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2" r:id="rId1"/>
  </p:sldMasterIdLst>
  <p:sldIdLst>
    <p:sldId id="305" r:id="rId2"/>
    <p:sldId id="306" r:id="rId3"/>
    <p:sldId id="268" r:id="rId4"/>
    <p:sldId id="374" r:id="rId5"/>
    <p:sldId id="259" r:id="rId6"/>
    <p:sldId id="270" r:id="rId7"/>
    <p:sldId id="271" r:id="rId8"/>
    <p:sldId id="290" r:id="rId9"/>
    <p:sldId id="293" r:id="rId10"/>
    <p:sldId id="291" r:id="rId11"/>
    <p:sldId id="294" r:id="rId12"/>
    <p:sldId id="292" r:id="rId13"/>
    <p:sldId id="296" r:id="rId14"/>
    <p:sldId id="295" r:id="rId15"/>
    <p:sldId id="297" r:id="rId16"/>
    <p:sldId id="298" r:id="rId17"/>
    <p:sldId id="299" r:id="rId18"/>
    <p:sldId id="300" r:id="rId19"/>
    <p:sldId id="370" r:id="rId20"/>
    <p:sldId id="371" r:id="rId21"/>
    <p:sldId id="373" r:id="rId22"/>
    <p:sldId id="392" r:id="rId23"/>
    <p:sldId id="376" r:id="rId24"/>
    <p:sldId id="377" r:id="rId25"/>
    <p:sldId id="378" r:id="rId26"/>
    <p:sldId id="379" r:id="rId27"/>
    <p:sldId id="380" r:id="rId28"/>
    <p:sldId id="381" r:id="rId29"/>
    <p:sldId id="382" r:id="rId30"/>
    <p:sldId id="383" r:id="rId31"/>
    <p:sldId id="384" r:id="rId32"/>
    <p:sldId id="385" r:id="rId33"/>
    <p:sldId id="386" r:id="rId34"/>
    <p:sldId id="387" r:id="rId35"/>
    <p:sldId id="388" r:id="rId36"/>
    <p:sldId id="389" r:id="rId37"/>
    <p:sldId id="390" r:id="rId38"/>
    <p:sldId id="391" r:id="rId39"/>
    <p:sldId id="301" r:id="rId40"/>
    <p:sldId id="302" r:id="rId41"/>
    <p:sldId id="304" r:id="rId42"/>
    <p:sldId id="303" r:id="rId43"/>
    <p:sldId id="309" r:id="rId44"/>
    <p:sldId id="310" r:id="rId45"/>
    <p:sldId id="311" r:id="rId46"/>
    <p:sldId id="312" r:id="rId47"/>
    <p:sldId id="313" r:id="rId48"/>
    <p:sldId id="314" r:id="rId49"/>
    <p:sldId id="315" r:id="rId50"/>
    <p:sldId id="317" r:id="rId51"/>
    <p:sldId id="316" r:id="rId52"/>
    <p:sldId id="320" r:id="rId53"/>
    <p:sldId id="319" r:id="rId54"/>
    <p:sldId id="322" r:id="rId55"/>
    <p:sldId id="325" r:id="rId56"/>
    <p:sldId id="327" r:id="rId57"/>
    <p:sldId id="326" r:id="rId58"/>
    <p:sldId id="328" r:id="rId59"/>
    <p:sldId id="330" r:id="rId60"/>
    <p:sldId id="332" r:id="rId61"/>
    <p:sldId id="333" r:id="rId62"/>
    <p:sldId id="334" r:id="rId63"/>
    <p:sldId id="336" r:id="rId64"/>
    <p:sldId id="331" r:id="rId65"/>
    <p:sldId id="337" r:id="rId66"/>
    <p:sldId id="339" r:id="rId67"/>
    <p:sldId id="340" r:id="rId68"/>
    <p:sldId id="341" r:id="rId69"/>
    <p:sldId id="338" r:id="rId70"/>
    <p:sldId id="342" r:id="rId71"/>
    <p:sldId id="346" r:id="rId72"/>
    <p:sldId id="347" r:id="rId73"/>
    <p:sldId id="345" r:id="rId74"/>
    <p:sldId id="344" r:id="rId75"/>
    <p:sldId id="351" r:id="rId76"/>
    <p:sldId id="352" r:id="rId77"/>
    <p:sldId id="353" r:id="rId78"/>
    <p:sldId id="349" r:id="rId79"/>
    <p:sldId id="354" r:id="rId80"/>
    <p:sldId id="359" r:id="rId81"/>
    <p:sldId id="361" r:id="rId82"/>
    <p:sldId id="357" r:id="rId83"/>
    <p:sldId id="362" r:id="rId84"/>
    <p:sldId id="365" r:id="rId85"/>
    <p:sldId id="366" r:id="rId86"/>
    <p:sldId id="267"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12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F72651-EF10-41EB-8986-8365F8ACE39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630C74D-ACC9-41AD-959D-28B16594B7A4}">
      <dgm:prSet phldrT="[Text]" custT="1"/>
      <dgm:spPr>
        <a:solidFill>
          <a:schemeClr val="accent1">
            <a:lumMod val="75000"/>
          </a:schemeClr>
        </a:solidFill>
      </dgm:spPr>
      <dgm:t>
        <a:bodyPr/>
        <a:lstStyle/>
        <a:p>
          <a:r>
            <a:rPr lang="en-US" sz="2000" b="1" dirty="0" err="1" smtClean="0">
              <a:latin typeface="Times New Roman" panose="02020603050405020304" pitchFamily="18" charset="0"/>
              <a:cs typeface="Times New Roman" panose="02020603050405020304" pitchFamily="18" charset="0"/>
            </a:rPr>
            <a:t>Khảo</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sát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thực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địa</a:t>
          </a:r>
          <a:endParaRPr lang="en-US" sz="2000" b="1" dirty="0">
            <a:latin typeface="Times New Roman" panose="02020603050405020304" pitchFamily="18" charset="0"/>
            <a:cs typeface="Times New Roman" panose="02020603050405020304" pitchFamily="18" charset="0"/>
          </a:endParaRPr>
        </a:p>
      </dgm:t>
    </dgm:pt>
    <dgm:pt modelId="{8E06F23D-9861-463E-A745-09F2F7BE830A}" type="parTrans" cxnId="{113BBF76-02A9-4746-A946-F6F19E45ADAE}">
      <dgm:prSet/>
      <dgm:spPr/>
      <dgm:t>
        <a:bodyPr/>
        <a:lstStyle/>
        <a:p>
          <a:endParaRPr lang="en-US" sz="2400">
            <a:latin typeface="Times New Roman" panose="02020603050405020304" pitchFamily="18" charset="0"/>
            <a:cs typeface="Times New Roman" panose="02020603050405020304" pitchFamily="18" charset="0"/>
          </a:endParaRPr>
        </a:p>
      </dgm:t>
    </dgm:pt>
    <dgm:pt modelId="{47514BA0-1CAF-4F43-8199-88A9AA9E7573}" type="sibTrans" cxnId="{113BBF76-02A9-4746-A946-F6F19E45ADAE}">
      <dgm:prSet/>
      <dgm:spPr/>
      <dgm:t>
        <a:bodyPr/>
        <a:lstStyle/>
        <a:p>
          <a:endParaRPr lang="en-US" sz="2400">
            <a:latin typeface="Times New Roman" panose="02020603050405020304" pitchFamily="18" charset="0"/>
            <a:cs typeface="Times New Roman" panose="02020603050405020304" pitchFamily="18" charset="0"/>
          </a:endParaRPr>
        </a:p>
      </dgm:t>
    </dgm:pt>
    <dgm:pt modelId="{054F7209-E1A6-4A4D-9D50-F948E45BA969}" type="asst">
      <dgm:prSet phldrT="[Text]" custT="1"/>
      <dgm:spPr/>
      <dgm:t>
        <a:bodyPr/>
        <a:lstStyle/>
        <a:p>
          <a:r>
            <a:rPr lang="en-US" sz="1800" dirty="0" err="1" smtClean="0">
              <a:latin typeface="Times New Roman" panose="02020603050405020304" pitchFamily="18" charset="0"/>
              <a:cs typeface="Times New Roman" panose="02020603050405020304" pitchFamily="18" charset="0"/>
            </a:rPr>
            <a:t>Phỏng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vấn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đối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lượng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liên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quan</a:t>
          </a:r>
          <a:r>
            <a:rPr lang="en-US" sz="1800" dirty="0" smtClean="0">
              <a:latin typeface="Times New Roman" panose="02020603050405020304" pitchFamily="18" charset="0"/>
              <a:cs typeface="Times New Roman" panose="02020603050405020304" pitchFamily="18" charset="0"/>
            </a:rPr>
            <a:t> ở 9 </a:t>
          </a:r>
          <a:r>
            <a:rPr lang="en-US" sz="1800" dirty="0" err="1" smtClean="0">
              <a:latin typeface="Times New Roman" panose="02020603050405020304" pitchFamily="18" charset="0"/>
              <a:cs typeface="Times New Roman" panose="02020603050405020304" pitchFamily="18" charset="0"/>
            </a:rPr>
            <a:t>tỉnh</a:t>
          </a:r>
          <a:endParaRPr lang="en-US" sz="1800" dirty="0">
            <a:latin typeface="Times New Roman" panose="02020603050405020304" pitchFamily="18" charset="0"/>
            <a:cs typeface="Times New Roman" panose="02020603050405020304" pitchFamily="18" charset="0"/>
          </a:endParaRPr>
        </a:p>
      </dgm:t>
    </dgm:pt>
    <dgm:pt modelId="{34422595-A6F3-43FA-A6B6-5134806844CC}" type="parTrans" cxnId="{03E3F532-9672-4B0A-8F49-F70153C76890}">
      <dgm:prSet/>
      <dgm:spPr/>
      <dgm:t>
        <a:bodyPr/>
        <a:lstStyle/>
        <a:p>
          <a:endParaRPr lang="en-US" sz="2400">
            <a:latin typeface="Times New Roman" panose="02020603050405020304" pitchFamily="18" charset="0"/>
            <a:cs typeface="Times New Roman" panose="02020603050405020304" pitchFamily="18" charset="0"/>
          </a:endParaRPr>
        </a:p>
      </dgm:t>
    </dgm:pt>
    <dgm:pt modelId="{206EAF65-3D39-4D7B-B6E3-09A388D2850B}" type="sibTrans" cxnId="{03E3F532-9672-4B0A-8F49-F70153C76890}">
      <dgm:prSet/>
      <dgm:spPr/>
      <dgm:t>
        <a:bodyPr/>
        <a:lstStyle/>
        <a:p>
          <a:endParaRPr lang="en-US" sz="2400">
            <a:latin typeface="Times New Roman" panose="02020603050405020304" pitchFamily="18" charset="0"/>
            <a:cs typeface="Times New Roman" panose="02020603050405020304" pitchFamily="18" charset="0"/>
          </a:endParaRPr>
        </a:p>
      </dgm:t>
    </dgm:pt>
    <dgm:pt modelId="{28DE9C27-BAC3-4927-816B-2BDC698AAF64}">
      <dgm:prSet phldrT="[Text]" custT="1"/>
      <dgm:spPr>
        <a:solidFill>
          <a:schemeClr val="accent1">
            <a:lumMod val="75000"/>
          </a:schemeClr>
        </a:solidFill>
      </dgm:spPr>
      <dgm:t>
        <a:bodyPr/>
        <a:lstStyle/>
        <a:p>
          <a:r>
            <a:rPr lang="en-US" sz="2000" b="1" dirty="0" err="1" smtClean="0">
              <a:latin typeface="Times New Roman" panose="02020603050405020304" pitchFamily="18" charset="0"/>
              <a:cs typeface="Times New Roman" panose="02020603050405020304" pitchFamily="18" charset="0"/>
            </a:rPr>
            <a:t>Bố</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trí</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thực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nghiệm</a:t>
          </a:r>
          <a:endParaRPr lang="en-US" sz="2000" b="1" dirty="0">
            <a:latin typeface="Times New Roman" panose="02020603050405020304" pitchFamily="18" charset="0"/>
            <a:cs typeface="Times New Roman" panose="02020603050405020304" pitchFamily="18" charset="0"/>
          </a:endParaRPr>
        </a:p>
      </dgm:t>
    </dgm:pt>
    <dgm:pt modelId="{AAF9EB59-CD25-4C8C-A299-8000378C9DF4}" type="parTrans" cxnId="{A285085A-A4F9-4791-A17E-05E6F20FC854}">
      <dgm:prSet/>
      <dgm:spPr/>
      <dgm:t>
        <a:bodyPr/>
        <a:lstStyle/>
        <a:p>
          <a:endParaRPr lang="en-US" sz="2400">
            <a:latin typeface="Times New Roman" panose="02020603050405020304" pitchFamily="18" charset="0"/>
            <a:cs typeface="Times New Roman" panose="02020603050405020304" pitchFamily="18" charset="0"/>
          </a:endParaRPr>
        </a:p>
      </dgm:t>
    </dgm:pt>
    <dgm:pt modelId="{35F8D9FC-6EFE-4522-AD4E-BE3812EB2F9E}" type="sibTrans" cxnId="{A285085A-A4F9-4791-A17E-05E6F20FC854}">
      <dgm:prSet/>
      <dgm:spPr/>
      <dgm:t>
        <a:bodyPr/>
        <a:lstStyle/>
        <a:p>
          <a:endParaRPr lang="en-US" sz="2400">
            <a:latin typeface="Times New Roman" panose="02020603050405020304" pitchFamily="18" charset="0"/>
            <a:cs typeface="Times New Roman" panose="02020603050405020304" pitchFamily="18" charset="0"/>
          </a:endParaRPr>
        </a:p>
      </dgm:t>
    </dgm:pt>
    <dgm:pt modelId="{096FC90C-13C6-49C4-9A0F-9B2DDC284CAA}" type="asst">
      <dgm:prSet custT="1"/>
      <dgm:spPr/>
      <dgm:t>
        <a:bodyPr/>
        <a:lstStyle/>
        <a:p>
          <a:r>
            <a:rPr lang="en-US" sz="1800" dirty="0" smtClean="0">
              <a:latin typeface="Times New Roman" panose="02020603050405020304" pitchFamily="18" charset="0"/>
              <a:cs typeface="Times New Roman" panose="02020603050405020304" pitchFamily="18" charset="0"/>
            </a:rPr>
            <a:t>Thu </a:t>
          </a:r>
          <a:r>
            <a:rPr lang="en-US" sz="1800" dirty="0" err="1" smtClean="0">
              <a:latin typeface="Times New Roman" panose="02020603050405020304" pitchFamily="18" charset="0"/>
              <a:cs typeface="Times New Roman" panose="02020603050405020304" pitchFamily="18" charset="0"/>
            </a:rPr>
            <a:t>thập</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số</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liệu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thứ</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cấp</a:t>
          </a:r>
          <a:endParaRPr lang="en-US" sz="1800" dirty="0">
            <a:latin typeface="Times New Roman" panose="02020603050405020304" pitchFamily="18" charset="0"/>
            <a:cs typeface="Times New Roman" panose="02020603050405020304" pitchFamily="18" charset="0"/>
          </a:endParaRPr>
        </a:p>
      </dgm:t>
    </dgm:pt>
    <dgm:pt modelId="{E85B68DD-4FF4-46B5-8538-2043E8E9FCDD}" type="parTrans" cxnId="{5145FD6C-7D74-4A86-B60D-EA0148235568}">
      <dgm:prSet/>
      <dgm:spPr/>
      <dgm:t>
        <a:bodyPr/>
        <a:lstStyle/>
        <a:p>
          <a:endParaRPr lang="en-US"/>
        </a:p>
      </dgm:t>
    </dgm:pt>
    <dgm:pt modelId="{E9CA943F-53DD-45FC-8754-7055C4F8192A}" type="sibTrans" cxnId="{5145FD6C-7D74-4A86-B60D-EA0148235568}">
      <dgm:prSet/>
      <dgm:spPr/>
      <dgm:t>
        <a:bodyPr/>
        <a:lstStyle/>
        <a:p>
          <a:endParaRPr lang="en-US"/>
        </a:p>
      </dgm:t>
    </dgm:pt>
    <dgm:pt modelId="{2390CAB5-98C0-480C-BA97-29BF6262FB85}" type="asst">
      <dgm:prSet custT="1"/>
      <dgm:spPr/>
      <dgm:t>
        <a:bodyPr/>
        <a:lstStyle/>
        <a:p>
          <a:r>
            <a:rPr lang="en-US" sz="1800" dirty="0" err="1" smtClean="0">
              <a:latin typeface="Times New Roman" panose="02020603050405020304" pitchFamily="18" charset="0"/>
              <a:cs typeface="Times New Roman" panose="02020603050405020304" pitchFamily="18" charset="0"/>
            </a:rPr>
            <a:t>Mô</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hình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trình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diễn</a:t>
          </a:r>
          <a:endParaRPr lang="en-US" sz="1800" dirty="0">
            <a:latin typeface="Times New Roman" panose="02020603050405020304" pitchFamily="18" charset="0"/>
            <a:cs typeface="Times New Roman" panose="02020603050405020304" pitchFamily="18" charset="0"/>
          </a:endParaRPr>
        </a:p>
      </dgm:t>
    </dgm:pt>
    <dgm:pt modelId="{015F1E79-14EB-431B-8E5D-FFE69C390780}" type="parTrans" cxnId="{CC316179-33B7-4358-B964-85FCCBBA912F}">
      <dgm:prSet/>
      <dgm:spPr/>
      <dgm:t>
        <a:bodyPr/>
        <a:lstStyle/>
        <a:p>
          <a:endParaRPr lang="en-US"/>
        </a:p>
      </dgm:t>
    </dgm:pt>
    <dgm:pt modelId="{EBA5D8F3-6007-4433-8D1A-DF6139484DE8}" type="sibTrans" cxnId="{CC316179-33B7-4358-B964-85FCCBBA912F}">
      <dgm:prSet/>
      <dgm:spPr/>
      <dgm:t>
        <a:bodyPr/>
        <a:lstStyle/>
        <a:p>
          <a:endParaRPr lang="en-US"/>
        </a:p>
      </dgm:t>
    </dgm:pt>
    <dgm:pt modelId="{088A5088-45E6-4F13-9FA4-761047C261DB}" type="asst">
      <dgm:prSet custT="1"/>
      <dgm:spPr/>
      <dgm:t>
        <a:bodyPr/>
        <a:lstStyle/>
        <a:p>
          <a:r>
            <a:rPr lang="en-US" sz="1800" dirty="0" err="1" smtClean="0">
              <a:latin typeface="Times New Roman" panose="02020603050405020304" pitchFamily="18" charset="0"/>
              <a:cs typeface="Times New Roman" panose="02020603050405020304" pitchFamily="18" charset="0"/>
            </a:rPr>
            <a:t>Phân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tích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phòng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thí</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nghiệm</a:t>
          </a:r>
          <a:endParaRPr lang="en-US" sz="1800" dirty="0">
            <a:latin typeface="Times New Roman" panose="02020603050405020304" pitchFamily="18" charset="0"/>
            <a:cs typeface="Times New Roman" panose="02020603050405020304" pitchFamily="18" charset="0"/>
          </a:endParaRPr>
        </a:p>
      </dgm:t>
    </dgm:pt>
    <dgm:pt modelId="{0D21B2B0-C49E-43BE-94B9-CF75672D5533}" type="parTrans" cxnId="{BB9ED500-C668-44CF-A5BE-69166AD659A1}">
      <dgm:prSet/>
      <dgm:spPr/>
      <dgm:t>
        <a:bodyPr/>
        <a:lstStyle/>
        <a:p>
          <a:endParaRPr lang="en-US"/>
        </a:p>
      </dgm:t>
    </dgm:pt>
    <dgm:pt modelId="{936153D7-6D51-45A1-BB65-F6165C75F4C7}" type="sibTrans" cxnId="{BB9ED500-C668-44CF-A5BE-69166AD659A1}">
      <dgm:prSet/>
      <dgm:spPr/>
      <dgm:t>
        <a:bodyPr/>
        <a:lstStyle/>
        <a:p>
          <a:endParaRPr lang="en-US"/>
        </a:p>
      </dgm:t>
    </dgm:pt>
    <dgm:pt modelId="{90C63670-48FA-4F50-8625-D6D7091D2E0C}" type="asst">
      <dgm:prSet custT="1"/>
      <dgm:spPr/>
      <dgm:t>
        <a:bodyPr/>
        <a:lstStyle/>
        <a:p>
          <a:r>
            <a:rPr lang="en-US" sz="1800" dirty="0" err="1" smtClean="0">
              <a:latin typeface="Times New Roman" panose="02020603050405020304" pitchFamily="18" charset="0"/>
              <a:cs typeface="Times New Roman" panose="02020603050405020304" pitchFamily="18" charset="0"/>
            </a:rPr>
            <a:t>Lấy</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mẫu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đất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sản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phẩm</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chất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thải</a:t>
          </a:r>
          <a:endParaRPr lang="en-US" sz="1800" dirty="0">
            <a:latin typeface="Times New Roman" panose="02020603050405020304" pitchFamily="18" charset="0"/>
            <a:cs typeface="Times New Roman" panose="02020603050405020304" pitchFamily="18" charset="0"/>
          </a:endParaRPr>
        </a:p>
      </dgm:t>
    </dgm:pt>
    <dgm:pt modelId="{3080035C-0E9C-406B-9C9C-1FECD76EAEDC}" type="parTrans" cxnId="{5FA82401-8E1D-442E-9D91-1BD5BC0D43B6}">
      <dgm:prSet/>
      <dgm:spPr/>
      <dgm:t>
        <a:bodyPr/>
        <a:lstStyle/>
        <a:p>
          <a:endParaRPr lang="en-US"/>
        </a:p>
      </dgm:t>
    </dgm:pt>
    <dgm:pt modelId="{3ADBF55A-9DD2-4DF2-BF20-FCBE6AB40AF2}" type="sibTrans" cxnId="{5FA82401-8E1D-442E-9D91-1BD5BC0D43B6}">
      <dgm:prSet/>
      <dgm:spPr/>
      <dgm:t>
        <a:bodyPr/>
        <a:lstStyle/>
        <a:p>
          <a:endParaRPr lang="en-US"/>
        </a:p>
      </dgm:t>
    </dgm:pt>
    <dgm:pt modelId="{0436EB89-9916-4E83-B668-BF68DEA0622B}">
      <dgm:prSet custT="1"/>
      <dgm:spPr>
        <a:solidFill>
          <a:schemeClr val="accent2">
            <a:lumMod val="75000"/>
          </a:schemeClr>
        </a:solidFill>
      </dgm:spPr>
      <dgm:t>
        <a:bodyPr/>
        <a:lstStyle/>
        <a:p>
          <a:r>
            <a:rPr lang="en-US" sz="2000" b="1" dirty="0" err="1" smtClean="0">
              <a:latin typeface="Times New Roman" panose="02020603050405020304" pitchFamily="18" charset="0"/>
              <a:cs typeface="Times New Roman" panose="02020603050405020304" pitchFamily="18" charset="0"/>
            </a:rPr>
            <a:t>Phân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tích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số</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liệu</a:t>
          </a:r>
          <a:endParaRPr lang="en-US" sz="2000" b="1" dirty="0">
            <a:latin typeface="Times New Roman" panose="02020603050405020304" pitchFamily="18" charset="0"/>
            <a:cs typeface="Times New Roman" panose="02020603050405020304" pitchFamily="18" charset="0"/>
          </a:endParaRPr>
        </a:p>
      </dgm:t>
    </dgm:pt>
    <dgm:pt modelId="{E9612BF8-3454-425F-B13D-AE5867362828}" type="parTrans" cxnId="{71D5EF71-85E9-4285-A7E2-79E252281ABF}">
      <dgm:prSet/>
      <dgm:spPr/>
      <dgm:t>
        <a:bodyPr/>
        <a:lstStyle/>
        <a:p>
          <a:endParaRPr lang="en-US"/>
        </a:p>
      </dgm:t>
    </dgm:pt>
    <dgm:pt modelId="{ECFFD7FB-FC04-4FA8-AEEA-7FC708CC4D62}" type="sibTrans" cxnId="{71D5EF71-85E9-4285-A7E2-79E252281ABF}">
      <dgm:prSet/>
      <dgm:spPr/>
      <dgm:t>
        <a:bodyPr/>
        <a:lstStyle/>
        <a:p>
          <a:endParaRPr lang="en-US"/>
        </a:p>
      </dgm:t>
    </dgm:pt>
    <dgm:pt modelId="{28B187A8-6F4B-4033-9203-EB28D9E30124}" type="asst">
      <dgm:prSet/>
      <dgm:spPr/>
      <dgm:t>
        <a:bodyPr/>
        <a:lstStyle/>
        <a:p>
          <a:r>
            <a:rPr lang="en-US" dirty="0" err="1" smtClean="0"/>
            <a:t>Hiệu</a:t>
          </a:r>
          <a:r>
            <a:rPr lang="en-US" dirty="0" smtClean="0"/>
            <a:t> </a:t>
          </a:r>
          <a:r>
            <a:rPr lang="en-US" dirty="0" err="1" smtClean="0"/>
            <a:t>quả</a:t>
          </a:r>
          <a:r>
            <a:rPr lang="en-US" dirty="0" smtClean="0"/>
            <a:t> </a:t>
          </a:r>
          <a:r>
            <a:rPr lang="en-US" dirty="0" err="1" smtClean="0"/>
            <a:t>kinh</a:t>
          </a:r>
          <a:r>
            <a:rPr lang="en-US" dirty="0" smtClean="0"/>
            <a:t> </a:t>
          </a:r>
          <a:r>
            <a:rPr lang="en-US" dirty="0" err="1" smtClean="0"/>
            <a:t>tế</a:t>
          </a:r>
          <a:r>
            <a:rPr lang="en-US" dirty="0" smtClean="0"/>
            <a:t> </a:t>
          </a:r>
          <a:r>
            <a:rPr lang="en-US" dirty="0" err="1" smtClean="0"/>
            <a:t>mô</a:t>
          </a:r>
          <a:r>
            <a:rPr lang="en-US" dirty="0" smtClean="0"/>
            <a:t> </a:t>
          </a:r>
          <a:r>
            <a:rPr lang="en-US" dirty="0" err="1" smtClean="0"/>
            <a:t>hình</a:t>
          </a:r>
          <a:r>
            <a:rPr lang="en-US" dirty="0" smtClean="0"/>
            <a:t> SX</a:t>
          </a:r>
          <a:endParaRPr lang="en-US" dirty="0"/>
        </a:p>
      </dgm:t>
    </dgm:pt>
    <dgm:pt modelId="{866EAD08-230B-4D2A-9EE3-26F8CAD885E7}" type="parTrans" cxnId="{65BBE810-5D87-4757-9075-3754A1164522}">
      <dgm:prSet/>
      <dgm:spPr/>
      <dgm:t>
        <a:bodyPr/>
        <a:lstStyle/>
        <a:p>
          <a:endParaRPr lang="en-US"/>
        </a:p>
      </dgm:t>
    </dgm:pt>
    <dgm:pt modelId="{42D00E3C-3538-496C-B1BC-A6A439A505B3}" type="sibTrans" cxnId="{65BBE810-5D87-4757-9075-3754A1164522}">
      <dgm:prSet/>
      <dgm:spPr/>
      <dgm:t>
        <a:bodyPr/>
        <a:lstStyle/>
        <a:p>
          <a:endParaRPr lang="en-US"/>
        </a:p>
      </dgm:t>
    </dgm:pt>
    <dgm:pt modelId="{23FE2EF2-C0B6-4173-B730-F3FF0F47D5AE}" type="asst">
      <dgm:prSet/>
      <dgm:spPr/>
      <dgm:t>
        <a:bodyPr/>
        <a:lstStyle/>
        <a:p>
          <a:r>
            <a:rPr lang="en-US" dirty="0" err="1" smtClean="0"/>
            <a:t>Thống</a:t>
          </a:r>
          <a:r>
            <a:rPr lang="en-US" dirty="0" smtClean="0"/>
            <a:t> </a:t>
          </a:r>
          <a:r>
            <a:rPr lang="en-US" dirty="0" err="1" smtClean="0"/>
            <a:t>kê</a:t>
          </a:r>
          <a:r>
            <a:rPr lang="en-US" dirty="0" smtClean="0"/>
            <a:t> </a:t>
          </a:r>
          <a:r>
            <a:rPr lang="en-US" dirty="0" err="1" smtClean="0"/>
            <a:t>sinh</a:t>
          </a:r>
          <a:r>
            <a:rPr lang="en-US" dirty="0" smtClean="0"/>
            <a:t> </a:t>
          </a:r>
          <a:r>
            <a:rPr lang="en-US" dirty="0" err="1" smtClean="0"/>
            <a:t>học</a:t>
          </a:r>
          <a:endParaRPr lang="en-US" dirty="0"/>
        </a:p>
      </dgm:t>
    </dgm:pt>
    <dgm:pt modelId="{29753235-3D56-4EAB-B8EA-FCDCE6FC7854}" type="parTrans" cxnId="{36E15EC8-00E5-44B4-A0D0-BA1BA3394B72}">
      <dgm:prSet/>
      <dgm:spPr/>
      <dgm:t>
        <a:bodyPr/>
        <a:lstStyle/>
        <a:p>
          <a:endParaRPr lang="en-US"/>
        </a:p>
      </dgm:t>
    </dgm:pt>
    <dgm:pt modelId="{E125AC18-8F85-4BC5-8060-A8E458C37A66}" type="sibTrans" cxnId="{36E15EC8-00E5-44B4-A0D0-BA1BA3394B72}">
      <dgm:prSet/>
      <dgm:spPr/>
      <dgm:t>
        <a:bodyPr/>
        <a:lstStyle/>
        <a:p>
          <a:endParaRPr lang="en-US"/>
        </a:p>
      </dgm:t>
    </dgm:pt>
    <dgm:pt modelId="{DF67911B-B4B2-4B10-AEE5-A538FA85B3ED}" type="pres">
      <dgm:prSet presAssocID="{73F72651-EF10-41EB-8986-8365F8ACE392}" presName="hierChild1" presStyleCnt="0">
        <dgm:presLayoutVars>
          <dgm:orgChart val="1"/>
          <dgm:chPref val="1"/>
          <dgm:dir/>
          <dgm:animOne val="branch"/>
          <dgm:animLvl val="lvl"/>
          <dgm:resizeHandles/>
        </dgm:presLayoutVars>
      </dgm:prSet>
      <dgm:spPr/>
      <dgm:t>
        <a:bodyPr/>
        <a:lstStyle/>
        <a:p>
          <a:endParaRPr lang="en-US"/>
        </a:p>
      </dgm:t>
    </dgm:pt>
    <dgm:pt modelId="{99DEF759-00F3-4E83-9E45-3FB63B75E050}" type="pres">
      <dgm:prSet presAssocID="{0436EB89-9916-4E83-B668-BF68DEA0622B}" presName="hierRoot1" presStyleCnt="0">
        <dgm:presLayoutVars>
          <dgm:hierBranch val="init"/>
        </dgm:presLayoutVars>
      </dgm:prSet>
      <dgm:spPr/>
    </dgm:pt>
    <dgm:pt modelId="{87EE0065-BFD5-4D23-8D8A-E0D5B9C860F0}" type="pres">
      <dgm:prSet presAssocID="{0436EB89-9916-4E83-B668-BF68DEA0622B}" presName="rootComposite1" presStyleCnt="0"/>
      <dgm:spPr/>
    </dgm:pt>
    <dgm:pt modelId="{48221344-4FA4-458B-AF14-20F91DA335A3}" type="pres">
      <dgm:prSet presAssocID="{0436EB89-9916-4E83-B668-BF68DEA0622B}" presName="rootText1" presStyleLbl="node0" presStyleIdx="0" presStyleCnt="1" custScaleX="134764" custLinFactY="300000" custLinFactNeighborX="-5894" custLinFactNeighborY="337392">
        <dgm:presLayoutVars>
          <dgm:chPref val="3"/>
        </dgm:presLayoutVars>
      </dgm:prSet>
      <dgm:spPr>
        <a:prstGeom prst="roundRect">
          <a:avLst/>
        </a:prstGeom>
      </dgm:spPr>
      <dgm:t>
        <a:bodyPr/>
        <a:lstStyle/>
        <a:p>
          <a:endParaRPr lang="en-US"/>
        </a:p>
      </dgm:t>
    </dgm:pt>
    <dgm:pt modelId="{E517AAAD-E8B9-4120-A9A2-AD44FC105543}" type="pres">
      <dgm:prSet presAssocID="{0436EB89-9916-4E83-B668-BF68DEA0622B}" presName="rootConnector1" presStyleLbl="node1" presStyleIdx="0" presStyleCnt="0"/>
      <dgm:spPr/>
      <dgm:t>
        <a:bodyPr/>
        <a:lstStyle/>
        <a:p>
          <a:endParaRPr lang="en-US"/>
        </a:p>
      </dgm:t>
    </dgm:pt>
    <dgm:pt modelId="{D970C8CA-A7FB-436B-B671-412A4EC8C506}" type="pres">
      <dgm:prSet presAssocID="{0436EB89-9916-4E83-B668-BF68DEA0622B}" presName="hierChild2" presStyleCnt="0"/>
      <dgm:spPr/>
    </dgm:pt>
    <dgm:pt modelId="{52FE52BD-8B9C-4943-96E7-535C7393711D}" type="pres">
      <dgm:prSet presAssocID="{8E06F23D-9861-463E-A745-09F2F7BE830A}" presName="Name37" presStyleLbl="parChTrans1D2" presStyleIdx="0" presStyleCnt="1"/>
      <dgm:spPr/>
      <dgm:t>
        <a:bodyPr/>
        <a:lstStyle/>
        <a:p>
          <a:endParaRPr lang="en-US"/>
        </a:p>
      </dgm:t>
    </dgm:pt>
    <dgm:pt modelId="{6FE88E30-18C4-44CD-B233-2A9B1ADECB99}" type="pres">
      <dgm:prSet presAssocID="{C630C74D-ACC9-41AD-959D-28B16594B7A4}" presName="hierRoot2" presStyleCnt="0">
        <dgm:presLayoutVars>
          <dgm:hierBranch val="init"/>
        </dgm:presLayoutVars>
      </dgm:prSet>
      <dgm:spPr/>
    </dgm:pt>
    <dgm:pt modelId="{2241DE11-1093-4C50-8BD2-52B504EF0E15}" type="pres">
      <dgm:prSet presAssocID="{C630C74D-ACC9-41AD-959D-28B16594B7A4}" presName="rootComposite" presStyleCnt="0"/>
      <dgm:spPr/>
    </dgm:pt>
    <dgm:pt modelId="{3C6A641B-FCD9-492F-9A4C-BF0A77BAF99D}" type="pres">
      <dgm:prSet presAssocID="{C630C74D-ACC9-41AD-959D-28B16594B7A4}" presName="rootText" presStyleLbl="node2" presStyleIdx="0" presStyleCnt="1" custScaleX="135821" custLinFactY="-37545" custLinFactNeighborX="-6188" custLinFactNeighborY="-100000">
        <dgm:presLayoutVars>
          <dgm:chPref val="3"/>
        </dgm:presLayoutVars>
      </dgm:prSet>
      <dgm:spPr>
        <a:prstGeom prst="roundRect">
          <a:avLst/>
        </a:prstGeom>
      </dgm:spPr>
      <dgm:t>
        <a:bodyPr/>
        <a:lstStyle/>
        <a:p>
          <a:endParaRPr lang="en-US"/>
        </a:p>
      </dgm:t>
    </dgm:pt>
    <dgm:pt modelId="{BB5BDD54-ABD0-4C12-95AA-84F5D38E1635}" type="pres">
      <dgm:prSet presAssocID="{C630C74D-ACC9-41AD-959D-28B16594B7A4}" presName="rootConnector" presStyleLbl="node2" presStyleIdx="0" presStyleCnt="1"/>
      <dgm:spPr/>
      <dgm:t>
        <a:bodyPr/>
        <a:lstStyle/>
        <a:p>
          <a:endParaRPr lang="en-US"/>
        </a:p>
      </dgm:t>
    </dgm:pt>
    <dgm:pt modelId="{97FC3497-FB22-41AF-BDD1-BCF06A66ACAC}" type="pres">
      <dgm:prSet presAssocID="{C630C74D-ACC9-41AD-959D-28B16594B7A4}" presName="hierChild4" presStyleCnt="0"/>
      <dgm:spPr/>
    </dgm:pt>
    <dgm:pt modelId="{F4CEE81E-0648-43BA-A68D-A989B90BA713}" type="pres">
      <dgm:prSet presAssocID="{AAF9EB59-CD25-4C8C-A299-8000378C9DF4}" presName="Name37" presStyleLbl="parChTrans1D3" presStyleIdx="0" presStyleCnt="3"/>
      <dgm:spPr/>
      <dgm:t>
        <a:bodyPr/>
        <a:lstStyle/>
        <a:p>
          <a:endParaRPr lang="en-US"/>
        </a:p>
      </dgm:t>
    </dgm:pt>
    <dgm:pt modelId="{1E82920D-F6DF-44B0-9DB4-9EE4D5237656}" type="pres">
      <dgm:prSet presAssocID="{28DE9C27-BAC3-4927-816B-2BDC698AAF64}" presName="hierRoot2" presStyleCnt="0">
        <dgm:presLayoutVars>
          <dgm:hierBranch val="init"/>
        </dgm:presLayoutVars>
      </dgm:prSet>
      <dgm:spPr/>
    </dgm:pt>
    <dgm:pt modelId="{693F75D0-90FE-4DEC-BE8A-3CC10254EAA8}" type="pres">
      <dgm:prSet presAssocID="{28DE9C27-BAC3-4927-816B-2BDC698AAF64}" presName="rootComposite" presStyleCnt="0"/>
      <dgm:spPr/>
    </dgm:pt>
    <dgm:pt modelId="{170F58DB-2A35-4745-A848-5CAB83BFD45A}" type="pres">
      <dgm:prSet presAssocID="{28DE9C27-BAC3-4927-816B-2BDC698AAF64}" presName="rootText" presStyleLbl="node3" presStyleIdx="0" presStyleCnt="1" custScaleX="133856" custLinFactY="-65053" custLinFactNeighborX="-4912" custLinFactNeighborY="-100000">
        <dgm:presLayoutVars>
          <dgm:chPref val="3"/>
        </dgm:presLayoutVars>
      </dgm:prSet>
      <dgm:spPr>
        <a:prstGeom prst="roundRect">
          <a:avLst/>
        </a:prstGeom>
      </dgm:spPr>
      <dgm:t>
        <a:bodyPr/>
        <a:lstStyle/>
        <a:p>
          <a:endParaRPr lang="en-US"/>
        </a:p>
      </dgm:t>
    </dgm:pt>
    <dgm:pt modelId="{89FF1067-A133-485C-83BF-99861615ADA1}" type="pres">
      <dgm:prSet presAssocID="{28DE9C27-BAC3-4927-816B-2BDC698AAF64}" presName="rootConnector" presStyleLbl="node3" presStyleIdx="0" presStyleCnt="1"/>
      <dgm:spPr/>
      <dgm:t>
        <a:bodyPr/>
        <a:lstStyle/>
        <a:p>
          <a:endParaRPr lang="en-US"/>
        </a:p>
      </dgm:t>
    </dgm:pt>
    <dgm:pt modelId="{6561A5CC-A6C1-47EF-8152-0B821EEB41DD}" type="pres">
      <dgm:prSet presAssocID="{28DE9C27-BAC3-4927-816B-2BDC698AAF64}" presName="hierChild4" presStyleCnt="0"/>
      <dgm:spPr/>
    </dgm:pt>
    <dgm:pt modelId="{FE629553-09F4-4552-9AB6-DD1222848146}" type="pres">
      <dgm:prSet presAssocID="{28DE9C27-BAC3-4927-816B-2BDC698AAF64}" presName="hierChild5" presStyleCnt="0"/>
      <dgm:spPr/>
    </dgm:pt>
    <dgm:pt modelId="{E56510A6-8ED2-4D97-B8A9-11B1CE8FB722}" type="pres">
      <dgm:prSet presAssocID="{015F1E79-14EB-431B-8E5D-FFE69C390780}" presName="Name111" presStyleLbl="parChTrans1D4" presStyleIdx="0" presStyleCnt="5"/>
      <dgm:spPr/>
      <dgm:t>
        <a:bodyPr/>
        <a:lstStyle/>
        <a:p>
          <a:endParaRPr lang="en-US"/>
        </a:p>
      </dgm:t>
    </dgm:pt>
    <dgm:pt modelId="{A8259BDE-2473-4B40-A61F-9D295A36DD69}" type="pres">
      <dgm:prSet presAssocID="{2390CAB5-98C0-480C-BA97-29BF6262FB85}" presName="hierRoot3" presStyleCnt="0">
        <dgm:presLayoutVars>
          <dgm:hierBranch val="init"/>
        </dgm:presLayoutVars>
      </dgm:prSet>
      <dgm:spPr/>
    </dgm:pt>
    <dgm:pt modelId="{32DBE48B-3678-4E49-AE3B-0D4818C4A7EB}" type="pres">
      <dgm:prSet presAssocID="{2390CAB5-98C0-480C-BA97-29BF6262FB85}" presName="rootComposite3" presStyleCnt="0"/>
      <dgm:spPr/>
    </dgm:pt>
    <dgm:pt modelId="{A0BFE921-0018-4916-A68D-9DE3693F9456}" type="pres">
      <dgm:prSet presAssocID="{2390CAB5-98C0-480C-BA97-29BF6262FB85}" presName="rootText3" presStyleLbl="asst3" presStyleIdx="0" presStyleCnt="5" custScaleX="192351" custLinFactY="-86667" custLinFactNeighborX="-8389" custLinFactNeighborY="-100000">
        <dgm:presLayoutVars>
          <dgm:chPref val="3"/>
        </dgm:presLayoutVars>
      </dgm:prSet>
      <dgm:spPr/>
      <dgm:t>
        <a:bodyPr/>
        <a:lstStyle/>
        <a:p>
          <a:endParaRPr lang="en-US"/>
        </a:p>
      </dgm:t>
    </dgm:pt>
    <dgm:pt modelId="{21D7B8C7-C574-4088-A663-FD9C5FE96877}" type="pres">
      <dgm:prSet presAssocID="{2390CAB5-98C0-480C-BA97-29BF6262FB85}" presName="rootConnector3" presStyleLbl="asst3" presStyleIdx="0" presStyleCnt="5"/>
      <dgm:spPr/>
      <dgm:t>
        <a:bodyPr/>
        <a:lstStyle/>
        <a:p>
          <a:endParaRPr lang="en-US"/>
        </a:p>
      </dgm:t>
    </dgm:pt>
    <dgm:pt modelId="{0A45A24C-0097-4D40-AD72-1D7E6D9E0DAF}" type="pres">
      <dgm:prSet presAssocID="{2390CAB5-98C0-480C-BA97-29BF6262FB85}" presName="hierChild6" presStyleCnt="0"/>
      <dgm:spPr/>
    </dgm:pt>
    <dgm:pt modelId="{297D76AC-5150-45A3-961D-F8C4EA8443B0}" type="pres">
      <dgm:prSet presAssocID="{2390CAB5-98C0-480C-BA97-29BF6262FB85}" presName="hierChild7" presStyleCnt="0"/>
      <dgm:spPr/>
    </dgm:pt>
    <dgm:pt modelId="{D73FF6D9-0EF5-4B12-A77A-8C242B747B3C}" type="pres">
      <dgm:prSet presAssocID="{0D21B2B0-C49E-43BE-94B9-CF75672D5533}" presName="Name111" presStyleLbl="parChTrans1D4" presStyleIdx="1" presStyleCnt="5"/>
      <dgm:spPr/>
      <dgm:t>
        <a:bodyPr/>
        <a:lstStyle/>
        <a:p>
          <a:endParaRPr lang="en-US"/>
        </a:p>
      </dgm:t>
    </dgm:pt>
    <dgm:pt modelId="{FA9D7A30-5A4D-4DC8-9BDE-4C0671D22546}" type="pres">
      <dgm:prSet presAssocID="{088A5088-45E6-4F13-9FA4-761047C261DB}" presName="hierRoot3" presStyleCnt="0">
        <dgm:presLayoutVars>
          <dgm:hierBranch val="init"/>
        </dgm:presLayoutVars>
      </dgm:prSet>
      <dgm:spPr/>
    </dgm:pt>
    <dgm:pt modelId="{79A0DA62-BC66-4859-A15B-7D4A59B20693}" type="pres">
      <dgm:prSet presAssocID="{088A5088-45E6-4F13-9FA4-761047C261DB}" presName="rootComposite3" presStyleCnt="0"/>
      <dgm:spPr/>
    </dgm:pt>
    <dgm:pt modelId="{F0162779-C4CE-40AC-99FD-F0D302EE3452}" type="pres">
      <dgm:prSet presAssocID="{088A5088-45E6-4F13-9FA4-761047C261DB}" presName="rootText3" presStyleLbl="asst3" presStyleIdx="1" presStyleCnt="5" custScaleX="204992" custLinFactY="-86473" custLinFactNeighborX="983" custLinFactNeighborY="-100000">
        <dgm:presLayoutVars>
          <dgm:chPref val="3"/>
        </dgm:presLayoutVars>
      </dgm:prSet>
      <dgm:spPr/>
      <dgm:t>
        <a:bodyPr/>
        <a:lstStyle/>
        <a:p>
          <a:endParaRPr lang="en-US"/>
        </a:p>
      </dgm:t>
    </dgm:pt>
    <dgm:pt modelId="{5A570298-1584-4107-A60C-C62BF99FA1D9}" type="pres">
      <dgm:prSet presAssocID="{088A5088-45E6-4F13-9FA4-761047C261DB}" presName="rootConnector3" presStyleLbl="asst3" presStyleIdx="1" presStyleCnt="5"/>
      <dgm:spPr/>
      <dgm:t>
        <a:bodyPr/>
        <a:lstStyle/>
        <a:p>
          <a:endParaRPr lang="en-US"/>
        </a:p>
      </dgm:t>
    </dgm:pt>
    <dgm:pt modelId="{EF89F9FC-ABBB-450E-8524-E7C6A28308FA}" type="pres">
      <dgm:prSet presAssocID="{088A5088-45E6-4F13-9FA4-761047C261DB}" presName="hierChild6" presStyleCnt="0"/>
      <dgm:spPr/>
    </dgm:pt>
    <dgm:pt modelId="{EACAB18F-BAAF-4F66-91F6-4A07F9543DB5}" type="pres">
      <dgm:prSet presAssocID="{088A5088-45E6-4F13-9FA4-761047C261DB}" presName="hierChild7" presStyleCnt="0"/>
      <dgm:spPr/>
    </dgm:pt>
    <dgm:pt modelId="{06D26D91-2E24-429E-B3E4-A6067711F7C0}" type="pres">
      <dgm:prSet presAssocID="{3080035C-0E9C-406B-9C9C-1FECD76EAEDC}" presName="Name111" presStyleLbl="parChTrans1D4" presStyleIdx="2" presStyleCnt="5"/>
      <dgm:spPr/>
      <dgm:t>
        <a:bodyPr/>
        <a:lstStyle/>
        <a:p>
          <a:endParaRPr lang="en-US"/>
        </a:p>
      </dgm:t>
    </dgm:pt>
    <dgm:pt modelId="{2EC6283C-AB4F-4EAB-8E80-681C9C5EFA20}" type="pres">
      <dgm:prSet presAssocID="{90C63670-48FA-4F50-8625-D6D7091D2E0C}" presName="hierRoot3" presStyleCnt="0">
        <dgm:presLayoutVars>
          <dgm:hierBranch val="init"/>
        </dgm:presLayoutVars>
      </dgm:prSet>
      <dgm:spPr/>
    </dgm:pt>
    <dgm:pt modelId="{B276D49D-BD86-4DC7-B293-CCE67CB1E381}" type="pres">
      <dgm:prSet presAssocID="{90C63670-48FA-4F50-8625-D6D7091D2E0C}" presName="rootComposite3" presStyleCnt="0"/>
      <dgm:spPr/>
    </dgm:pt>
    <dgm:pt modelId="{225AB54A-E9EA-47B8-848D-3E15505FBC63}" type="pres">
      <dgm:prSet presAssocID="{90C63670-48FA-4F50-8625-D6D7091D2E0C}" presName="rootText3" presStyleLbl="asst3" presStyleIdx="2" presStyleCnt="5" custScaleX="191498" custLinFactY="-96492" custLinFactNeighborX="-8389" custLinFactNeighborY="-100000">
        <dgm:presLayoutVars>
          <dgm:chPref val="3"/>
        </dgm:presLayoutVars>
      </dgm:prSet>
      <dgm:spPr/>
      <dgm:t>
        <a:bodyPr/>
        <a:lstStyle/>
        <a:p>
          <a:endParaRPr lang="en-US"/>
        </a:p>
      </dgm:t>
    </dgm:pt>
    <dgm:pt modelId="{3A4D109C-87CF-4670-B56D-F22BE254ED99}" type="pres">
      <dgm:prSet presAssocID="{90C63670-48FA-4F50-8625-D6D7091D2E0C}" presName="rootConnector3" presStyleLbl="asst3" presStyleIdx="2" presStyleCnt="5"/>
      <dgm:spPr/>
      <dgm:t>
        <a:bodyPr/>
        <a:lstStyle/>
        <a:p>
          <a:endParaRPr lang="en-US"/>
        </a:p>
      </dgm:t>
    </dgm:pt>
    <dgm:pt modelId="{34606868-BB56-4D64-8AA9-E111D6BA32A4}" type="pres">
      <dgm:prSet presAssocID="{90C63670-48FA-4F50-8625-D6D7091D2E0C}" presName="hierChild6" presStyleCnt="0"/>
      <dgm:spPr/>
    </dgm:pt>
    <dgm:pt modelId="{31556B14-0431-4F55-807E-A882CAA4BB5A}" type="pres">
      <dgm:prSet presAssocID="{90C63670-48FA-4F50-8625-D6D7091D2E0C}" presName="hierChild7" presStyleCnt="0"/>
      <dgm:spPr/>
    </dgm:pt>
    <dgm:pt modelId="{1BD87363-461E-4423-98D9-1EA67303A622}" type="pres">
      <dgm:prSet presAssocID="{866EAD08-230B-4D2A-9EE3-26F8CAD885E7}" presName="Name111" presStyleLbl="parChTrans1D4" presStyleIdx="3" presStyleCnt="5"/>
      <dgm:spPr/>
      <dgm:t>
        <a:bodyPr/>
        <a:lstStyle/>
        <a:p>
          <a:endParaRPr lang="en-US"/>
        </a:p>
      </dgm:t>
    </dgm:pt>
    <dgm:pt modelId="{D4E43B54-E09B-4BB2-AD08-E44762E9A4D4}" type="pres">
      <dgm:prSet presAssocID="{28B187A8-6F4B-4033-9203-EB28D9E30124}" presName="hierRoot3" presStyleCnt="0">
        <dgm:presLayoutVars>
          <dgm:hierBranch val="init"/>
        </dgm:presLayoutVars>
      </dgm:prSet>
      <dgm:spPr/>
    </dgm:pt>
    <dgm:pt modelId="{B1D534F8-2061-4E76-B90F-64F913F58AEC}" type="pres">
      <dgm:prSet presAssocID="{28B187A8-6F4B-4033-9203-EB28D9E30124}" presName="rootComposite3" presStyleCnt="0"/>
      <dgm:spPr/>
    </dgm:pt>
    <dgm:pt modelId="{61297B2F-F077-4C67-8973-E146EBCD662B}" type="pres">
      <dgm:prSet presAssocID="{28B187A8-6F4B-4033-9203-EB28D9E30124}" presName="rootText3" presStyleLbl="asst3" presStyleIdx="3" presStyleCnt="5" custScaleX="177582" custLinFactNeighborY="78560">
        <dgm:presLayoutVars>
          <dgm:chPref val="3"/>
        </dgm:presLayoutVars>
      </dgm:prSet>
      <dgm:spPr/>
      <dgm:t>
        <a:bodyPr/>
        <a:lstStyle/>
        <a:p>
          <a:endParaRPr lang="en-US"/>
        </a:p>
      </dgm:t>
    </dgm:pt>
    <dgm:pt modelId="{EDC72F99-2979-4F53-8018-FD1500B24251}" type="pres">
      <dgm:prSet presAssocID="{28B187A8-6F4B-4033-9203-EB28D9E30124}" presName="rootConnector3" presStyleLbl="asst3" presStyleIdx="3" presStyleCnt="5"/>
      <dgm:spPr/>
      <dgm:t>
        <a:bodyPr/>
        <a:lstStyle/>
        <a:p>
          <a:endParaRPr lang="en-US"/>
        </a:p>
      </dgm:t>
    </dgm:pt>
    <dgm:pt modelId="{4ACBBE9E-2682-494C-A81B-C92ED0D57F72}" type="pres">
      <dgm:prSet presAssocID="{28B187A8-6F4B-4033-9203-EB28D9E30124}" presName="hierChild6" presStyleCnt="0"/>
      <dgm:spPr/>
    </dgm:pt>
    <dgm:pt modelId="{3D4E9C46-5F33-4B56-8519-256A7EC6E9F7}" type="pres">
      <dgm:prSet presAssocID="{28B187A8-6F4B-4033-9203-EB28D9E30124}" presName="hierChild7" presStyleCnt="0"/>
      <dgm:spPr/>
    </dgm:pt>
    <dgm:pt modelId="{541EEAFA-AD2C-4A00-9975-14EAF1DB2C8D}" type="pres">
      <dgm:prSet presAssocID="{29753235-3D56-4EAB-B8EA-FCDCE6FC7854}" presName="Name111" presStyleLbl="parChTrans1D4" presStyleIdx="4" presStyleCnt="5"/>
      <dgm:spPr/>
      <dgm:t>
        <a:bodyPr/>
        <a:lstStyle/>
        <a:p>
          <a:endParaRPr lang="en-US"/>
        </a:p>
      </dgm:t>
    </dgm:pt>
    <dgm:pt modelId="{5CDDCEAE-25FC-4B21-B5F5-3A5076EBB7E0}" type="pres">
      <dgm:prSet presAssocID="{23FE2EF2-C0B6-4173-B730-F3FF0F47D5AE}" presName="hierRoot3" presStyleCnt="0">
        <dgm:presLayoutVars>
          <dgm:hierBranch val="init"/>
        </dgm:presLayoutVars>
      </dgm:prSet>
      <dgm:spPr/>
    </dgm:pt>
    <dgm:pt modelId="{081D822A-C7EC-469A-9DB0-D37E15C5A0D3}" type="pres">
      <dgm:prSet presAssocID="{23FE2EF2-C0B6-4173-B730-F3FF0F47D5AE}" presName="rootComposite3" presStyleCnt="0"/>
      <dgm:spPr/>
    </dgm:pt>
    <dgm:pt modelId="{E7BDDD29-C572-4499-BB70-7F0BB7692A27}" type="pres">
      <dgm:prSet presAssocID="{23FE2EF2-C0B6-4173-B730-F3FF0F47D5AE}" presName="rootText3" presStyleLbl="asst3" presStyleIdx="4" presStyleCnt="5" custScaleX="188632" custLinFactNeighborX="-22026" custLinFactNeighborY="-64096">
        <dgm:presLayoutVars>
          <dgm:chPref val="3"/>
        </dgm:presLayoutVars>
      </dgm:prSet>
      <dgm:spPr/>
      <dgm:t>
        <a:bodyPr/>
        <a:lstStyle/>
        <a:p>
          <a:endParaRPr lang="en-US"/>
        </a:p>
      </dgm:t>
    </dgm:pt>
    <dgm:pt modelId="{F2DBF6BC-A1C7-4F2C-A560-CB93348E72AA}" type="pres">
      <dgm:prSet presAssocID="{23FE2EF2-C0B6-4173-B730-F3FF0F47D5AE}" presName="rootConnector3" presStyleLbl="asst3" presStyleIdx="4" presStyleCnt="5"/>
      <dgm:spPr/>
      <dgm:t>
        <a:bodyPr/>
        <a:lstStyle/>
        <a:p>
          <a:endParaRPr lang="en-US"/>
        </a:p>
      </dgm:t>
    </dgm:pt>
    <dgm:pt modelId="{C5ACC8CC-FD3B-4CDE-890E-2997339CFF4D}" type="pres">
      <dgm:prSet presAssocID="{23FE2EF2-C0B6-4173-B730-F3FF0F47D5AE}" presName="hierChild6" presStyleCnt="0"/>
      <dgm:spPr/>
    </dgm:pt>
    <dgm:pt modelId="{1618AFCB-C77B-4150-AB43-2A60FA25FBFD}" type="pres">
      <dgm:prSet presAssocID="{23FE2EF2-C0B6-4173-B730-F3FF0F47D5AE}" presName="hierChild7" presStyleCnt="0"/>
      <dgm:spPr/>
    </dgm:pt>
    <dgm:pt modelId="{25DF8BB1-491F-47DB-9431-2565C9D54842}" type="pres">
      <dgm:prSet presAssocID="{C630C74D-ACC9-41AD-959D-28B16594B7A4}" presName="hierChild5" presStyleCnt="0"/>
      <dgm:spPr/>
    </dgm:pt>
    <dgm:pt modelId="{DB25208A-8E7A-4530-AACF-7D225A078ECB}" type="pres">
      <dgm:prSet presAssocID="{34422595-A6F3-43FA-A6B6-5134806844CC}" presName="Name111" presStyleLbl="parChTrans1D3" presStyleIdx="1" presStyleCnt="3"/>
      <dgm:spPr/>
      <dgm:t>
        <a:bodyPr/>
        <a:lstStyle/>
        <a:p>
          <a:endParaRPr lang="en-US"/>
        </a:p>
      </dgm:t>
    </dgm:pt>
    <dgm:pt modelId="{564A617E-58DB-4BE1-843F-CB2958ECB496}" type="pres">
      <dgm:prSet presAssocID="{054F7209-E1A6-4A4D-9D50-F948E45BA969}" presName="hierRoot3" presStyleCnt="0">
        <dgm:presLayoutVars>
          <dgm:hierBranch val="init"/>
        </dgm:presLayoutVars>
      </dgm:prSet>
      <dgm:spPr/>
    </dgm:pt>
    <dgm:pt modelId="{5B5FB5FF-ACBE-42D5-8477-272F03461911}" type="pres">
      <dgm:prSet presAssocID="{054F7209-E1A6-4A4D-9D50-F948E45BA969}" presName="rootComposite3" presStyleCnt="0"/>
      <dgm:spPr/>
    </dgm:pt>
    <dgm:pt modelId="{1FD0077F-E1FE-4308-8ACC-98A4F65544C7}" type="pres">
      <dgm:prSet presAssocID="{054F7209-E1A6-4A4D-9D50-F948E45BA969}" presName="rootText3" presStyleLbl="asst2" presStyleIdx="0" presStyleCnt="2" custScaleX="203451" custLinFactY="-63089" custLinFactNeighborX="-4034" custLinFactNeighborY="-100000">
        <dgm:presLayoutVars>
          <dgm:chPref val="3"/>
        </dgm:presLayoutVars>
      </dgm:prSet>
      <dgm:spPr/>
      <dgm:t>
        <a:bodyPr/>
        <a:lstStyle/>
        <a:p>
          <a:endParaRPr lang="en-US"/>
        </a:p>
      </dgm:t>
    </dgm:pt>
    <dgm:pt modelId="{704D9119-AD88-4492-A1B6-6F95162E7954}" type="pres">
      <dgm:prSet presAssocID="{054F7209-E1A6-4A4D-9D50-F948E45BA969}" presName="rootConnector3" presStyleLbl="asst2" presStyleIdx="0" presStyleCnt="2"/>
      <dgm:spPr/>
      <dgm:t>
        <a:bodyPr/>
        <a:lstStyle/>
        <a:p>
          <a:endParaRPr lang="en-US"/>
        </a:p>
      </dgm:t>
    </dgm:pt>
    <dgm:pt modelId="{D85FFE3F-3F1C-4841-8AEB-E28F978A99EC}" type="pres">
      <dgm:prSet presAssocID="{054F7209-E1A6-4A4D-9D50-F948E45BA969}" presName="hierChild6" presStyleCnt="0"/>
      <dgm:spPr/>
    </dgm:pt>
    <dgm:pt modelId="{C5E11741-C15B-4019-B451-9AE20BAECAAF}" type="pres">
      <dgm:prSet presAssocID="{054F7209-E1A6-4A4D-9D50-F948E45BA969}" presName="hierChild7" presStyleCnt="0"/>
      <dgm:spPr/>
    </dgm:pt>
    <dgm:pt modelId="{8F403141-C732-4560-BE93-463AEBE1F47D}" type="pres">
      <dgm:prSet presAssocID="{E85B68DD-4FF4-46B5-8538-2043E8E9FCDD}" presName="Name111" presStyleLbl="parChTrans1D3" presStyleIdx="2" presStyleCnt="3"/>
      <dgm:spPr/>
      <dgm:t>
        <a:bodyPr/>
        <a:lstStyle/>
        <a:p>
          <a:endParaRPr lang="en-US"/>
        </a:p>
      </dgm:t>
    </dgm:pt>
    <dgm:pt modelId="{AAF3338E-3B85-4A73-A041-50E2BE84FF7F}" type="pres">
      <dgm:prSet presAssocID="{096FC90C-13C6-49C4-9A0F-9B2DDC284CAA}" presName="hierRoot3" presStyleCnt="0">
        <dgm:presLayoutVars>
          <dgm:hierBranch val="init"/>
        </dgm:presLayoutVars>
      </dgm:prSet>
      <dgm:spPr/>
    </dgm:pt>
    <dgm:pt modelId="{967A8364-CE7A-424D-A9E3-F6AE6A071593}" type="pres">
      <dgm:prSet presAssocID="{096FC90C-13C6-49C4-9A0F-9B2DDC284CAA}" presName="rootComposite3" presStyleCnt="0"/>
      <dgm:spPr/>
    </dgm:pt>
    <dgm:pt modelId="{25BAA578-CA9B-4F8A-B9BB-F5AED0D88FC7}" type="pres">
      <dgm:prSet presAssocID="{096FC90C-13C6-49C4-9A0F-9B2DDC284CAA}" presName="rootText3" presStyleLbl="asst2" presStyleIdx="1" presStyleCnt="2" custScaleX="194742" custLinFactY="-63088" custLinFactNeighborX="-982" custLinFactNeighborY="-100000">
        <dgm:presLayoutVars>
          <dgm:chPref val="3"/>
        </dgm:presLayoutVars>
      </dgm:prSet>
      <dgm:spPr/>
      <dgm:t>
        <a:bodyPr/>
        <a:lstStyle/>
        <a:p>
          <a:endParaRPr lang="en-US"/>
        </a:p>
      </dgm:t>
    </dgm:pt>
    <dgm:pt modelId="{5EC8422D-91B1-4A8B-9238-40EEFD082425}" type="pres">
      <dgm:prSet presAssocID="{096FC90C-13C6-49C4-9A0F-9B2DDC284CAA}" presName="rootConnector3" presStyleLbl="asst2" presStyleIdx="1" presStyleCnt="2"/>
      <dgm:spPr/>
      <dgm:t>
        <a:bodyPr/>
        <a:lstStyle/>
        <a:p>
          <a:endParaRPr lang="en-US"/>
        </a:p>
      </dgm:t>
    </dgm:pt>
    <dgm:pt modelId="{FAA999D7-774A-4249-B6A7-13D5500D7B1D}" type="pres">
      <dgm:prSet presAssocID="{096FC90C-13C6-49C4-9A0F-9B2DDC284CAA}" presName="hierChild6" presStyleCnt="0"/>
      <dgm:spPr/>
    </dgm:pt>
    <dgm:pt modelId="{E07F4062-349E-47A5-B129-2C1FE3DC040F}" type="pres">
      <dgm:prSet presAssocID="{096FC90C-13C6-49C4-9A0F-9B2DDC284CAA}" presName="hierChild7" presStyleCnt="0"/>
      <dgm:spPr/>
    </dgm:pt>
    <dgm:pt modelId="{FE1D0412-92A5-42E6-A1A4-B5E78ADD9B55}" type="pres">
      <dgm:prSet presAssocID="{0436EB89-9916-4E83-B668-BF68DEA0622B}" presName="hierChild3" presStyleCnt="0"/>
      <dgm:spPr/>
    </dgm:pt>
  </dgm:ptLst>
  <dgm:cxnLst>
    <dgm:cxn modelId="{113BBF76-02A9-4746-A946-F6F19E45ADAE}" srcId="{0436EB89-9916-4E83-B668-BF68DEA0622B}" destId="{C630C74D-ACC9-41AD-959D-28B16594B7A4}" srcOrd="0" destOrd="0" parTransId="{8E06F23D-9861-463E-A745-09F2F7BE830A}" sibTransId="{47514BA0-1CAF-4F43-8199-88A9AA9E7573}"/>
    <dgm:cxn modelId="{D9695E4C-BC82-49EB-B265-5498B0832455}" type="presOf" srcId="{C630C74D-ACC9-41AD-959D-28B16594B7A4}" destId="{3C6A641B-FCD9-492F-9A4C-BF0A77BAF99D}" srcOrd="0" destOrd="0" presId="urn:microsoft.com/office/officeart/2005/8/layout/orgChart1"/>
    <dgm:cxn modelId="{B1A583FA-E36F-4370-9240-385964240AB0}" type="presOf" srcId="{0436EB89-9916-4E83-B668-BF68DEA0622B}" destId="{48221344-4FA4-458B-AF14-20F91DA335A3}" srcOrd="0" destOrd="0" presId="urn:microsoft.com/office/officeart/2005/8/layout/orgChart1"/>
    <dgm:cxn modelId="{69829EE9-CFED-4B63-A55B-7325E56F3F41}" type="presOf" srcId="{E85B68DD-4FF4-46B5-8538-2043E8E9FCDD}" destId="{8F403141-C732-4560-BE93-463AEBE1F47D}" srcOrd="0" destOrd="0" presId="urn:microsoft.com/office/officeart/2005/8/layout/orgChart1"/>
    <dgm:cxn modelId="{0254F4F4-7B21-444E-9A68-94E3CBEDC51E}" type="presOf" srcId="{2390CAB5-98C0-480C-BA97-29BF6262FB85}" destId="{21D7B8C7-C574-4088-A663-FD9C5FE96877}" srcOrd="1" destOrd="0" presId="urn:microsoft.com/office/officeart/2005/8/layout/orgChart1"/>
    <dgm:cxn modelId="{6EA83F1A-DC97-4600-A508-01EB6F0A4B19}" type="presOf" srcId="{90C63670-48FA-4F50-8625-D6D7091D2E0C}" destId="{3A4D109C-87CF-4670-B56D-F22BE254ED99}" srcOrd="1" destOrd="0" presId="urn:microsoft.com/office/officeart/2005/8/layout/orgChart1"/>
    <dgm:cxn modelId="{5145FD6C-7D74-4A86-B60D-EA0148235568}" srcId="{C630C74D-ACC9-41AD-959D-28B16594B7A4}" destId="{096FC90C-13C6-49C4-9A0F-9B2DDC284CAA}" srcOrd="2" destOrd="0" parTransId="{E85B68DD-4FF4-46B5-8538-2043E8E9FCDD}" sibTransId="{E9CA943F-53DD-45FC-8754-7055C4F8192A}"/>
    <dgm:cxn modelId="{A285085A-A4F9-4791-A17E-05E6F20FC854}" srcId="{C630C74D-ACC9-41AD-959D-28B16594B7A4}" destId="{28DE9C27-BAC3-4927-816B-2BDC698AAF64}" srcOrd="1" destOrd="0" parTransId="{AAF9EB59-CD25-4C8C-A299-8000378C9DF4}" sibTransId="{35F8D9FC-6EFE-4522-AD4E-BE3812EB2F9E}"/>
    <dgm:cxn modelId="{81BF4CD9-096E-4C08-85D6-84F7F37D3FB8}" type="presOf" srcId="{AAF9EB59-CD25-4C8C-A299-8000378C9DF4}" destId="{F4CEE81E-0648-43BA-A68D-A989B90BA713}" srcOrd="0" destOrd="0" presId="urn:microsoft.com/office/officeart/2005/8/layout/orgChart1"/>
    <dgm:cxn modelId="{3CD3BD58-00C2-4AC3-8716-09BA196E5BDF}" type="presOf" srcId="{29753235-3D56-4EAB-B8EA-FCDCE6FC7854}" destId="{541EEAFA-AD2C-4A00-9975-14EAF1DB2C8D}" srcOrd="0" destOrd="0" presId="urn:microsoft.com/office/officeart/2005/8/layout/orgChart1"/>
    <dgm:cxn modelId="{C93F0FDC-6979-4749-B161-499516039D6A}" type="presOf" srcId="{28DE9C27-BAC3-4927-816B-2BDC698AAF64}" destId="{170F58DB-2A35-4745-A848-5CAB83BFD45A}" srcOrd="0" destOrd="0" presId="urn:microsoft.com/office/officeart/2005/8/layout/orgChart1"/>
    <dgm:cxn modelId="{7E79B390-49D3-41FE-A480-72DFAD1C54CF}" type="presOf" srcId="{28B187A8-6F4B-4033-9203-EB28D9E30124}" destId="{EDC72F99-2979-4F53-8018-FD1500B24251}" srcOrd="1" destOrd="0" presId="urn:microsoft.com/office/officeart/2005/8/layout/orgChart1"/>
    <dgm:cxn modelId="{BB9ED500-C668-44CF-A5BE-69166AD659A1}" srcId="{28DE9C27-BAC3-4927-816B-2BDC698AAF64}" destId="{088A5088-45E6-4F13-9FA4-761047C261DB}" srcOrd="1" destOrd="0" parTransId="{0D21B2B0-C49E-43BE-94B9-CF75672D5533}" sibTransId="{936153D7-6D51-45A1-BB65-F6165C75F4C7}"/>
    <dgm:cxn modelId="{0113B4E0-BDB3-457C-B03D-04F18ABDA962}" type="presOf" srcId="{015F1E79-14EB-431B-8E5D-FFE69C390780}" destId="{E56510A6-8ED2-4D97-B8A9-11B1CE8FB722}" srcOrd="0" destOrd="0" presId="urn:microsoft.com/office/officeart/2005/8/layout/orgChart1"/>
    <dgm:cxn modelId="{4589DD82-90CE-47EC-A84A-7CAAF43AA24F}" type="presOf" srcId="{3080035C-0E9C-406B-9C9C-1FECD76EAEDC}" destId="{06D26D91-2E24-429E-B3E4-A6067711F7C0}" srcOrd="0" destOrd="0" presId="urn:microsoft.com/office/officeart/2005/8/layout/orgChart1"/>
    <dgm:cxn modelId="{7D85B585-FD44-4E11-BAD5-0A15ED11441E}" type="presOf" srcId="{C630C74D-ACC9-41AD-959D-28B16594B7A4}" destId="{BB5BDD54-ABD0-4C12-95AA-84F5D38E1635}" srcOrd="1" destOrd="0" presId="urn:microsoft.com/office/officeart/2005/8/layout/orgChart1"/>
    <dgm:cxn modelId="{B7CCBCD7-A6FB-47A6-88D5-62087559A664}" type="presOf" srcId="{096FC90C-13C6-49C4-9A0F-9B2DDC284CAA}" destId="{5EC8422D-91B1-4A8B-9238-40EEFD082425}" srcOrd="1" destOrd="0" presId="urn:microsoft.com/office/officeart/2005/8/layout/orgChart1"/>
    <dgm:cxn modelId="{65BBE810-5D87-4757-9075-3754A1164522}" srcId="{28DE9C27-BAC3-4927-816B-2BDC698AAF64}" destId="{28B187A8-6F4B-4033-9203-EB28D9E30124}" srcOrd="3" destOrd="0" parTransId="{866EAD08-230B-4D2A-9EE3-26F8CAD885E7}" sibTransId="{42D00E3C-3538-496C-B1BC-A6A439A505B3}"/>
    <dgm:cxn modelId="{5FA82401-8E1D-442E-9D91-1BD5BC0D43B6}" srcId="{28DE9C27-BAC3-4927-816B-2BDC698AAF64}" destId="{90C63670-48FA-4F50-8625-D6D7091D2E0C}" srcOrd="2" destOrd="0" parTransId="{3080035C-0E9C-406B-9C9C-1FECD76EAEDC}" sibTransId="{3ADBF55A-9DD2-4DF2-BF20-FCBE6AB40AF2}"/>
    <dgm:cxn modelId="{9C344EF8-2C3C-4895-A058-D9FCAB20183F}" type="presOf" srcId="{866EAD08-230B-4D2A-9EE3-26F8CAD885E7}" destId="{1BD87363-461E-4423-98D9-1EA67303A622}" srcOrd="0" destOrd="0" presId="urn:microsoft.com/office/officeart/2005/8/layout/orgChart1"/>
    <dgm:cxn modelId="{5C9AB145-7530-42A1-B74F-D1C5426FF141}" type="presOf" srcId="{90C63670-48FA-4F50-8625-D6D7091D2E0C}" destId="{225AB54A-E9EA-47B8-848D-3E15505FBC63}" srcOrd="0" destOrd="0" presId="urn:microsoft.com/office/officeart/2005/8/layout/orgChart1"/>
    <dgm:cxn modelId="{14559E6E-CE25-4542-9BD5-530FF02C687D}" type="presOf" srcId="{28B187A8-6F4B-4033-9203-EB28D9E30124}" destId="{61297B2F-F077-4C67-8973-E146EBCD662B}" srcOrd="0" destOrd="0" presId="urn:microsoft.com/office/officeart/2005/8/layout/orgChart1"/>
    <dgm:cxn modelId="{6EA211F0-A158-48EB-BDB0-FCC81575F54D}" type="presOf" srcId="{088A5088-45E6-4F13-9FA4-761047C261DB}" destId="{F0162779-C4CE-40AC-99FD-F0D302EE3452}" srcOrd="0" destOrd="0" presId="urn:microsoft.com/office/officeart/2005/8/layout/orgChart1"/>
    <dgm:cxn modelId="{567472AD-8C42-4CA5-A348-12135B0DD94F}" type="presOf" srcId="{0D21B2B0-C49E-43BE-94B9-CF75672D5533}" destId="{D73FF6D9-0EF5-4B12-A77A-8C242B747B3C}" srcOrd="0" destOrd="0" presId="urn:microsoft.com/office/officeart/2005/8/layout/orgChart1"/>
    <dgm:cxn modelId="{E39D05C6-AB35-49FE-9879-ACCD2682E4BE}" type="presOf" srcId="{054F7209-E1A6-4A4D-9D50-F948E45BA969}" destId="{704D9119-AD88-4492-A1B6-6F95162E7954}" srcOrd="1" destOrd="0" presId="urn:microsoft.com/office/officeart/2005/8/layout/orgChart1"/>
    <dgm:cxn modelId="{CC316179-33B7-4358-B964-85FCCBBA912F}" srcId="{28DE9C27-BAC3-4927-816B-2BDC698AAF64}" destId="{2390CAB5-98C0-480C-BA97-29BF6262FB85}" srcOrd="0" destOrd="0" parTransId="{015F1E79-14EB-431B-8E5D-FFE69C390780}" sibTransId="{EBA5D8F3-6007-4433-8D1A-DF6139484DE8}"/>
    <dgm:cxn modelId="{62745D14-2848-4626-A75C-513ED53B0D33}" type="presOf" srcId="{73F72651-EF10-41EB-8986-8365F8ACE392}" destId="{DF67911B-B4B2-4B10-AEE5-A538FA85B3ED}" srcOrd="0" destOrd="0" presId="urn:microsoft.com/office/officeart/2005/8/layout/orgChart1"/>
    <dgm:cxn modelId="{D89FCC35-9724-4096-9C27-387AD02EBCA7}" type="presOf" srcId="{2390CAB5-98C0-480C-BA97-29BF6262FB85}" destId="{A0BFE921-0018-4916-A68D-9DE3693F9456}" srcOrd="0" destOrd="0" presId="urn:microsoft.com/office/officeart/2005/8/layout/orgChart1"/>
    <dgm:cxn modelId="{AC7367CD-9828-426A-A2BF-6B6097B3EA86}" type="presOf" srcId="{096FC90C-13C6-49C4-9A0F-9B2DDC284CAA}" destId="{25BAA578-CA9B-4F8A-B9BB-F5AED0D88FC7}" srcOrd="0" destOrd="0" presId="urn:microsoft.com/office/officeart/2005/8/layout/orgChart1"/>
    <dgm:cxn modelId="{68B5FBB1-04C4-431A-B7BC-C1B65D15B069}" type="presOf" srcId="{8E06F23D-9861-463E-A745-09F2F7BE830A}" destId="{52FE52BD-8B9C-4943-96E7-535C7393711D}" srcOrd="0" destOrd="0" presId="urn:microsoft.com/office/officeart/2005/8/layout/orgChart1"/>
    <dgm:cxn modelId="{8D80A06D-1022-4E3F-805B-CB87C5F0D2AE}" type="presOf" srcId="{054F7209-E1A6-4A4D-9D50-F948E45BA969}" destId="{1FD0077F-E1FE-4308-8ACC-98A4F65544C7}" srcOrd="0" destOrd="0" presId="urn:microsoft.com/office/officeart/2005/8/layout/orgChart1"/>
    <dgm:cxn modelId="{36E15EC8-00E5-44B4-A0D0-BA1BA3394B72}" srcId="{28DE9C27-BAC3-4927-816B-2BDC698AAF64}" destId="{23FE2EF2-C0B6-4173-B730-F3FF0F47D5AE}" srcOrd="4" destOrd="0" parTransId="{29753235-3D56-4EAB-B8EA-FCDCE6FC7854}" sibTransId="{E125AC18-8F85-4BC5-8060-A8E458C37A66}"/>
    <dgm:cxn modelId="{6D269218-152B-4E17-83B0-736CDFDFFB6A}" type="presOf" srcId="{23FE2EF2-C0B6-4173-B730-F3FF0F47D5AE}" destId="{E7BDDD29-C572-4499-BB70-7F0BB7692A27}" srcOrd="0" destOrd="0" presId="urn:microsoft.com/office/officeart/2005/8/layout/orgChart1"/>
    <dgm:cxn modelId="{7881B49A-809C-4A92-928A-EFA9CF64AE11}" type="presOf" srcId="{28DE9C27-BAC3-4927-816B-2BDC698AAF64}" destId="{89FF1067-A133-485C-83BF-99861615ADA1}" srcOrd="1" destOrd="0" presId="urn:microsoft.com/office/officeart/2005/8/layout/orgChart1"/>
    <dgm:cxn modelId="{03E3F532-9672-4B0A-8F49-F70153C76890}" srcId="{C630C74D-ACC9-41AD-959D-28B16594B7A4}" destId="{054F7209-E1A6-4A4D-9D50-F948E45BA969}" srcOrd="0" destOrd="0" parTransId="{34422595-A6F3-43FA-A6B6-5134806844CC}" sibTransId="{206EAF65-3D39-4D7B-B6E3-09A388D2850B}"/>
    <dgm:cxn modelId="{FBBFFC9F-DC27-4A5E-AC8B-70CF585D3CE5}" type="presOf" srcId="{088A5088-45E6-4F13-9FA4-761047C261DB}" destId="{5A570298-1584-4107-A60C-C62BF99FA1D9}" srcOrd="1" destOrd="0" presId="urn:microsoft.com/office/officeart/2005/8/layout/orgChart1"/>
    <dgm:cxn modelId="{F1F1EE9F-1EEE-4130-ABCD-42410B6A1E5C}" type="presOf" srcId="{23FE2EF2-C0B6-4173-B730-F3FF0F47D5AE}" destId="{F2DBF6BC-A1C7-4F2C-A560-CB93348E72AA}" srcOrd="1" destOrd="0" presId="urn:microsoft.com/office/officeart/2005/8/layout/orgChart1"/>
    <dgm:cxn modelId="{9FEC8A69-E9D0-405C-894A-7D8A571027E9}" type="presOf" srcId="{0436EB89-9916-4E83-B668-BF68DEA0622B}" destId="{E517AAAD-E8B9-4120-A9A2-AD44FC105543}" srcOrd="1" destOrd="0" presId="urn:microsoft.com/office/officeart/2005/8/layout/orgChart1"/>
    <dgm:cxn modelId="{71D5EF71-85E9-4285-A7E2-79E252281ABF}" srcId="{73F72651-EF10-41EB-8986-8365F8ACE392}" destId="{0436EB89-9916-4E83-B668-BF68DEA0622B}" srcOrd="0" destOrd="0" parTransId="{E9612BF8-3454-425F-B13D-AE5867362828}" sibTransId="{ECFFD7FB-FC04-4FA8-AEEA-7FC708CC4D62}"/>
    <dgm:cxn modelId="{6DC7B3C4-5D25-43B7-9836-D5F76C2CFDA8}" type="presOf" srcId="{34422595-A6F3-43FA-A6B6-5134806844CC}" destId="{DB25208A-8E7A-4530-AACF-7D225A078ECB}" srcOrd="0" destOrd="0" presId="urn:microsoft.com/office/officeart/2005/8/layout/orgChart1"/>
    <dgm:cxn modelId="{DB1487C9-61BB-4191-AD33-4AC7DDCC2423}" type="presParOf" srcId="{DF67911B-B4B2-4B10-AEE5-A538FA85B3ED}" destId="{99DEF759-00F3-4E83-9E45-3FB63B75E050}" srcOrd="0" destOrd="0" presId="urn:microsoft.com/office/officeart/2005/8/layout/orgChart1"/>
    <dgm:cxn modelId="{113FE04B-2794-4339-8C96-CCA1BB588C11}" type="presParOf" srcId="{99DEF759-00F3-4E83-9E45-3FB63B75E050}" destId="{87EE0065-BFD5-4D23-8D8A-E0D5B9C860F0}" srcOrd="0" destOrd="0" presId="urn:microsoft.com/office/officeart/2005/8/layout/orgChart1"/>
    <dgm:cxn modelId="{2F999941-9D5B-4A4F-BDC0-BE692679C82A}" type="presParOf" srcId="{87EE0065-BFD5-4D23-8D8A-E0D5B9C860F0}" destId="{48221344-4FA4-458B-AF14-20F91DA335A3}" srcOrd="0" destOrd="0" presId="urn:microsoft.com/office/officeart/2005/8/layout/orgChart1"/>
    <dgm:cxn modelId="{A31E13EC-9D4A-4389-9CA0-7F717C76ED16}" type="presParOf" srcId="{87EE0065-BFD5-4D23-8D8A-E0D5B9C860F0}" destId="{E517AAAD-E8B9-4120-A9A2-AD44FC105543}" srcOrd="1" destOrd="0" presId="urn:microsoft.com/office/officeart/2005/8/layout/orgChart1"/>
    <dgm:cxn modelId="{40203C35-ABA9-44E2-9B04-DA0525D631C4}" type="presParOf" srcId="{99DEF759-00F3-4E83-9E45-3FB63B75E050}" destId="{D970C8CA-A7FB-436B-B671-412A4EC8C506}" srcOrd="1" destOrd="0" presId="urn:microsoft.com/office/officeart/2005/8/layout/orgChart1"/>
    <dgm:cxn modelId="{332FA6BC-5B35-410E-985C-548BE4DB0043}" type="presParOf" srcId="{D970C8CA-A7FB-436B-B671-412A4EC8C506}" destId="{52FE52BD-8B9C-4943-96E7-535C7393711D}" srcOrd="0" destOrd="0" presId="urn:microsoft.com/office/officeart/2005/8/layout/orgChart1"/>
    <dgm:cxn modelId="{26C0B91A-D385-42C9-909A-2E7915F20CF9}" type="presParOf" srcId="{D970C8CA-A7FB-436B-B671-412A4EC8C506}" destId="{6FE88E30-18C4-44CD-B233-2A9B1ADECB99}" srcOrd="1" destOrd="0" presId="urn:microsoft.com/office/officeart/2005/8/layout/orgChart1"/>
    <dgm:cxn modelId="{E6CB8E1F-D545-43D0-AC2F-31FA61DD0E7C}" type="presParOf" srcId="{6FE88E30-18C4-44CD-B233-2A9B1ADECB99}" destId="{2241DE11-1093-4C50-8BD2-52B504EF0E15}" srcOrd="0" destOrd="0" presId="urn:microsoft.com/office/officeart/2005/8/layout/orgChart1"/>
    <dgm:cxn modelId="{BA260E6D-8FF7-4115-B9A3-0E98C7E65021}" type="presParOf" srcId="{2241DE11-1093-4C50-8BD2-52B504EF0E15}" destId="{3C6A641B-FCD9-492F-9A4C-BF0A77BAF99D}" srcOrd="0" destOrd="0" presId="urn:microsoft.com/office/officeart/2005/8/layout/orgChart1"/>
    <dgm:cxn modelId="{5249F361-265B-4ABD-8E99-A30EEB4483B7}" type="presParOf" srcId="{2241DE11-1093-4C50-8BD2-52B504EF0E15}" destId="{BB5BDD54-ABD0-4C12-95AA-84F5D38E1635}" srcOrd="1" destOrd="0" presId="urn:microsoft.com/office/officeart/2005/8/layout/orgChart1"/>
    <dgm:cxn modelId="{EC434EED-AF56-44FF-97DC-969276E37DE0}" type="presParOf" srcId="{6FE88E30-18C4-44CD-B233-2A9B1ADECB99}" destId="{97FC3497-FB22-41AF-BDD1-BCF06A66ACAC}" srcOrd="1" destOrd="0" presId="urn:microsoft.com/office/officeart/2005/8/layout/orgChart1"/>
    <dgm:cxn modelId="{70ADFAA5-88C2-4EAE-9CE2-3F8331B3063D}" type="presParOf" srcId="{97FC3497-FB22-41AF-BDD1-BCF06A66ACAC}" destId="{F4CEE81E-0648-43BA-A68D-A989B90BA713}" srcOrd="0" destOrd="0" presId="urn:microsoft.com/office/officeart/2005/8/layout/orgChart1"/>
    <dgm:cxn modelId="{AD8ECF95-CE40-4804-9864-7CCE89494096}" type="presParOf" srcId="{97FC3497-FB22-41AF-BDD1-BCF06A66ACAC}" destId="{1E82920D-F6DF-44B0-9DB4-9EE4D5237656}" srcOrd="1" destOrd="0" presId="urn:microsoft.com/office/officeart/2005/8/layout/orgChart1"/>
    <dgm:cxn modelId="{CF072009-17AB-4B68-8665-7D632CEC4C5A}" type="presParOf" srcId="{1E82920D-F6DF-44B0-9DB4-9EE4D5237656}" destId="{693F75D0-90FE-4DEC-BE8A-3CC10254EAA8}" srcOrd="0" destOrd="0" presId="urn:microsoft.com/office/officeart/2005/8/layout/orgChart1"/>
    <dgm:cxn modelId="{7287A242-6C4D-41E5-8A69-A6F93010F33F}" type="presParOf" srcId="{693F75D0-90FE-4DEC-BE8A-3CC10254EAA8}" destId="{170F58DB-2A35-4745-A848-5CAB83BFD45A}" srcOrd="0" destOrd="0" presId="urn:microsoft.com/office/officeart/2005/8/layout/orgChart1"/>
    <dgm:cxn modelId="{3FC7E4B0-75BD-4979-A128-24559EAE62A8}" type="presParOf" srcId="{693F75D0-90FE-4DEC-BE8A-3CC10254EAA8}" destId="{89FF1067-A133-485C-83BF-99861615ADA1}" srcOrd="1" destOrd="0" presId="urn:microsoft.com/office/officeart/2005/8/layout/orgChart1"/>
    <dgm:cxn modelId="{99E23E35-9CE5-4EEE-8EE3-557785985E98}" type="presParOf" srcId="{1E82920D-F6DF-44B0-9DB4-9EE4D5237656}" destId="{6561A5CC-A6C1-47EF-8152-0B821EEB41DD}" srcOrd="1" destOrd="0" presId="urn:microsoft.com/office/officeart/2005/8/layout/orgChart1"/>
    <dgm:cxn modelId="{ABA361B7-F63F-45A7-8454-643E3E038C73}" type="presParOf" srcId="{1E82920D-F6DF-44B0-9DB4-9EE4D5237656}" destId="{FE629553-09F4-4552-9AB6-DD1222848146}" srcOrd="2" destOrd="0" presId="urn:microsoft.com/office/officeart/2005/8/layout/orgChart1"/>
    <dgm:cxn modelId="{B83F3FA7-767C-4187-B33A-D37AFF513E76}" type="presParOf" srcId="{FE629553-09F4-4552-9AB6-DD1222848146}" destId="{E56510A6-8ED2-4D97-B8A9-11B1CE8FB722}" srcOrd="0" destOrd="0" presId="urn:microsoft.com/office/officeart/2005/8/layout/orgChart1"/>
    <dgm:cxn modelId="{8A24FFED-F2A6-491F-80D5-97A24F26AEF3}" type="presParOf" srcId="{FE629553-09F4-4552-9AB6-DD1222848146}" destId="{A8259BDE-2473-4B40-A61F-9D295A36DD69}" srcOrd="1" destOrd="0" presId="urn:microsoft.com/office/officeart/2005/8/layout/orgChart1"/>
    <dgm:cxn modelId="{2DB85B40-9662-4A40-995D-F3A8381AD657}" type="presParOf" srcId="{A8259BDE-2473-4B40-A61F-9D295A36DD69}" destId="{32DBE48B-3678-4E49-AE3B-0D4818C4A7EB}" srcOrd="0" destOrd="0" presId="urn:microsoft.com/office/officeart/2005/8/layout/orgChart1"/>
    <dgm:cxn modelId="{A07029B8-50D1-4D80-ACF8-9E90D4DE90A6}" type="presParOf" srcId="{32DBE48B-3678-4E49-AE3B-0D4818C4A7EB}" destId="{A0BFE921-0018-4916-A68D-9DE3693F9456}" srcOrd="0" destOrd="0" presId="urn:microsoft.com/office/officeart/2005/8/layout/orgChart1"/>
    <dgm:cxn modelId="{77D323AA-E8EA-45F5-8A48-BD94A9EE2395}" type="presParOf" srcId="{32DBE48B-3678-4E49-AE3B-0D4818C4A7EB}" destId="{21D7B8C7-C574-4088-A663-FD9C5FE96877}" srcOrd="1" destOrd="0" presId="urn:microsoft.com/office/officeart/2005/8/layout/orgChart1"/>
    <dgm:cxn modelId="{4D521B9B-35FB-4522-9797-DB59D23E5D07}" type="presParOf" srcId="{A8259BDE-2473-4B40-A61F-9D295A36DD69}" destId="{0A45A24C-0097-4D40-AD72-1D7E6D9E0DAF}" srcOrd="1" destOrd="0" presId="urn:microsoft.com/office/officeart/2005/8/layout/orgChart1"/>
    <dgm:cxn modelId="{29EDB4A9-672F-48FC-A9A8-B98F19ACE74E}" type="presParOf" srcId="{A8259BDE-2473-4B40-A61F-9D295A36DD69}" destId="{297D76AC-5150-45A3-961D-F8C4EA8443B0}" srcOrd="2" destOrd="0" presId="urn:microsoft.com/office/officeart/2005/8/layout/orgChart1"/>
    <dgm:cxn modelId="{363FACDD-6A62-4342-9D7F-CACD38E62F89}" type="presParOf" srcId="{FE629553-09F4-4552-9AB6-DD1222848146}" destId="{D73FF6D9-0EF5-4B12-A77A-8C242B747B3C}" srcOrd="2" destOrd="0" presId="urn:microsoft.com/office/officeart/2005/8/layout/orgChart1"/>
    <dgm:cxn modelId="{53641977-EEA8-4E95-B39E-937FF01E922A}" type="presParOf" srcId="{FE629553-09F4-4552-9AB6-DD1222848146}" destId="{FA9D7A30-5A4D-4DC8-9BDE-4C0671D22546}" srcOrd="3" destOrd="0" presId="urn:microsoft.com/office/officeart/2005/8/layout/orgChart1"/>
    <dgm:cxn modelId="{45664313-CBC8-4638-BBD7-90832A57F284}" type="presParOf" srcId="{FA9D7A30-5A4D-4DC8-9BDE-4C0671D22546}" destId="{79A0DA62-BC66-4859-A15B-7D4A59B20693}" srcOrd="0" destOrd="0" presId="urn:microsoft.com/office/officeart/2005/8/layout/orgChart1"/>
    <dgm:cxn modelId="{19F2660A-623E-45CB-9D69-2CD35A0B8846}" type="presParOf" srcId="{79A0DA62-BC66-4859-A15B-7D4A59B20693}" destId="{F0162779-C4CE-40AC-99FD-F0D302EE3452}" srcOrd="0" destOrd="0" presId="urn:microsoft.com/office/officeart/2005/8/layout/orgChart1"/>
    <dgm:cxn modelId="{90B3ED6A-0416-424A-BD61-4CB856B294D7}" type="presParOf" srcId="{79A0DA62-BC66-4859-A15B-7D4A59B20693}" destId="{5A570298-1584-4107-A60C-C62BF99FA1D9}" srcOrd="1" destOrd="0" presId="urn:microsoft.com/office/officeart/2005/8/layout/orgChart1"/>
    <dgm:cxn modelId="{A6BCDD56-24EB-4039-95C7-33C9E4D08A25}" type="presParOf" srcId="{FA9D7A30-5A4D-4DC8-9BDE-4C0671D22546}" destId="{EF89F9FC-ABBB-450E-8524-E7C6A28308FA}" srcOrd="1" destOrd="0" presId="urn:microsoft.com/office/officeart/2005/8/layout/orgChart1"/>
    <dgm:cxn modelId="{C91CC34A-51CB-434A-8EC9-69372D5C6C20}" type="presParOf" srcId="{FA9D7A30-5A4D-4DC8-9BDE-4C0671D22546}" destId="{EACAB18F-BAAF-4F66-91F6-4A07F9543DB5}" srcOrd="2" destOrd="0" presId="urn:microsoft.com/office/officeart/2005/8/layout/orgChart1"/>
    <dgm:cxn modelId="{82069316-9ED6-49DB-9874-95A1E684E7CA}" type="presParOf" srcId="{FE629553-09F4-4552-9AB6-DD1222848146}" destId="{06D26D91-2E24-429E-B3E4-A6067711F7C0}" srcOrd="4" destOrd="0" presId="urn:microsoft.com/office/officeart/2005/8/layout/orgChart1"/>
    <dgm:cxn modelId="{53AEFAFC-907D-4DED-BB7E-8F3DAE5525AC}" type="presParOf" srcId="{FE629553-09F4-4552-9AB6-DD1222848146}" destId="{2EC6283C-AB4F-4EAB-8E80-681C9C5EFA20}" srcOrd="5" destOrd="0" presId="urn:microsoft.com/office/officeart/2005/8/layout/orgChart1"/>
    <dgm:cxn modelId="{3F961B79-5BB0-44B7-900E-176AA6D31CF3}" type="presParOf" srcId="{2EC6283C-AB4F-4EAB-8E80-681C9C5EFA20}" destId="{B276D49D-BD86-4DC7-B293-CCE67CB1E381}" srcOrd="0" destOrd="0" presId="urn:microsoft.com/office/officeart/2005/8/layout/orgChart1"/>
    <dgm:cxn modelId="{C67B69BA-18D7-46BD-9C1C-C559894CDE62}" type="presParOf" srcId="{B276D49D-BD86-4DC7-B293-CCE67CB1E381}" destId="{225AB54A-E9EA-47B8-848D-3E15505FBC63}" srcOrd="0" destOrd="0" presId="urn:microsoft.com/office/officeart/2005/8/layout/orgChart1"/>
    <dgm:cxn modelId="{86D44D0C-AE87-4126-B31D-FDBF53A34925}" type="presParOf" srcId="{B276D49D-BD86-4DC7-B293-CCE67CB1E381}" destId="{3A4D109C-87CF-4670-B56D-F22BE254ED99}" srcOrd="1" destOrd="0" presId="urn:microsoft.com/office/officeart/2005/8/layout/orgChart1"/>
    <dgm:cxn modelId="{1F38480B-77F8-4BC1-9981-E593788D050B}" type="presParOf" srcId="{2EC6283C-AB4F-4EAB-8E80-681C9C5EFA20}" destId="{34606868-BB56-4D64-8AA9-E111D6BA32A4}" srcOrd="1" destOrd="0" presId="urn:microsoft.com/office/officeart/2005/8/layout/orgChart1"/>
    <dgm:cxn modelId="{BC25D5E0-CFB2-4BA7-ADB5-8A57987E16CE}" type="presParOf" srcId="{2EC6283C-AB4F-4EAB-8E80-681C9C5EFA20}" destId="{31556B14-0431-4F55-807E-A882CAA4BB5A}" srcOrd="2" destOrd="0" presId="urn:microsoft.com/office/officeart/2005/8/layout/orgChart1"/>
    <dgm:cxn modelId="{5916CC5C-2231-4634-AE52-716956BB931F}" type="presParOf" srcId="{FE629553-09F4-4552-9AB6-DD1222848146}" destId="{1BD87363-461E-4423-98D9-1EA67303A622}" srcOrd="6" destOrd="0" presId="urn:microsoft.com/office/officeart/2005/8/layout/orgChart1"/>
    <dgm:cxn modelId="{3A154660-4431-4391-B68E-FB8AAA19F40D}" type="presParOf" srcId="{FE629553-09F4-4552-9AB6-DD1222848146}" destId="{D4E43B54-E09B-4BB2-AD08-E44762E9A4D4}" srcOrd="7" destOrd="0" presId="urn:microsoft.com/office/officeart/2005/8/layout/orgChart1"/>
    <dgm:cxn modelId="{6F8F9B3F-7461-4475-9770-A17BB9C56402}" type="presParOf" srcId="{D4E43B54-E09B-4BB2-AD08-E44762E9A4D4}" destId="{B1D534F8-2061-4E76-B90F-64F913F58AEC}" srcOrd="0" destOrd="0" presId="urn:microsoft.com/office/officeart/2005/8/layout/orgChart1"/>
    <dgm:cxn modelId="{5E5BCF25-3B69-442A-BB60-C4D12D3B11CB}" type="presParOf" srcId="{B1D534F8-2061-4E76-B90F-64F913F58AEC}" destId="{61297B2F-F077-4C67-8973-E146EBCD662B}" srcOrd="0" destOrd="0" presId="urn:microsoft.com/office/officeart/2005/8/layout/orgChart1"/>
    <dgm:cxn modelId="{732245E6-0D8E-4F84-AAF8-324DE5275F25}" type="presParOf" srcId="{B1D534F8-2061-4E76-B90F-64F913F58AEC}" destId="{EDC72F99-2979-4F53-8018-FD1500B24251}" srcOrd="1" destOrd="0" presId="urn:microsoft.com/office/officeart/2005/8/layout/orgChart1"/>
    <dgm:cxn modelId="{4A3B7058-E4A1-424C-82F7-E8F42D94212B}" type="presParOf" srcId="{D4E43B54-E09B-4BB2-AD08-E44762E9A4D4}" destId="{4ACBBE9E-2682-494C-A81B-C92ED0D57F72}" srcOrd="1" destOrd="0" presId="urn:microsoft.com/office/officeart/2005/8/layout/orgChart1"/>
    <dgm:cxn modelId="{A483AE3D-8A26-4FB1-8698-3A319D9D1FA4}" type="presParOf" srcId="{D4E43B54-E09B-4BB2-AD08-E44762E9A4D4}" destId="{3D4E9C46-5F33-4B56-8519-256A7EC6E9F7}" srcOrd="2" destOrd="0" presId="urn:microsoft.com/office/officeart/2005/8/layout/orgChart1"/>
    <dgm:cxn modelId="{0BEFB6C4-CFF2-4DC3-BE24-DBEC04EF4608}" type="presParOf" srcId="{FE629553-09F4-4552-9AB6-DD1222848146}" destId="{541EEAFA-AD2C-4A00-9975-14EAF1DB2C8D}" srcOrd="8" destOrd="0" presId="urn:microsoft.com/office/officeart/2005/8/layout/orgChart1"/>
    <dgm:cxn modelId="{5A793BF0-A9B8-46CE-AB56-51554656EEDE}" type="presParOf" srcId="{FE629553-09F4-4552-9AB6-DD1222848146}" destId="{5CDDCEAE-25FC-4B21-B5F5-3A5076EBB7E0}" srcOrd="9" destOrd="0" presId="urn:microsoft.com/office/officeart/2005/8/layout/orgChart1"/>
    <dgm:cxn modelId="{26651A9F-8134-4FFF-BF38-99BF6158199F}" type="presParOf" srcId="{5CDDCEAE-25FC-4B21-B5F5-3A5076EBB7E0}" destId="{081D822A-C7EC-469A-9DB0-D37E15C5A0D3}" srcOrd="0" destOrd="0" presId="urn:microsoft.com/office/officeart/2005/8/layout/orgChart1"/>
    <dgm:cxn modelId="{03958CC2-FED3-4B02-A296-75FFAADFAA6B}" type="presParOf" srcId="{081D822A-C7EC-469A-9DB0-D37E15C5A0D3}" destId="{E7BDDD29-C572-4499-BB70-7F0BB7692A27}" srcOrd="0" destOrd="0" presId="urn:microsoft.com/office/officeart/2005/8/layout/orgChart1"/>
    <dgm:cxn modelId="{20194DF0-82A2-43A2-AFF2-5DBA2F874A92}" type="presParOf" srcId="{081D822A-C7EC-469A-9DB0-D37E15C5A0D3}" destId="{F2DBF6BC-A1C7-4F2C-A560-CB93348E72AA}" srcOrd="1" destOrd="0" presId="urn:microsoft.com/office/officeart/2005/8/layout/orgChart1"/>
    <dgm:cxn modelId="{9696A991-8A75-4A22-95EF-0C040CA0E7E8}" type="presParOf" srcId="{5CDDCEAE-25FC-4B21-B5F5-3A5076EBB7E0}" destId="{C5ACC8CC-FD3B-4CDE-890E-2997339CFF4D}" srcOrd="1" destOrd="0" presId="urn:microsoft.com/office/officeart/2005/8/layout/orgChart1"/>
    <dgm:cxn modelId="{C9FAF0F9-0FD4-4FD3-A268-FBDE7EEF70F2}" type="presParOf" srcId="{5CDDCEAE-25FC-4B21-B5F5-3A5076EBB7E0}" destId="{1618AFCB-C77B-4150-AB43-2A60FA25FBFD}" srcOrd="2" destOrd="0" presId="urn:microsoft.com/office/officeart/2005/8/layout/orgChart1"/>
    <dgm:cxn modelId="{818A66CD-6FB9-40B5-95C6-A433CA63174E}" type="presParOf" srcId="{6FE88E30-18C4-44CD-B233-2A9B1ADECB99}" destId="{25DF8BB1-491F-47DB-9431-2565C9D54842}" srcOrd="2" destOrd="0" presId="urn:microsoft.com/office/officeart/2005/8/layout/orgChart1"/>
    <dgm:cxn modelId="{390D03B8-7CAB-4DD8-9756-904A80E56058}" type="presParOf" srcId="{25DF8BB1-491F-47DB-9431-2565C9D54842}" destId="{DB25208A-8E7A-4530-AACF-7D225A078ECB}" srcOrd="0" destOrd="0" presId="urn:microsoft.com/office/officeart/2005/8/layout/orgChart1"/>
    <dgm:cxn modelId="{0F3B5404-7C4D-40AA-9F1F-F6E2599BC881}" type="presParOf" srcId="{25DF8BB1-491F-47DB-9431-2565C9D54842}" destId="{564A617E-58DB-4BE1-843F-CB2958ECB496}" srcOrd="1" destOrd="0" presId="urn:microsoft.com/office/officeart/2005/8/layout/orgChart1"/>
    <dgm:cxn modelId="{33A2A169-C819-43A9-AB80-367C0B2ED19D}" type="presParOf" srcId="{564A617E-58DB-4BE1-843F-CB2958ECB496}" destId="{5B5FB5FF-ACBE-42D5-8477-272F03461911}" srcOrd="0" destOrd="0" presId="urn:microsoft.com/office/officeart/2005/8/layout/orgChart1"/>
    <dgm:cxn modelId="{713C0DA7-AF51-46BF-A517-5A9DAE038EEE}" type="presParOf" srcId="{5B5FB5FF-ACBE-42D5-8477-272F03461911}" destId="{1FD0077F-E1FE-4308-8ACC-98A4F65544C7}" srcOrd="0" destOrd="0" presId="urn:microsoft.com/office/officeart/2005/8/layout/orgChart1"/>
    <dgm:cxn modelId="{45CD05AB-7315-4A95-9B09-CC2166A2F293}" type="presParOf" srcId="{5B5FB5FF-ACBE-42D5-8477-272F03461911}" destId="{704D9119-AD88-4492-A1B6-6F95162E7954}" srcOrd="1" destOrd="0" presId="urn:microsoft.com/office/officeart/2005/8/layout/orgChart1"/>
    <dgm:cxn modelId="{7AA5DA34-B666-4A77-B3B1-D4AEA59DE592}" type="presParOf" srcId="{564A617E-58DB-4BE1-843F-CB2958ECB496}" destId="{D85FFE3F-3F1C-4841-8AEB-E28F978A99EC}" srcOrd="1" destOrd="0" presId="urn:microsoft.com/office/officeart/2005/8/layout/orgChart1"/>
    <dgm:cxn modelId="{1B26C34B-5E2D-4574-AE83-BB4BF8B30E1F}" type="presParOf" srcId="{564A617E-58DB-4BE1-843F-CB2958ECB496}" destId="{C5E11741-C15B-4019-B451-9AE20BAECAAF}" srcOrd="2" destOrd="0" presId="urn:microsoft.com/office/officeart/2005/8/layout/orgChart1"/>
    <dgm:cxn modelId="{7EC14C70-E5B7-4254-94E6-EEA08ABC6DB3}" type="presParOf" srcId="{25DF8BB1-491F-47DB-9431-2565C9D54842}" destId="{8F403141-C732-4560-BE93-463AEBE1F47D}" srcOrd="2" destOrd="0" presId="urn:microsoft.com/office/officeart/2005/8/layout/orgChart1"/>
    <dgm:cxn modelId="{E87DEDA5-EBB7-4BAD-BCEB-04253EC5F3C1}" type="presParOf" srcId="{25DF8BB1-491F-47DB-9431-2565C9D54842}" destId="{AAF3338E-3B85-4A73-A041-50E2BE84FF7F}" srcOrd="3" destOrd="0" presId="urn:microsoft.com/office/officeart/2005/8/layout/orgChart1"/>
    <dgm:cxn modelId="{595CD56A-43E7-40DD-A703-00F47D1714BF}" type="presParOf" srcId="{AAF3338E-3B85-4A73-A041-50E2BE84FF7F}" destId="{967A8364-CE7A-424D-A9E3-F6AE6A071593}" srcOrd="0" destOrd="0" presId="urn:microsoft.com/office/officeart/2005/8/layout/orgChart1"/>
    <dgm:cxn modelId="{FD3C0EBE-2933-4F70-B4B4-CEC0BD095D8E}" type="presParOf" srcId="{967A8364-CE7A-424D-A9E3-F6AE6A071593}" destId="{25BAA578-CA9B-4F8A-B9BB-F5AED0D88FC7}" srcOrd="0" destOrd="0" presId="urn:microsoft.com/office/officeart/2005/8/layout/orgChart1"/>
    <dgm:cxn modelId="{9D391A5D-267F-479A-AF33-F3303082383E}" type="presParOf" srcId="{967A8364-CE7A-424D-A9E3-F6AE6A071593}" destId="{5EC8422D-91B1-4A8B-9238-40EEFD082425}" srcOrd="1" destOrd="0" presId="urn:microsoft.com/office/officeart/2005/8/layout/orgChart1"/>
    <dgm:cxn modelId="{EC7778D1-B6C5-47F3-AAF1-B27694BAC131}" type="presParOf" srcId="{AAF3338E-3B85-4A73-A041-50E2BE84FF7F}" destId="{FAA999D7-774A-4249-B6A7-13D5500D7B1D}" srcOrd="1" destOrd="0" presId="urn:microsoft.com/office/officeart/2005/8/layout/orgChart1"/>
    <dgm:cxn modelId="{DC791909-45B7-4862-BE19-8B0C0416EADB}" type="presParOf" srcId="{AAF3338E-3B85-4A73-A041-50E2BE84FF7F}" destId="{E07F4062-349E-47A5-B129-2C1FE3DC040F}" srcOrd="2" destOrd="0" presId="urn:microsoft.com/office/officeart/2005/8/layout/orgChart1"/>
    <dgm:cxn modelId="{85584082-63D4-464D-9018-546279D36877}" type="presParOf" srcId="{99DEF759-00F3-4E83-9E45-3FB63B75E050}" destId="{FE1D0412-92A5-42E6-A1A4-B5E78ADD9B5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9CE033-00C6-4280-A12C-073739C38409}"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F8D8C-7975-4DAA-917B-8C4AD585CF9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584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9CE033-00C6-4280-A12C-073739C38409}"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F8D8C-7975-4DAA-917B-8C4AD585CF96}" type="slidenum">
              <a:rPr lang="en-US" smtClean="0"/>
              <a:t>‹#›</a:t>
            </a:fld>
            <a:endParaRPr lang="en-US"/>
          </a:p>
        </p:txBody>
      </p:sp>
    </p:spTree>
    <p:extLst>
      <p:ext uri="{BB962C8B-B14F-4D97-AF65-F5344CB8AC3E}">
        <p14:creationId xmlns:p14="http://schemas.microsoft.com/office/powerpoint/2010/main" val="1146918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9CE033-00C6-4280-A12C-073739C38409}"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F8D8C-7975-4DAA-917B-8C4AD585CF96}" type="slidenum">
              <a:rPr lang="en-US" smtClean="0"/>
              <a:t>‹#›</a:t>
            </a:fld>
            <a:endParaRPr lang="en-US"/>
          </a:p>
        </p:txBody>
      </p:sp>
    </p:spTree>
    <p:extLst>
      <p:ext uri="{BB962C8B-B14F-4D97-AF65-F5344CB8AC3E}">
        <p14:creationId xmlns:p14="http://schemas.microsoft.com/office/powerpoint/2010/main" val="2363483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9CE033-00C6-4280-A12C-073739C38409}"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F8D8C-7975-4DAA-917B-8C4AD585CF96}" type="slidenum">
              <a:rPr lang="en-US" smtClean="0"/>
              <a:t>‹#›</a:t>
            </a:fld>
            <a:endParaRPr lang="en-US"/>
          </a:p>
        </p:txBody>
      </p:sp>
    </p:spTree>
    <p:extLst>
      <p:ext uri="{BB962C8B-B14F-4D97-AF65-F5344CB8AC3E}">
        <p14:creationId xmlns:p14="http://schemas.microsoft.com/office/powerpoint/2010/main" val="34474641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99CE033-00C6-4280-A12C-073739C38409}"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F8D8C-7975-4DAA-917B-8C4AD585CF9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0964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9CE033-00C6-4280-A12C-073739C38409}" type="datetimeFigureOut">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F8D8C-7975-4DAA-917B-8C4AD585CF96}" type="slidenum">
              <a:rPr lang="en-US" smtClean="0"/>
              <a:t>‹#›</a:t>
            </a:fld>
            <a:endParaRPr lang="en-US"/>
          </a:p>
        </p:txBody>
      </p:sp>
    </p:spTree>
    <p:extLst>
      <p:ext uri="{BB962C8B-B14F-4D97-AF65-F5344CB8AC3E}">
        <p14:creationId xmlns:p14="http://schemas.microsoft.com/office/powerpoint/2010/main" val="68665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9CE033-00C6-4280-A12C-073739C38409}" type="datetimeFigureOut">
              <a:rPr lang="en-US" smtClean="0"/>
              <a:t>3/25/2020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7F8D8C-7975-4DAA-917B-8C4AD585CF96}" type="slidenum">
              <a:rPr lang="en-US" smtClean="0"/>
              <a:t>‹#›</a:t>
            </a:fld>
            <a:endParaRPr lang="en-US"/>
          </a:p>
        </p:txBody>
      </p:sp>
    </p:spTree>
    <p:extLst>
      <p:ext uri="{BB962C8B-B14F-4D97-AF65-F5344CB8AC3E}">
        <p14:creationId xmlns:p14="http://schemas.microsoft.com/office/powerpoint/2010/main" val="2071734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399CE033-00C6-4280-A12C-073739C38409}" type="datetimeFigureOut">
              <a:rPr lang="en-US" smtClean="0"/>
              <a:t>3/25/2020</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3B7F8D8C-7975-4DAA-917B-8C4AD585CF96}" type="slidenum">
              <a:rPr lang="en-US" smtClean="0"/>
              <a:t>‹#›</a:t>
            </a:fld>
            <a:endParaRPr lang="en-US"/>
          </a:p>
        </p:txBody>
      </p:sp>
      <p:sp>
        <p:nvSpPr>
          <p:cNvPr id="9" name="Title 8"/>
          <p:cNvSpPr>
            <a:spLocks noGrp="1"/>
          </p:cNvSpPr>
          <p:nvPr>
            <p:ph type="title"/>
          </p:nvPr>
        </p:nvSpPr>
        <p:spPr/>
        <p:txBody>
          <a:bodyPr/>
          <a:lstStyle/>
          <a:p>
            <a:r>
              <a:rPr lang="en-US" smtClean="0"/>
              <a:t>Click to edit Master title style</a:t>
            </a:r>
            <a:endParaRPr lang="vi-VN"/>
          </a:p>
        </p:txBody>
      </p:sp>
    </p:spTree>
    <p:extLst>
      <p:ext uri="{BB962C8B-B14F-4D97-AF65-F5344CB8AC3E}">
        <p14:creationId xmlns:p14="http://schemas.microsoft.com/office/powerpoint/2010/main" val="25238008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99CE033-00C6-4280-A12C-073739C38409}" type="datetimeFigureOut">
              <a:rPr lang="en-US" smtClean="0"/>
              <a:t>3/25/2020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B7F8D8C-7975-4DAA-917B-8C4AD585CF96}" type="slidenum">
              <a:rPr lang="en-US" smtClean="0"/>
              <a:t>‹#›</a:t>
            </a:fld>
            <a:endParaRPr lang="en-US"/>
          </a:p>
        </p:txBody>
      </p:sp>
    </p:spTree>
    <p:extLst>
      <p:ext uri="{BB962C8B-B14F-4D97-AF65-F5344CB8AC3E}">
        <p14:creationId xmlns:p14="http://schemas.microsoft.com/office/powerpoint/2010/main" val="341634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99CE033-00C6-4280-A12C-073739C38409}" type="datetimeFigureOut">
              <a:rPr lang="en-US" smtClean="0"/>
              <a:t>3/25/2020</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B7F8D8C-7975-4DAA-917B-8C4AD585CF96}" type="slidenum">
              <a:rPr lang="en-US" smtClean="0"/>
              <a:t>‹#›</a:t>
            </a:fld>
            <a:endParaRPr lang="en-US"/>
          </a:p>
        </p:txBody>
      </p:sp>
    </p:spTree>
    <p:extLst>
      <p:ext uri="{BB962C8B-B14F-4D97-AF65-F5344CB8AC3E}">
        <p14:creationId xmlns:p14="http://schemas.microsoft.com/office/powerpoint/2010/main" val="3433675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99CE033-00C6-4280-A12C-073739C38409}" type="datetimeFigureOut">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F8D8C-7975-4DAA-917B-8C4AD585CF96}" type="slidenum">
              <a:rPr lang="en-US" smtClean="0"/>
              <a:t>‹#›</a:t>
            </a:fld>
            <a:endParaRPr lang="en-US"/>
          </a:p>
        </p:txBody>
      </p:sp>
    </p:spTree>
    <p:extLst>
      <p:ext uri="{BB962C8B-B14F-4D97-AF65-F5344CB8AC3E}">
        <p14:creationId xmlns:p14="http://schemas.microsoft.com/office/powerpoint/2010/main" val="1573669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99CE033-00C6-4280-A12C-073739C38409}" type="datetimeFigureOut">
              <a:rPr lang="en-US" smtClean="0"/>
              <a:t>3/25/2020</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B7F8D8C-7975-4DAA-917B-8C4AD585CF96}"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5169841"/>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4618" y="323393"/>
            <a:ext cx="1027025" cy="1027025"/>
          </a:xfrm>
          <a:prstGeom prst="rect">
            <a:avLst/>
          </a:prstGeom>
        </p:spPr>
      </p:pic>
      <p:sp>
        <p:nvSpPr>
          <p:cNvPr id="3" name="Content Placeholder 2"/>
          <p:cNvSpPr>
            <a:spLocks noGrp="1"/>
          </p:cNvSpPr>
          <p:nvPr>
            <p:ph idx="1"/>
          </p:nvPr>
        </p:nvSpPr>
        <p:spPr>
          <a:xfrm>
            <a:off x="441836" y="2030929"/>
            <a:ext cx="8497230" cy="4023360"/>
          </a:xfrm>
        </p:spPr>
        <p:txBody>
          <a:bodyPr>
            <a:normAutofit lnSpcReduction="10000"/>
          </a:bodyPr>
          <a:lstStyle/>
          <a:p>
            <a:pPr algn="ctr"/>
            <a:r>
              <a:rPr lang="en-US" sz="3200" b="1"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DỰ </a:t>
            </a:r>
            <a:r>
              <a:rPr lang="en-US" sz="2400" dirty="0">
                <a:solidFill>
                  <a:schemeClr val="tx1"/>
                </a:solidFill>
                <a:latin typeface="Times New Roman" panose="02020603050405020304" pitchFamily="18" charset="0"/>
                <a:cs typeface="Times New Roman" panose="02020603050405020304" pitchFamily="18" charset="0"/>
              </a:rPr>
              <a:t>ÁN HỖ TRỢ NÔNG NGHIỆP CÁC BON THẤP-LCASP</a:t>
            </a:r>
            <a:endParaRPr lang="vi-VN" sz="2400" dirty="0">
              <a:solidFill>
                <a:schemeClr val="tx1"/>
              </a:solidFill>
              <a:latin typeface="Times New Roman" panose="02020603050405020304" pitchFamily="18" charset="0"/>
              <a:cs typeface="Times New Roman" panose="02020603050405020304" pitchFamily="18" charset="0"/>
            </a:endParaRPr>
          </a:p>
          <a:p>
            <a:pPr algn="ctr"/>
            <a:endParaRPr lang="en-US" sz="2400" b="1" cap="all" dirty="0" smtClean="0">
              <a:solidFill>
                <a:schemeClr val="tx1"/>
              </a:solidFill>
              <a:latin typeface="Times New Roman" panose="02020603050405020304" pitchFamily="18" charset="0"/>
              <a:cs typeface="Times New Roman" panose="02020603050405020304" pitchFamily="18" charset="0"/>
            </a:endParaRPr>
          </a:p>
          <a:p>
            <a:pPr algn="ctr"/>
            <a:r>
              <a:rPr lang="en-US" sz="2400" b="1" cap="all" dirty="0" err="1" smtClean="0">
                <a:solidFill>
                  <a:srgbClr val="00B050"/>
                </a:solidFill>
                <a:latin typeface="Times New Roman" panose="02020603050405020304" pitchFamily="18" charset="0"/>
                <a:cs typeface="Times New Roman" panose="02020603050405020304" pitchFamily="18" charset="0"/>
              </a:rPr>
              <a:t>gói</a:t>
            </a:r>
            <a:r>
              <a:rPr lang="en-US" sz="2400" b="1" cap="all" dirty="0" smtClean="0">
                <a:solidFill>
                  <a:srgbClr val="00B050"/>
                </a:solidFill>
                <a:latin typeface="Times New Roman" panose="02020603050405020304" pitchFamily="18" charset="0"/>
                <a:cs typeface="Times New Roman" panose="02020603050405020304" pitchFamily="18" charset="0"/>
              </a:rPr>
              <a:t> </a:t>
            </a:r>
            <a:r>
              <a:rPr lang="en-US" sz="2400" b="1" cap="all" dirty="0" err="1">
                <a:solidFill>
                  <a:srgbClr val="00B050"/>
                </a:solidFill>
                <a:latin typeface="Times New Roman" panose="02020603050405020304" pitchFamily="18" charset="0"/>
                <a:cs typeface="Times New Roman" panose="02020603050405020304" pitchFamily="18" charset="0"/>
              </a:rPr>
              <a:t>thẦu</a:t>
            </a:r>
            <a:r>
              <a:rPr lang="en-US" sz="2400" b="1" cap="all" dirty="0">
                <a:solidFill>
                  <a:srgbClr val="00B050"/>
                </a:solidFill>
                <a:latin typeface="Times New Roman" panose="02020603050405020304" pitchFamily="18" charset="0"/>
                <a:cs typeface="Times New Roman" panose="02020603050405020304" pitchFamily="18" charset="0"/>
              </a:rPr>
              <a:t> </a:t>
            </a:r>
            <a:r>
              <a:rPr lang="en-US" sz="2400" b="1" cap="all" dirty="0" smtClean="0">
                <a:solidFill>
                  <a:srgbClr val="00B050"/>
                </a:solidFill>
                <a:latin typeface="Times New Roman" panose="02020603050405020304" pitchFamily="18" charset="0"/>
                <a:cs typeface="Times New Roman" panose="02020603050405020304" pitchFamily="18" charset="0"/>
              </a:rPr>
              <a:t>42</a:t>
            </a:r>
          </a:p>
          <a:p>
            <a:pPr algn="ctr"/>
            <a:r>
              <a:rPr lang="en-US" sz="2400" b="1" cap="all" dirty="0" smtClean="0">
                <a:solidFill>
                  <a:srgbClr val="00B050"/>
                </a:solidFill>
                <a:latin typeface="Times New Roman" panose="02020603050405020304" pitchFamily="18" charset="0"/>
                <a:cs typeface="Times New Roman" panose="02020603050405020304" pitchFamily="18" charset="0"/>
              </a:rPr>
              <a:t>THÍ </a:t>
            </a:r>
            <a:r>
              <a:rPr lang="en-US" sz="2400" b="1" cap="all" dirty="0">
                <a:solidFill>
                  <a:srgbClr val="00B050"/>
                </a:solidFill>
                <a:latin typeface="Times New Roman" panose="02020603050405020304" pitchFamily="18" charset="0"/>
                <a:cs typeface="Times New Roman" panose="02020603050405020304" pitchFamily="18" charset="0"/>
              </a:rPr>
              <a:t>ĐIỂM CÔNG NGHỆ SẢN XUẤT PHÂN HỮU CƠ KHOÁNG CHUYÊN DÙNG CHO CÂY TRỒNG CHỦ LỰC TỪ CHẤT THẢI CHĂN NUÔI LỢN Ở VIỆT </a:t>
            </a:r>
            <a:r>
              <a:rPr lang="en-US" sz="2400" b="1" cap="all" dirty="0" smtClean="0">
                <a:solidFill>
                  <a:srgbClr val="00B050"/>
                </a:solidFill>
                <a:latin typeface="Times New Roman" panose="02020603050405020304" pitchFamily="18" charset="0"/>
                <a:cs typeface="Times New Roman" panose="02020603050405020304" pitchFamily="18" charset="0"/>
              </a:rPr>
              <a:t>NAM</a:t>
            </a:r>
          </a:p>
          <a:p>
            <a:pPr algn="ctr"/>
            <a:endParaRPr lang="en-US" sz="2400" b="1" cap="all" dirty="0" smtClean="0">
              <a:solidFill>
                <a:schemeClr val="tx1"/>
              </a:solidFill>
              <a:latin typeface="Times New Roman" panose="02020603050405020304" pitchFamily="18" charset="0"/>
              <a:cs typeface="Times New Roman" panose="02020603050405020304" pitchFamily="18" charset="0"/>
            </a:endParaRPr>
          </a:p>
          <a:p>
            <a:pPr algn="ctr"/>
            <a:endParaRPr lang="en-US" sz="2400" b="1" cap="all" dirty="0">
              <a:solidFill>
                <a:schemeClr val="tx1"/>
              </a:solidFill>
              <a:latin typeface="Times New Roman" panose="02020603050405020304" pitchFamily="18" charset="0"/>
              <a:cs typeface="Times New Roman" panose="02020603050405020304" pitchFamily="18" charset="0"/>
            </a:endParaRPr>
          </a:p>
          <a:p>
            <a:pPr algn="ctr"/>
            <a:r>
              <a:rPr lang="en-US" sz="2400" dirty="0" err="1">
                <a:solidFill>
                  <a:schemeClr val="tx1"/>
                </a:solidFill>
                <a:latin typeface="Times New Roman" panose="02020603050405020304" pitchFamily="18" charset="0"/>
                <a:cs typeface="Times New Roman" panose="02020603050405020304" pitchFamily="18" charset="0"/>
              </a:rPr>
              <a:t>Hà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Nội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26/3/2020</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2245" y="391377"/>
            <a:ext cx="1247089" cy="100266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6569" y="391377"/>
            <a:ext cx="1110734" cy="1070644"/>
          </a:xfrm>
          <a:prstGeom prst="rect">
            <a:avLst/>
          </a:prstGeom>
        </p:spPr>
      </p:pic>
      <p:pic>
        <p:nvPicPr>
          <p:cNvPr id="1026" name="Picture 2" descr="File:VNUA 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6585" y="351287"/>
            <a:ext cx="1110734" cy="111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0780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6498" y="159281"/>
            <a:ext cx="8958648" cy="68567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dirty="0">
                <a:solidFill>
                  <a:srgbClr val="00B050"/>
                </a:solidFill>
                <a:latin typeface="Times New Roman" panose="02020603050405020304" pitchFamily="18" charset="0"/>
                <a:cs typeface="Times New Roman" panose="02020603050405020304" pitchFamily="18" charset="0"/>
              </a:rPr>
              <a:t>5.4. CÂY CÀ PHÊ</a:t>
            </a:r>
          </a:p>
        </p:txBody>
      </p:sp>
      <p:pic>
        <p:nvPicPr>
          <p:cNvPr id="2" name="Picture 1"/>
          <p:cNvPicPr>
            <a:picLocks noChangeAspect="1"/>
          </p:cNvPicPr>
          <p:nvPr/>
        </p:nvPicPr>
        <p:blipFill>
          <a:blip r:embed="rId2"/>
          <a:stretch>
            <a:fillRect/>
          </a:stretch>
        </p:blipFill>
        <p:spPr>
          <a:xfrm>
            <a:off x="775849" y="817418"/>
            <a:ext cx="7756545" cy="5511944"/>
          </a:xfrm>
          <a:prstGeom prst="rect">
            <a:avLst/>
          </a:prstGeom>
        </p:spPr>
      </p:pic>
    </p:spTree>
    <p:extLst>
      <p:ext uri="{BB962C8B-B14F-4D97-AF65-F5344CB8AC3E}">
        <p14:creationId xmlns:p14="http://schemas.microsoft.com/office/powerpoint/2010/main" val="2302501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6498" y="159281"/>
            <a:ext cx="8958648" cy="68567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dirty="0">
                <a:solidFill>
                  <a:srgbClr val="00B050"/>
                </a:solidFill>
                <a:latin typeface="Times New Roman" panose="02020603050405020304" pitchFamily="18" charset="0"/>
                <a:cs typeface="Times New Roman" panose="02020603050405020304" pitchFamily="18" charset="0"/>
              </a:rPr>
              <a:t>5.4. CÂY CÀ PHÊ</a:t>
            </a:r>
          </a:p>
        </p:txBody>
      </p:sp>
      <p:pic>
        <p:nvPicPr>
          <p:cNvPr id="3" name="Picture 2"/>
          <p:cNvPicPr>
            <a:picLocks noChangeAspect="1"/>
          </p:cNvPicPr>
          <p:nvPr/>
        </p:nvPicPr>
        <p:blipFill>
          <a:blip r:embed="rId2"/>
          <a:stretch>
            <a:fillRect/>
          </a:stretch>
        </p:blipFill>
        <p:spPr>
          <a:xfrm>
            <a:off x="581892" y="913233"/>
            <a:ext cx="7980218" cy="5149429"/>
          </a:xfrm>
          <a:prstGeom prst="rect">
            <a:avLst/>
          </a:prstGeom>
        </p:spPr>
      </p:pic>
    </p:spTree>
    <p:extLst>
      <p:ext uri="{BB962C8B-B14F-4D97-AF65-F5344CB8AC3E}">
        <p14:creationId xmlns:p14="http://schemas.microsoft.com/office/powerpoint/2010/main" val="3249323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6498" y="159281"/>
            <a:ext cx="8958648" cy="68567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dirty="0">
                <a:solidFill>
                  <a:srgbClr val="00B050"/>
                </a:solidFill>
                <a:latin typeface="Times New Roman" panose="02020603050405020304" pitchFamily="18" charset="0"/>
                <a:cs typeface="Times New Roman" panose="02020603050405020304" pitchFamily="18" charset="0"/>
              </a:rPr>
              <a:t>5.5. CÂY CHÈ</a:t>
            </a:r>
          </a:p>
        </p:txBody>
      </p:sp>
      <p:pic>
        <p:nvPicPr>
          <p:cNvPr id="2" name="Picture 1"/>
          <p:cNvPicPr>
            <a:picLocks noChangeAspect="1"/>
          </p:cNvPicPr>
          <p:nvPr/>
        </p:nvPicPr>
        <p:blipFill>
          <a:blip r:embed="rId2"/>
          <a:stretch>
            <a:fillRect/>
          </a:stretch>
        </p:blipFill>
        <p:spPr>
          <a:xfrm>
            <a:off x="490537" y="781633"/>
            <a:ext cx="8154699" cy="5300079"/>
          </a:xfrm>
          <a:prstGeom prst="rect">
            <a:avLst/>
          </a:prstGeom>
        </p:spPr>
      </p:pic>
    </p:spTree>
    <p:extLst>
      <p:ext uri="{BB962C8B-B14F-4D97-AF65-F5344CB8AC3E}">
        <p14:creationId xmlns:p14="http://schemas.microsoft.com/office/powerpoint/2010/main" val="255049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6498" y="159281"/>
            <a:ext cx="8958648" cy="68567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dirty="0">
                <a:solidFill>
                  <a:srgbClr val="00B050"/>
                </a:solidFill>
                <a:latin typeface="Times New Roman" panose="02020603050405020304" pitchFamily="18" charset="0"/>
                <a:cs typeface="Times New Roman" panose="02020603050405020304" pitchFamily="18" charset="0"/>
              </a:rPr>
              <a:t>5.5. CÂY CHÈ</a:t>
            </a:r>
          </a:p>
        </p:txBody>
      </p:sp>
      <p:pic>
        <p:nvPicPr>
          <p:cNvPr id="2" name="Picture 1"/>
          <p:cNvPicPr>
            <a:picLocks noChangeAspect="1"/>
          </p:cNvPicPr>
          <p:nvPr/>
        </p:nvPicPr>
        <p:blipFill>
          <a:blip r:embed="rId2"/>
          <a:stretch>
            <a:fillRect/>
          </a:stretch>
        </p:blipFill>
        <p:spPr>
          <a:xfrm>
            <a:off x="490537" y="844423"/>
            <a:ext cx="8043863" cy="5246814"/>
          </a:xfrm>
          <a:prstGeom prst="rect">
            <a:avLst/>
          </a:prstGeom>
        </p:spPr>
      </p:pic>
    </p:spTree>
    <p:extLst>
      <p:ext uri="{BB962C8B-B14F-4D97-AF65-F5344CB8AC3E}">
        <p14:creationId xmlns:p14="http://schemas.microsoft.com/office/powerpoint/2010/main" val="1483508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59281"/>
            <a:ext cx="9144000" cy="68567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800" b="1" dirty="0">
                <a:solidFill>
                  <a:schemeClr val="tx1"/>
                </a:solidFill>
                <a:latin typeface="Times New Roman" panose="02020603050405020304" pitchFamily="18" charset="0"/>
                <a:cs typeface="Times New Roman" panose="02020603050405020304" pitchFamily="18" charset="0"/>
              </a:rPr>
              <a:t>NHÓM CÂY </a:t>
            </a:r>
            <a:r>
              <a:rPr lang="en-US" sz="2800" b="1" dirty="0" smtClean="0">
                <a:solidFill>
                  <a:schemeClr val="tx1"/>
                </a:solidFill>
                <a:latin typeface="Times New Roman" panose="02020603050405020304" pitchFamily="18" charset="0"/>
                <a:cs typeface="Times New Roman" panose="02020603050405020304" pitchFamily="18" charset="0"/>
              </a:rPr>
              <a:t>NGẮN NGÀY: </a:t>
            </a:r>
          </a:p>
          <a:p>
            <a:pPr algn="ctr"/>
            <a:r>
              <a:rPr lang="en-US" sz="2800" b="1" dirty="0" smtClean="0">
                <a:solidFill>
                  <a:srgbClr val="00B050"/>
                </a:solidFill>
                <a:latin typeface="Times New Roman" panose="02020603050405020304" pitchFamily="18" charset="0"/>
                <a:cs typeface="Times New Roman" panose="02020603050405020304" pitchFamily="18" charset="0"/>
              </a:rPr>
              <a:t>5.6</a:t>
            </a:r>
            <a:r>
              <a:rPr lang="en-US" sz="2800" b="1" dirty="0">
                <a:solidFill>
                  <a:srgbClr val="00B050"/>
                </a:solidFill>
                <a:latin typeface="Times New Roman" panose="02020603050405020304" pitchFamily="18" charset="0"/>
                <a:cs typeface="Times New Roman" panose="02020603050405020304" pitchFamily="18" charset="0"/>
              </a:rPr>
              <a:t>. CÂY LÚA</a:t>
            </a:r>
          </a:p>
        </p:txBody>
      </p:sp>
      <p:pic>
        <p:nvPicPr>
          <p:cNvPr id="2" name="Picture 1"/>
          <p:cNvPicPr>
            <a:picLocks noChangeAspect="1"/>
          </p:cNvPicPr>
          <p:nvPr/>
        </p:nvPicPr>
        <p:blipFill>
          <a:blip r:embed="rId2"/>
          <a:stretch>
            <a:fillRect/>
          </a:stretch>
        </p:blipFill>
        <p:spPr>
          <a:xfrm>
            <a:off x="545525" y="927838"/>
            <a:ext cx="8085859" cy="5237004"/>
          </a:xfrm>
          <a:prstGeom prst="rect">
            <a:avLst/>
          </a:prstGeom>
        </p:spPr>
      </p:pic>
    </p:spTree>
    <p:extLst>
      <p:ext uri="{BB962C8B-B14F-4D97-AF65-F5344CB8AC3E}">
        <p14:creationId xmlns:p14="http://schemas.microsoft.com/office/powerpoint/2010/main" val="1353525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6498" y="159281"/>
            <a:ext cx="8958648" cy="68567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dirty="0">
                <a:solidFill>
                  <a:srgbClr val="00B050"/>
                </a:solidFill>
                <a:latin typeface="Times New Roman" panose="02020603050405020304" pitchFamily="18" charset="0"/>
                <a:cs typeface="Times New Roman" panose="02020603050405020304" pitchFamily="18" charset="0"/>
              </a:rPr>
              <a:t>5.7. CÂY LẠC</a:t>
            </a:r>
          </a:p>
        </p:txBody>
      </p:sp>
      <p:pic>
        <p:nvPicPr>
          <p:cNvPr id="2" name="Picture 1"/>
          <p:cNvPicPr>
            <a:picLocks noChangeAspect="1"/>
          </p:cNvPicPr>
          <p:nvPr/>
        </p:nvPicPr>
        <p:blipFill>
          <a:blip r:embed="rId2"/>
          <a:stretch>
            <a:fillRect/>
          </a:stretch>
        </p:blipFill>
        <p:spPr>
          <a:xfrm>
            <a:off x="657230" y="862310"/>
            <a:ext cx="7863320" cy="5460127"/>
          </a:xfrm>
          <a:prstGeom prst="rect">
            <a:avLst/>
          </a:prstGeom>
        </p:spPr>
      </p:pic>
    </p:spTree>
    <p:extLst>
      <p:ext uri="{BB962C8B-B14F-4D97-AF65-F5344CB8AC3E}">
        <p14:creationId xmlns:p14="http://schemas.microsoft.com/office/powerpoint/2010/main" val="626481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6498" y="159281"/>
            <a:ext cx="8958648" cy="68567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dirty="0">
                <a:solidFill>
                  <a:srgbClr val="00B050"/>
                </a:solidFill>
                <a:latin typeface="Times New Roman" panose="02020603050405020304" pitchFamily="18" charset="0"/>
                <a:cs typeface="Times New Roman" panose="02020603050405020304" pitchFamily="18" charset="0"/>
              </a:rPr>
              <a:t>5.7. CÂY LẠC</a:t>
            </a:r>
          </a:p>
        </p:txBody>
      </p:sp>
      <p:pic>
        <p:nvPicPr>
          <p:cNvPr id="3" name="Picture 2"/>
          <p:cNvPicPr>
            <a:picLocks noChangeAspect="1"/>
          </p:cNvPicPr>
          <p:nvPr/>
        </p:nvPicPr>
        <p:blipFill>
          <a:blip r:embed="rId2"/>
          <a:stretch>
            <a:fillRect/>
          </a:stretch>
        </p:blipFill>
        <p:spPr>
          <a:xfrm>
            <a:off x="692729" y="919879"/>
            <a:ext cx="7744692" cy="5304708"/>
          </a:xfrm>
          <a:prstGeom prst="rect">
            <a:avLst/>
          </a:prstGeom>
        </p:spPr>
      </p:pic>
    </p:spTree>
    <p:extLst>
      <p:ext uri="{BB962C8B-B14F-4D97-AF65-F5344CB8AC3E}">
        <p14:creationId xmlns:p14="http://schemas.microsoft.com/office/powerpoint/2010/main" val="1422731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6498" y="159281"/>
            <a:ext cx="8958648" cy="68567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dirty="0">
                <a:solidFill>
                  <a:srgbClr val="00B050"/>
                </a:solidFill>
                <a:latin typeface="Times New Roman" panose="02020603050405020304" pitchFamily="18" charset="0"/>
                <a:cs typeface="Times New Roman" panose="02020603050405020304" pitchFamily="18" charset="0"/>
              </a:rPr>
              <a:t>5.8. CÂY CẢI BẮP</a:t>
            </a:r>
          </a:p>
        </p:txBody>
      </p:sp>
      <p:pic>
        <p:nvPicPr>
          <p:cNvPr id="2" name="Picture 1"/>
          <p:cNvPicPr>
            <a:picLocks noChangeAspect="1"/>
          </p:cNvPicPr>
          <p:nvPr/>
        </p:nvPicPr>
        <p:blipFill>
          <a:blip r:embed="rId2"/>
          <a:stretch>
            <a:fillRect/>
          </a:stretch>
        </p:blipFill>
        <p:spPr>
          <a:xfrm>
            <a:off x="533400" y="961165"/>
            <a:ext cx="8077200" cy="5295900"/>
          </a:xfrm>
          <a:prstGeom prst="rect">
            <a:avLst/>
          </a:prstGeom>
        </p:spPr>
      </p:pic>
    </p:spTree>
    <p:extLst>
      <p:ext uri="{BB962C8B-B14F-4D97-AF65-F5344CB8AC3E}">
        <p14:creationId xmlns:p14="http://schemas.microsoft.com/office/powerpoint/2010/main" val="1837968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6498" y="159281"/>
            <a:ext cx="8958648" cy="68567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dirty="0">
                <a:solidFill>
                  <a:srgbClr val="00B050"/>
                </a:solidFill>
                <a:latin typeface="Times New Roman" panose="02020603050405020304" pitchFamily="18" charset="0"/>
                <a:cs typeface="Times New Roman" panose="02020603050405020304" pitchFamily="18" charset="0"/>
              </a:rPr>
              <a:t>5.8. CÂY CẢI BẮP</a:t>
            </a:r>
          </a:p>
        </p:txBody>
      </p:sp>
      <p:pic>
        <p:nvPicPr>
          <p:cNvPr id="3" name="Picture 2"/>
          <p:cNvPicPr>
            <a:picLocks noChangeAspect="1"/>
          </p:cNvPicPr>
          <p:nvPr/>
        </p:nvPicPr>
        <p:blipFill>
          <a:blip r:embed="rId2"/>
          <a:stretch>
            <a:fillRect/>
          </a:stretch>
        </p:blipFill>
        <p:spPr>
          <a:xfrm>
            <a:off x="498647" y="900371"/>
            <a:ext cx="8134350" cy="5314950"/>
          </a:xfrm>
          <a:prstGeom prst="rect">
            <a:avLst/>
          </a:prstGeom>
        </p:spPr>
      </p:pic>
    </p:spTree>
    <p:extLst>
      <p:ext uri="{BB962C8B-B14F-4D97-AF65-F5344CB8AC3E}">
        <p14:creationId xmlns:p14="http://schemas.microsoft.com/office/powerpoint/2010/main" val="2937812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4294967295"/>
            <p:extLst>
              <p:ext uri="{D42A27DB-BD31-4B8C-83A1-F6EECF244321}">
                <p14:modId xmlns:p14="http://schemas.microsoft.com/office/powerpoint/2010/main" val="3517634653"/>
              </p:ext>
            </p:extLst>
          </p:nvPr>
        </p:nvGraphicFramePr>
        <p:xfrm>
          <a:off x="723900" y="862264"/>
          <a:ext cx="7899400" cy="5305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152400" y="0"/>
            <a:ext cx="8991600" cy="685670"/>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dirty="0" smtClean="0">
                <a:solidFill>
                  <a:schemeClr val="tx1"/>
                </a:solidFill>
                <a:latin typeface="Times New Roman" panose="02020603050405020304" pitchFamily="18" charset="0"/>
                <a:cs typeface="Times New Roman" panose="02020603050405020304" pitchFamily="18" charset="0"/>
              </a:rPr>
              <a:t>5. VẬT LIỆU VÀ PHƯƠNG PHÁP NGHIÊN CỨU</a:t>
            </a:r>
            <a:endParaRPr lang="en-US" sz="4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911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4618" y="323393"/>
            <a:ext cx="1027025" cy="1027025"/>
          </a:xfrm>
          <a:prstGeom prst="rect">
            <a:avLst/>
          </a:prstGeom>
        </p:spPr>
      </p:pic>
      <p:sp>
        <p:nvSpPr>
          <p:cNvPr id="3" name="Content Placeholder 2"/>
          <p:cNvSpPr>
            <a:spLocks noGrp="1"/>
          </p:cNvSpPr>
          <p:nvPr>
            <p:ph idx="1"/>
          </p:nvPr>
        </p:nvSpPr>
        <p:spPr>
          <a:xfrm>
            <a:off x="441836" y="1814052"/>
            <a:ext cx="8497230" cy="4866967"/>
          </a:xfrm>
        </p:spPr>
        <p:txBody>
          <a:bodyPr>
            <a:normAutofit fontScale="77500" lnSpcReduction="20000"/>
          </a:bodyPr>
          <a:lstStyle/>
          <a:p>
            <a:pPr algn="ctr"/>
            <a:endParaRPr lang="vi-VN" sz="1700" dirty="0">
              <a:solidFill>
                <a:schemeClr val="tx1"/>
              </a:solidFill>
              <a:latin typeface="Times New Roman" panose="02020603050405020304" pitchFamily="18" charset="0"/>
              <a:cs typeface="Times New Roman" panose="02020603050405020304" pitchFamily="18" charset="0"/>
            </a:endParaRPr>
          </a:p>
          <a:p>
            <a:pPr algn="ctr"/>
            <a:r>
              <a:rPr lang="en-US" sz="3100" b="1" dirty="0" smtClean="0">
                <a:solidFill>
                  <a:srgbClr val="00B050"/>
                </a:solidFill>
                <a:latin typeface="Times New Roman" panose="02020603050405020304" pitchFamily="18" charset="0"/>
                <a:cs typeface="Times New Roman" panose="02020603050405020304" pitchFamily="18" charset="0"/>
              </a:rPr>
              <a:t>BÁO </a:t>
            </a:r>
            <a:r>
              <a:rPr lang="en-US" sz="3100" b="1" dirty="0">
                <a:solidFill>
                  <a:srgbClr val="00B050"/>
                </a:solidFill>
                <a:latin typeface="Times New Roman" panose="02020603050405020304" pitchFamily="18" charset="0"/>
                <a:cs typeface="Times New Roman" panose="02020603050405020304" pitchFamily="18" charset="0"/>
              </a:rPr>
              <a:t>CÁO </a:t>
            </a:r>
            <a:endParaRPr lang="en-US" sz="3100" b="1" dirty="0" smtClean="0">
              <a:solidFill>
                <a:srgbClr val="00B050"/>
              </a:solidFill>
              <a:latin typeface="Times New Roman" panose="02020603050405020304" pitchFamily="18" charset="0"/>
              <a:cs typeface="Times New Roman" panose="02020603050405020304" pitchFamily="18" charset="0"/>
            </a:endParaRPr>
          </a:p>
          <a:p>
            <a:pPr algn="ctr">
              <a:spcBef>
                <a:spcPts val="0"/>
              </a:spcBef>
              <a:spcAft>
                <a:spcPts val="0"/>
              </a:spcAft>
            </a:pPr>
            <a:endParaRPr lang="vi-VN" sz="1000" dirty="0">
              <a:solidFill>
                <a:srgbClr val="00B050"/>
              </a:solidFill>
              <a:latin typeface="Times New Roman" panose="02020603050405020304" pitchFamily="18" charset="0"/>
              <a:cs typeface="Times New Roman" panose="02020603050405020304" pitchFamily="18" charset="0"/>
            </a:endParaRPr>
          </a:p>
          <a:p>
            <a:pPr algn="ctr">
              <a:lnSpc>
                <a:spcPct val="120000"/>
              </a:lnSpc>
            </a:pPr>
            <a:r>
              <a:rPr lang="en-US" sz="3100" b="1" dirty="0" smtClean="0">
                <a:solidFill>
                  <a:srgbClr val="00B050"/>
                </a:solidFill>
                <a:latin typeface="Times New Roman" panose="02020603050405020304" pitchFamily="18" charset="0"/>
                <a:cs typeface="Times New Roman" panose="02020603050405020304" pitchFamily="18" charset="0"/>
              </a:rPr>
              <a:t>KẾT QUẢ THỬ NGHIỆM HIỆU QUẢ NÔNG HỌC VÀ KINH TẾ CỦA PHÂN HỮU CƠ KHOÁNG CHO MỖI CÂY TRỒNG</a:t>
            </a:r>
          </a:p>
          <a:p>
            <a:pPr algn="ctr">
              <a:lnSpc>
                <a:spcPct val="140000"/>
              </a:lnSpc>
              <a:spcBef>
                <a:spcPts val="0"/>
              </a:spcBef>
            </a:pPr>
            <a:endParaRPr lang="en-US" sz="2100" dirty="0" smtClean="0">
              <a:solidFill>
                <a:schemeClr val="tx1"/>
              </a:solidFill>
              <a:latin typeface="Times New Roman" panose="02020603050405020304" pitchFamily="18" charset="0"/>
              <a:cs typeface="Times New Roman" panose="02020603050405020304" pitchFamily="18" charset="0"/>
            </a:endParaRPr>
          </a:p>
          <a:p>
            <a:pPr>
              <a:lnSpc>
                <a:spcPct val="140000"/>
              </a:lnSpc>
              <a:spcBef>
                <a:spcPts val="0"/>
              </a:spcBef>
              <a:spcAft>
                <a:spcPts val="0"/>
              </a:spcAft>
            </a:pPr>
            <a:r>
              <a:rPr lang="en-US" sz="2100" b="1" i="1" dirty="0" err="1">
                <a:solidFill>
                  <a:schemeClr val="tx1"/>
                </a:solidFill>
                <a:latin typeface="Times New Roman" panose="02020603050405020304" pitchFamily="18" charset="0"/>
                <a:cs typeface="Times New Roman" panose="02020603050405020304" pitchFamily="18" charset="0"/>
              </a:rPr>
              <a:t>Chuyên</a:t>
            </a:r>
            <a:r>
              <a:rPr lang="en-US" sz="2100" b="1" i="1" dirty="0">
                <a:solidFill>
                  <a:schemeClr val="tx1"/>
                </a:solidFill>
                <a:latin typeface="Times New Roman" panose="02020603050405020304" pitchFamily="18" charset="0"/>
                <a:cs typeface="Times New Roman" panose="02020603050405020304" pitchFamily="18" charset="0"/>
              </a:rPr>
              <a:t> </a:t>
            </a:r>
            <a:r>
              <a:rPr lang="en-US" sz="2100" b="1" i="1" dirty="0" err="1">
                <a:solidFill>
                  <a:schemeClr val="tx1"/>
                </a:solidFill>
                <a:latin typeface="Times New Roman" panose="02020603050405020304" pitchFamily="18" charset="0"/>
                <a:cs typeface="Times New Roman" panose="02020603050405020304" pitchFamily="18" charset="0"/>
              </a:rPr>
              <a:t>gia</a:t>
            </a:r>
            <a:r>
              <a:rPr lang="en-US" sz="2100" b="1" i="1" dirty="0">
                <a:solidFill>
                  <a:schemeClr val="tx1"/>
                </a:solidFill>
                <a:latin typeface="Times New Roman" panose="02020603050405020304" pitchFamily="18" charset="0"/>
                <a:cs typeface="Times New Roman" panose="02020603050405020304" pitchFamily="18" charset="0"/>
              </a:rPr>
              <a:t> </a:t>
            </a:r>
            <a:r>
              <a:rPr lang="en-US" sz="2100" b="1" i="1" dirty="0" err="1">
                <a:solidFill>
                  <a:schemeClr val="tx1"/>
                </a:solidFill>
                <a:latin typeface="Times New Roman" panose="02020603050405020304" pitchFamily="18" charset="0"/>
                <a:cs typeface="Times New Roman" panose="02020603050405020304" pitchFamily="18" charset="0"/>
              </a:rPr>
              <a:t>dự</a:t>
            </a:r>
            <a:r>
              <a:rPr lang="en-US" sz="2100" b="1" i="1" dirty="0">
                <a:solidFill>
                  <a:schemeClr val="tx1"/>
                </a:solidFill>
                <a:latin typeface="Times New Roman" panose="02020603050405020304" pitchFamily="18" charset="0"/>
                <a:cs typeface="Times New Roman" panose="02020603050405020304" pitchFamily="18" charset="0"/>
              </a:rPr>
              <a:t> </a:t>
            </a:r>
            <a:r>
              <a:rPr lang="en-US" sz="2100" b="1" i="1" dirty="0" err="1">
                <a:solidFill>
                  <a:schemeClr val="tx1"/>
                </a:solidFill>
                <a:latin typeface="Times New Roman" panose="02020603050405020304" pitchFamily="18" charset="0"/>
                <a:cs typeface="Times New Roman" panose="02020603050405020304" pitchFamily="18" charset="0"/>
              </a:rPr>
              <a:t>thảo</a:t>
            </a:r>
            <a:r>
              <a:rPr lang="en-US" sz="2100" b="1" i="1" dirty="0">
                <a:solidFill>
                  <a:schemeClr val="tx1"/>
                </a:solidFill>
                <a:latin typeface="Times New Roman" panose="02020603050405020304" pitchFamily="18" charset="0"/>
                <a:cs typeface="Times New Roman" panose="02020603050405020304" pitchFamily="18" charset="0"/>
              </a:rPr>
              <a:t>:</a:t>
            </a:r>
            <a:endParaRPr lang="vi-VN" sz="2100" dirty="0">
              <a:solidFill>
                <a:schemeClr val="tx1"/>
              </a:solidFill>
              <a:latin typeface="Times New Roman" panose="02020603050405020304" pitchFamily="18" charset="0"/>
              <a:cs typeface="Times New Roman" panose="02020603050405020304" pitchFamily="18" charset="0"/>
            </a:endParaRPr>
          </a:p>
          <a:p>
            <a:pPr lvl="0">
              <a:lnSpc>
                <a:spcPct val="140000"/>
              </a:lnSpc>
              <a:spcBef>
                <a:spcPts val="0"/>
              </a:spcBef>
              <a:spcAft>
                <a:spcPts val="0"/>
              </a:spcAft>
            </a:pPr>
            <a:r>
              <a:rPr lang="en-US" sz="2100" dirty="0" smtClean="0">
                <a:solidFill>
                  <a:schemeClr val="tx1"/>
                </a:solidFill>
                <a:latin typeface="Times New Roman" panose="02020603050405020304" pitchFamily="18" charset="0"/>
                <a:cs typeface="Times New Roman" panose="02020603050405020304" pitchFamily="18" charset="0"/>
              </a:rPr>
              <a:t>    PGS</a:t>
            </a:r>
            <a:r>
              <a:rPr lang="en-US" sz="2100" dirty="0">
                <a:solidFill>
                  <a:schemeClr val="tx1"/>
                </a:solidFill>
                <a:latin typeface="Times New Roman" panose="02020603050405020304" pitchFamily="18" charset="0"/>
                <a:cs typeface="Times New Roman" panose="02020603050405020304" pitchFamily="18" charset="0"/>
              </a:rPr>
              <a:t>. TS. </a:t>
            </a:r>
            <a:r>
              <a:rPr lang="en-US" sz="2100" dirty="0" err="1">
                <a:solidFill>
                  <a:schemeClr val="tx1"/>
                </a:solidFill>
                <a:latin typeface="Times New Roman" panose="02020603050405020304" pitchFamily="18" charset="0"/>
                <a:cs typeface="Times New Roman" panose="02020603050405020304" pitchFamily="18" charset="0"/>
              </a:rPr>
              <a:t>Nguyễn</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Thị</a:t>
            </a:r>
            <a:r>
              <a:rPr lang="en-US" sz="2100" dirty="0">
                <a:solidFill>
                  <a:schemeClr val="tx1"/>
                </a:solidFill>
                <a:latin typeface="Times New Roman" panose="02020603050405020304" pitchFamily="18" charset="0"/>
                <a:cs typeface="Times New Roman" panose="02020603050405020304" pitchFamily="18" charset="0"/>
              </a:rPr>
              <a:t> Minh, </a:t>
            </a:r>
            <a:r>
              <a:rPr lang="en-US" sz="2100" dirty="0" err="1">
                <a:solidFill>
                  <a:schemeClr val="tx1"/>
                </a:solidFill>
                <a:latin typeface="Times New Roman" panose="02020603050405020304" pitchFamily="18" charset="0"/>
                <a:cs typeface="Times New Roman" panose="02020603050405020304" pitchFamily="18" charset="0"/>
              </a:rPr>
              <a:t>Chuyên</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gia</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công</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nghệ</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phân</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bón</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hữu</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cơ</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trưởng</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nhóm</a:t>
            </a:r>
            <a:endParaRPr lang="vi-VN" sz="2100" dirty="0">
              <a:solidFill>
                <a:schemeClr val="tx1"/>
              </a:solidFill>
              <a:latin typeface="Times New Roman" panose="02020603050405020304" pitchFamily="18" charset="0"/>
              <a:cs typeface="Times New Roman" panose="02020603050405020304" pitchFamily="18" charset="0"/>
            </a:endParaRPr>
          </a:p>
          <a:p>
            <a:pPr lvl="0">
              <a:lnSpc>
                <a:spcPct val="140000"/>
              </a:lnSpc>
              <a:spcBef>
                <a:spcPts val="0"/>
              </a:spcBef>
              <a:spcAft>
                <a:spcPts val="0"/>
              </a:spcAft>
            </a:pPr>
            <a:r>
              <a:rPr lang="en-US" sz="2100" dirty="0" smtClean="0">
                <a:solidFill>
                  <a:schemeClr val="tx1"/>
                </a:solidFill>
                <a:latin typeface="Times New Roman" panose="02020603050405020304" pitchFamily="18" charset="0"/>
                <a:cs typeface="Times New Roman" panose="02020603050405020304" pitchFamily="18" charset="0"/>
              </a:rPr>
              <a:t>    PGS</a:t>
            </a:r>
            <a:r>
              <a:rPr lang="en-US" sz="2100" dirty="0">
                <a:solidFill>
                  <a:schemeClr val="tx1"/>
                </a:solidFill>
                <a:latin typeface="Times New Roman" panose="02020603050405020304" pitchFamily="18" charset="0"/>
                <a:cs typeface="Times New Roman" panose="02020603050405020304" pitchFamily="18" charset="0"/>
              </a:rPr>
              <a:t>. TS. </a:t>
            </a:r>
            <a:r>
              <a:rPr lang="en-US" sz="2100" dirty="0" err="1">
                <a:solidFill>
                  <a:schemeClr val="tx1"/>
                </a:solidFill>
                <a:latin typeface="Times New Roman" panose="02020603050405020304" pitchFamily="18" charset="0"/>
                <a:cs typeface="Times New Roman" panose="02020603050405020304" pitchFamily="18" charset="0"/>
              </a:rPr>
              <a:t>Nguyễn</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Văn</a:t>
            </a:r>
            <a:r>
              <a:rPr lang="en-US" sz="2100" dirty="0">
                <a:solidFill>
                  <a:schemeClr val="tx1"/>
                </a:solidFill>
                <a:latin typeface="Times New Roman" panose="02020603050405020304" pitchFamily="18" charset="0"/>
                <a:cs typeface="Times New Roman" panose="02020603050405020304" pitchFamily="18" charset="0"/>
              </a:rPr>
              <a:t> Dung, </a:t>
            </a:r>
            <a:r>
              <a:rPr lang="en-US" sz="2100" dirty="0" err="1">
                <a:solidFill>
                  <a:schemeClr val="tx1"/>
                </a:solidFill>
                <a:latin typeface="Times New Roman" panose="02020603050405020304" pitchFamily="18" charset="0"/>
                <a:cs typeface="Times New Roman" panose="02020603050405020304" pitchFamily="18" charset="0"/>
              </a:rPr>
              <a:t>Chuyên</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gia</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đất</a:t>
            </a:r>
            <a:r>
              <a:rPr lang="en-US" sz="2100" dirty="0">
                <a:solidFill>
                  <a:schemeClr val="tx1"/>
                </a:solidFill>
                <a:latin typeface="Times New Roman" panose="02020603050405020304" pitchFamily="18" charset="0"/>
                <a:cs typeface="Times New Roman" panose="02020603050405020304" pitchFamily="18" charset="0"/>
              </a:rPr>
              <a:t>/</a:t>
            </a:r>
            <a:r>
              <a:rPr lang="en-US" sz="2100" dirty="0" err="1">
                <a:solidFill>
                  <a:schemeClr val="tx1"/>
                </a:solidFill>
                <a:latin typeface="Times New Roman" panose="02020603050405020304" pitchFamily="18" charset="0"/>
                <a:cs typeface="Times New Roman" panose="02020603050405020304" pitchFamily="18" charset="0"/>
              </a:rPr>
              <a:t>dinh</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dưỡng</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cây</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trồng</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Phó</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trưởng</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nhóm</a:t>
            </a:r>
            <a:endParaRPr lang="vi-VN" sz="2100" dirty="0">
              <a:solidFill>
                <a:schemeClr val="tx1"/>
              </a:solidFill>
              <a:latin typeface="Times New Roman" panose="02020603050405020304" pitchFamily="18" charset="0"/>
              <a:cs typeface="Times New Roman" panose="02020603050405020304" pitchFamily="18" charset="0"/>
            </a:endParaRPr>
          </a:p>
          <a:p>
            <a:pPr lvl="0">
              <a:lnSpc>
                <a:spcPct val="140000"/>
              </a:lnSpc>
              <a:spcBef>
                <a:spcPts val="0"/>
              </a:spcBef>
              <a:spcAft>
                <a:spcPts val="0"/>
              </a:spcAft>
            </a:pPr>
            <a:r>
              <a:rPr lang="en-US" sz="2100" dirty="0" smtClean="0">
                <a:solidFill>
                  <a:schemeClr val="tx1"/>
                </a:solidFill>
                <a:latin typeface="Times New Roman" panose="02020603050405020304" pitchFamily="18" charset="0"/>
                <a:cs typeface="Times New Roman" panose="02020603050405020304" pitchFamily="18" charset="0"/>
              </a:rPr>
              <a:t>    TS</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Vũ</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Thanh</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Hải</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Chuyên</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gia</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cây</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trồng</a:t>
            </a:r>
            <a:endParaRPr lang="vi-VN" sz="2100" dirty="0">
              <a:solidFill>
                <a:schemeClr val="tx1"/>
              </a:solidFill>
              <a:latin typeface="Times New Roman" panose="02020603050405020304" pitchFamily="18" charset="0"/>
              <a:cs typeface="Times New Roman" panose="02020603050405020304" pitchFamily="18" charset="0"/>
            </a:endParaRPr>
          </a:p>
          <a:p>
            <a:pPr lvl="0">
              <a:lnSpc>
                <a:spcPct val="140000"/>
              </a:lnSpc>
              <a:spcBef>
                <a:spcPts val="0"/>
              </a:spcBef>
              <a:spcAft>
                <a:spcPts val="0"/>
              </a:spcAft>
            </a:pPr>
            <a:r>
              <a:rPr lang="en-US" sz="2100" dirty="0" smtClean="0">
                <a:solidFill>
                  <a:schemeClr val="tx1"/>
                </a:solidFill>
                <a:latin typeface="Times New Roman" panose="02020603050405020304" pitchFamily="18" charset="0"/>
                <a:cs typeface="Times New Roman" panose="02020603050405020304" pitchFamily="18" charset="0"/>
              </a:rPr>
              <a:t>    TS</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Hồ</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Ngọc</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Ninh</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Chuyên</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gia</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phân</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tích</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thị</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smtClean="0">
                <a:solidFill>
                  <a:schemeClr val="tx1"/>
                </a:solidFill>
                <a:latin typeface="Times New Roman" panose="02020603050405020304" pitchFamily="18" charset="0"/>
                <a:cs typeface="Times New Roman" panose="02020603050405020304" pitchFamily="18" charset="0"/>
              </a:rPr>
              <a:t>trường</a:t>
            </a:r>
            <a:endParaRPr lang="vi-VN" sz="2100" dirty="0">
              <a:solidFill>
                <a:schemeClr val="tx1"/>
              </a:solidFill>
              <a:latin typeface="Times New Roman" panose="02020603050405020304" pitchFamily="18" charset="0"/>
              <a:cs typeface="Times New Roman" panose="02020603050405020304" pitchFamily="18" charset="0"/>
            </a:endParaRPr>
          </a:p>
          <a:p>
            <a:pPr>
              <a:lnSpc>
                <a:spcPct val="140000"/>
              </a:lnSpc>
              <a:spcBef>
                <a:spcPts val="0"/>
              </a:spcBef>
              <a:spcAft>
                <a:spcPts val="0"/>
              </a:spcAft>
            </a:pPr>
            <a:r>
              <a:rPr lang="en-US" sz="2100" b="1" dirty="0" err="1">
                <a:solidFill>
                  <a:schemeClr val="tx1"/>
                </a:solidFill>
                <a:latin typeface="Times New Roman" panose="02020603050405020304" pitchFamily="18" charset="0"/>
                <a:cs typeface="Times New Roman" panose="02020603050405020304" pitchFamily="18" charset="0"/>
              </a:rPr>
              <a:t>Đơn</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vị</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nhà</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thầu</a:t>
            </a:r>
            <a:r>
              <a:rPr lang="en-US" sz="2100" b="1"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Công</a:t>
            </a:r>
            <a:r>
              <a:rPr lang="en-US" sz="2100" dirty="0">
                <a:solidFill>
                  <a:schemeClr val="tx1"/>
                </a:solidFill>
                <a:latin typeface="Times New Roman" panose="02020603050405020304" pitchFamily="18" charset="0"/>
                <a:cs typeface="Times New Roman" panose="02020603050405020304" pitchFamily="18" charset="0"/>
              </a:rPr>
              <a:t> ty </a:t>
            </a:r>
            <a:r>
              <a:rPr lang="en-US" sz="2100" dirty="0" err="1">
                <a:solidFill>
                  <a:schemeClr val="tx1"/>
                </a:solidFill>
                <a:latin typeface="Times New Roman" panose="02020603050405020304" pitchFamily="18" charset="0"/>
                <a:cs typeface="Times New Roman" panose="02020603050405020304" pitchFamily="18" charset="0"/>
              </a:rPr>
              <a:t>Cổ</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err="1">
                <a:solidFill>
                  <a:schemeClr val="tx1"/>
                </a:solidFill>
                <a:latin typeface="Times New Roman" panose="02020603050405020304" pitchFamily="18" charset="0"/>
                <a:cs typeface="Times New Roman" panose="02020603050405020304" pitchFamily="18" charset="0"/>
              </a:rPr>
              <a:t>phần</a:t>
            </a:r>
            <a:r>
              <a:rPr lang="en-US" sz="2100" dirty="0">
                <a:solidFill>
                  <a:schemeClr val="tx1"/>
                </a:solidFill>
                <a:latin typeface="Times New Roman" panose="02020603050405020304" pitchFamily="18" charset="0"/>
                <a:cs typeface="Times New Roman" panose="02020603050405020304" pitchFamily="18" charset="0"/>
              </a:rPr>
              <a:t> </a:t>
            </a:r>
            <a:r>
              <a:rPr lang="en-US" sz="2100" dirty="0" smtClean="0">
                <a:solidFill>
                  <a:schemeClr val="tx1"/>
                </a:solidFill>
                <a:latin typeface="Times New Roman" panose="02020603050405020304" pitchFamily="18" charset="0"/>
                <a:cs typeface="Times New Roman" panose="02020603050405020304" pitchFamily="18" charset="0"/>
              </a:rPr>
              <a:t>NICOTEX</a:t>
            </a:r>
          </a:p>
          <a:p>
            <a:pPr>
              <a:spcBef>
                <a:spcPts val="0"/>
              </a:spcBef>
              <a:spcAft>
                <a:spcPts val="0"/>
              </a:spcAft>
            </a:pPr>
            <a:endParaRPr lang="en-US" sz="2100" dirty="0">
              <a:solidFill>
                <a:schemeClr val="tx1"/>
              </a:solidFill>
              <a:latin typeface="Times New Roman" panose="02020603050405020304" pitchFamily="18" charset="0"/>
              <a:cs typeface="Times New Roman" panose="02020603050405020304" pitchFamily="18" charset="0"/>
            </a:endParaRPr>
          </a:p>
          <a:p>
            <a:pPr marL="0" indent="0" algn="ctr">
              <a:buNone/>
            </a:pPr>
            <a:r>
              <a:rPr lang="en-US" sz="2100" dirty="0" err="1" smtClean="0">
                <a:solidFill>
                  <a:schemeClr val="tx1"/>
                </a:solidFill>
                <a:latin typeface="Times New Roman" panose="02020603050405020304" pitchFamily="18" charset="0"/>
                <a:cs typeface="Times New Roman" panose="02020603050405020304" pitchFamily="18" charset="0"/>
              </a:rPr>
              <a:t>Hà</a:t>
            </a:r>
            <a:r>
              <a:rPr lang="en-US" sz="2100" dirty="0" smtClean="0">
                <a:solidFill>
                  <a:schemeClr val="tx1"/>
                </a:solidFill>
                <a:latin typeface="Times New Roman" panose="02020603050405020304" pitchFamily="18" charset="0"/>
                <a:cs typeface="Times New Roman" panose="02020603050405020304" pitchFamily="18" charset="0"/>
              </a:rPr>
              <a:t> </a:t>
            </a:r>
            <a:r>
              <a:rPr lang="en-US" sz="2100" dirty="0" err="1" smtClean="0">
                <a:solidFill>
                  <a:schemeClr val="tx1"/>
                </a:solidFill>
                <a:latin typeface="Times New Roman" panose="02020603050405020304" pitchFamily="18" charset="0"/>
                <a:cs typeface="Times New Roman" panose="02020603050405020304" pitchFamily="18" charset="0"/>
              </a:rPr>
              <a:t>Nội</a:t>
            </a:r>
            <a:r>
              <a:rPr lang="en-US" sz="2100" dirty="0" smtClean="0">
                <a:solidFill>
                  <a:schemeClr val="tx1"/>
                </a:solidFill>
                <a:latin typeface="Times New Roman" panose="02020603050405020304" pitchFamily="18" charset="0"/>
                <a:cs typeface="Times New Roman" panose="02020603050405020304" pitchFamily="18" charset="0"/>
              </a:rPr>
              <a:t> 26/3/2020</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2245" y="391377"/>
            <a:ext cx="1247089" cy="100266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6569" y="391377"/>
            <a:ext cx="1110734" cy="1070644"/>
          </a:xfrm>
          <a:prstGeom prst="rect">
            <a:avLst/>
          </a:prstGeom>
        </p:spPr>
      </p:pic>
      <p:pic>
        <p:nvPicPr>
          <p:cNvPr id="1026" name="Picture 2" descr="File:VNUA 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6585" y="351287"/>
            <a:ext cx="1110734" cy="111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04005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140642"/>
            <a:ext cx="8991600" cy="685670"/>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dirty="0" smtClean="0">
                <a:solidFill>
                  <a:schemeClr val="tx1"/>
                </a:solidFill>
                <a:latin typeface="Times New Roman" panose="02020603050405020304" pitchFamily="18" charset="0"/>
                <a:cs typeface="Times New Roman" panose="02020603050405020304" pitchFamily="18" charset="0"/>
              </a:rPr>
              <a:t>5. VẬT LIỆU VÀ PHƯƠNG PHÁP NGHIÊN CỨU</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462990" y="964597"/>
            <a:ext cx="5596404" cy="461665"/>
          </a:xfrm>
          <a:prstGeom prst="rect">
            <a:avLst/>
          </a:prstGeom>
        </p:spPr>
        <p:txBody>
          <a:bodyPr wrap="none">
            <a:spAutoFit/>
          </a:bodyPr>
          <a:lstStyle/>
          <a:p>
            <a:r>
              <a:rPr lang="en-US" sz="2400" b="1" dirty="0" err="1">
                <a:latin typeface="Times New Roman" pitchFamily="18" charset="0"/>
                <a:cs typeface="Times New Roman" pitchFamily="18" charset="0"/>
              </a:rPr>
              <a:t>Lựa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chọn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chứng</a:t>
            </a:r>
            <a:endParaRPr lang="en-US" sz="2400" b="1" dirty="0">
              <a:latin typeface="Times New Roman" pitchFamily="18" charset="0"/>
              <a:cs typeface="Times New Roman" pitchFamily="18" charset="0"/>
            </a:endParaRPr>
          </a:p>
        </p:txBody>
      </p:sp>
      <p:sp>
        <p:nvSpPr>
          <p:cNvPr id="7" name="Rectangle 6"/>
          <p:cNvSpPr/>
          <p:nvPr/>
        </p:nvSpPr>
        <p:spPr>
          <a:xfrm>
            <a:off x="2292263" y="1565753"/>
            <a:ext cx="5273458" cy="864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latin typeface="Times New Roman" pitchFamily="18" charset="0"/>
                <a:cs typeface="Times New Roman" pitchFamily="18" charset="0"/>
              </a:rPr>
              <a:t>Phân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tích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chuỗi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giá</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trị</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trong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trồng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trọt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cây</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trồng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chủ</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lực</a:t>
            </a:r>
            <a:r>
              <a:rPr lang="en-US" sz="2000" dirty="0" smtClean="0">
                <a:solidFill>
                  <a:schemeClr val="tx1"/>
                </a:solidFill>
                <a:latin typeface="Times New Roman" pitchFamily="18" charset="0"/>
                <a:cs typeface="Times New Roman" pitchFamily="18" charset="0"/>
              </a:rPr>
              <a:t> ở </a:t>
            </a:r>
            <a:r>
              <a:rPr lang="en-US" sz="2000" dirty="0" err="1" smtClean="0">
                <a:solidFill>
                  <a:schemeClr val="tx1"/>
                </a:solidFill>
                <a:latin typeface="Times New Roman" pitchFamily="18" charset="0"/>
                <a:cs typeface="Times New Roman" pitchFamily="18" charset="0"/>
              </a:rPr>
              <a:t>từng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địa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phương</a:t>
            </a:r>
            <a:endParaRPr lang="en-US" sz="2000" dirty="0">
              <a:solidFill>
                <a:schemeClr val="tx1"/>
              </a:solidFill>
              <a:latin typeface="Times New Roman" pitchFamily="18" charset="0"/>
              <a:cs typeface="Times New Roman" pitchFamily="18" charset="0"/>
            </a:endParaRPr>
          </a:p>
        </p:txBody>
      </p:sp>
      <p:sp>
        <p:nvSpPr>
          <p:cNvPr id="8" name="Rectangle 7"/>
          <p:cNvSpPr/>
          <p:nvPr/>
        </p:nvSpPr>
        <p:spPr>
          <a:xfrm>
            <a:off x="1803748" y="2730674"/>
            <a:ext cx="6162805" cy="9895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latin typeface="Times New Roman" pitchFamily="18" charset="0"/>
                <a:cs typeface="Times New Roman" pitchFamily="18" charset="0"/>
              </a:rPr>
              <a:t>Nắm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bắt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được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hiệu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quả</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khi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người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dân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canh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sử</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dụng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loại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phân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bón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phổ</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biến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và</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thông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dụng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tại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địa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phương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đó</a:t>
            </a:r>
            <a:endParaRPr lang="en-US" sz="2000" dirty="0">
              <a:solidFill>
                <a:schemeClr val="tx1"/>
              </a:solidFill>
              <a:latin typeface="Times New Roman" pitchFamily="18" charset="0"/>
              <a:cs typeface="Times New Roman" pitchFamily="18" charset="0"/>
            </a:endParaRPr>
          </a:p>
        </p:txBody>
      </p:sp>
      <p:sp>
        <p:nvSpPr>
          <p:cNvPr id="9" name="Rectangle 8"/>
          <p:cNvSpPr/>
          <p:nvPr/>
        </p:nvSpPr>
        <p:spPr>
          <a:xfrm>
            <a:off x="1315233" y="4045907"/>
            <a:ext cx="7478037" cy="1929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latin typeface="Times New Roman" pitchFamily="18" charset="0"/>
                <a:cs typeface="Times New Roman" pitchFamily="18" charset="0"/>
              </a:rPr>
              <a:t>Lựa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chọn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Đối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chứng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là</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Công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thức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sử</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dụng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phân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chuồng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theo</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phương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thức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canh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hiện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tại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người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dân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tỉnh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nằm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trong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dự</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án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đang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sử</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dụng</a:t>
            </a:r>
            <a:r>
              <a:rPr lang="en-US" sz="2000" dirty="0" smtClean="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Sau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khi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theo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dõi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các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chỉ</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tiêu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nếu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phân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bón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hữu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cơ</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khoáng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chuyên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dùng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của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dự</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án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mang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lại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giá</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trị</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cao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hơn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sẽ</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cơ</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sở</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để</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đề</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xuất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áp</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dụng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vào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thực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tiễn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sản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xuất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nhân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rộng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mô</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hình</a:t>
            </a:r>
            <a:r>
              <a:rPr lang="en-US" sz="2000" dirty="0">
                <a:solidFill>
                  <a:schemeClr val="tx1"/>
                </a:solidFill>
                <a:latin typeface="Times New Roman" pitchFamily="18" charset="0"/>
                <a:cs typeface="Times New Roman" pitchFamily="18" charset="0"/>
              </a:rPr>
              <a:t>.</a:t>
            </a:r>
          </a:p>
          <a:p>
            <a:pPr algn="ctr"/>
            <a:endParaRPr lang="en-US" dirty="0"/>
          </a:p>
        </p:txBody>
      </p:sp>
      <p:sp>
        <p:nvSpPr>
          <p:cNvPr id="12" name="Down Arrow 11"/>
          <p:cNvSpPr/>
          <p:nvPr/>
        </p:nvSpPr>
        <p:spPr>
          <a:xfrm>
            <a:off x="4648200" y="2430049"/>
            <a:ext cx="236950" cy="3006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Down Arrow 12"/>
          <p:cNvSpPr/>
          <p:nvPr/>
        </p:nvSpPr>
        <p:spPr>
          <a:xfrm>
            <a:off x="4648199" y="3720230"/>
            <a:ext cx="236950" cy="3006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856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73184" y="675299"/>
            <a:ext cx="7899400" cy="181012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US" sz="2400" dirty="0" err="1" smtClean="0">
                <a:solidFill>
                  <a:schemeClr val="tx1"/>
                </a:solidFill>
                <a:latin typeface="Times New Roman" panose="02020603050405020304" pitchFamily="18" charset="0"/>
                <a:cs typeface="Times New Roman" panose="02020603050405020304" pitchFamily="18" charset="0"/>
              </a:rPr>
              <a:t>Thời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gian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thực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hiện</a:t>
            </a:r>
            <a:r>
              <a:rPr lang="en-US" sz="2400" dirty="0" smtClean="0">
                <a:solidFill>
                  <a:schemeClr val="tx1"/>
                </a:solidFill>
                <a:latin typeface="Times New Roman" panose="02020603050405020304" pitchFamily="18" charset="0"/>
                <a:cs typeface="Times New Roman" panose="02020603050405020304" pitchFamily="18" charset="0"/>
              </a:rPr>
              <a:t>: 2019</a:t>
            </a:r>
          </a:p>
          <a:p>
            <a:pPr>
              <a:buFont typeface="Wingdings" panose="05000000000000000000" pitchFamily="2" charset="2"/>
              <a:buChar char="Ø"/>
            </a:pPr>
            <a:r>
              <a:rPr lang="en-US" sz="2400" dirty="0" err="1" smtClean="0">
                <a:solidFill>
                  <a:schemeClr val="tx1"/>
                </a:solidFill>
                <a:latin typeface="Times New Roman" panose="02020603050405020304" pitchFamily="18" charset="0"/>
                <a:cs typeface="Times New Roman" panose="02020603050405020304" pitchFamily="18" charset="0"/>
              </a:rPr>
              <a:t>Trên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cơ</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sở</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khảo</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sát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thực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tiễn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kết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quả</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sản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xuất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phân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hữu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cơ</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tại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công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ty</a:t>
            </a:r>
            <a:r>
              <a:rPr lang="en-US" sz="2400" dirty="0" smtClean="0">
                <a:solidFill>
                  <a:schemeClr val="tx1"/>
                </a:solidFill>
                <a:latin typeface="Times New Roman" panose="02020603050405020304" pitchFamily="18" charset="0"/>
                <a:cs typeface="Times New Roman" panose="02020603050405020304" pitchFamily="18" charset="0"/>
              </a:rPr>
              <a:t> CP </a:t>
            </a:r>
            <a:r>
              <a:rPr lang="en-US" sz="2400" dirty="0" err="1" smtClean="0">
                <a:solidFill>
                  <a:schemeClr val="tx1"/>
                </a:solidFill>
                <a:latin typeface="Times New Roman" panose="02020603050405020304" pitchFamily="18" charset="0"/>
                <a:cs typeface="Times New Roman" panose="02020603050405020304" pitchFamily="18" charset="0"/>
              </a:rPr>
              <a:t>Nicotex</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kết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quả</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nghiên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cứu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của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Học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viện</a:t>
            </a:r>
            <a:r>
              <a:rPr lang="en-US" sz="2400" dirty="0" smtClean="0">
                <a:solidFill>
                  <a:schemeClr val="tx1"/>
                </a:solidFill>
                <a:latin typeface="Times New Roman" panose="02020603050405020304" pitchFamily="18" charset="0"/>
                <a:cs typeface="Times New Roman" panose="02020603050405020304" pitchFamily="18" charset="0"/>
              </a:rPr>
              <a:t> NNVN</a:t>
            </a:r>
          </a:p>
          <a:p>
            <a:pPr>
              <a:buFont typeface="Wingdings" panose="05000000000000000000" pitchFamily="2" charset="2"/>
              <a:buChar char="Ø"/>
            </a:pPr>
            <a:r>
              <a:rPr lang="en-US" sz="2400" dirty="0" smtClean="0">
                <a:solidFill>
                  <a:schemeClr val="tx1"/>
                </a:solidFill>
                <a:latin typeface="Times New Roman" panose="02020603050405020304" pitchFamily="18" charset="0"/>
                <a:cs typeface="Times New Roman" panose="02020603050405020304" pitchFamily="18" charset="0"/>
              </a:rPr>
              <a:t>4 </a:t>
            </a:r>
            <a:r>
              <a:rPr lang="en-US" sz="2400" dirty="0" err="1" smtClean="0">
                <a:solidFill>
                  <a:schemeClr val="tx1"/>
                </a:solidFill>
                <a:latin typeface="Times New Roman" panose="02020603050405020304" pitchFamily="18" charset="0"/>
                <a:cs typeface="Times New Roman" panose="02020603050405020304" pitchFamily="18" charset="0"/>
              </a:rPr>
              <a:t>loại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phân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hữu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cơ</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khoáng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dự</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án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đã</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được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sản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xuất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như</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sau</a:t>
            </a:r>
            <a:endParaRPr lang="en-US" sz="2400" dirty="0" smtClean="0">
              <a:solidFill>
                <a:schemeClr val="tx1"/>
              </a:solidFill>
              <a:latin typeface="Times New Roman" panose="02020603050405020304" pitchFamily="18" charset="0"/>
              <a:cs typeface="Times New Roman" panose="02020603050405020304" pitchFamily="18" charset="0"/>
            </a:endParaRPr>
          </a:p>
          <a:p>
            <a:endParaRPr lang="it-IT" sz="2400" dirty="0" smtClean="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9271237"/>
              </p:ext>
            </p:extLst>
          </p:nvPr>
        </p:nvGraphicFramePr>
        <p:xfrm>
          <a:off x="491482" y="2643604"/>
          <a:ext cx="7868652" cy="2931802"/>
        </p:xfrm>
        <a:graphic>
          <a:graphicData uri="http://schemas.openxmlformats.org/drawingml/2006/table">
            <a:tbl>
              <a:tblPr firstRow="1" firstCol="1" bandRow="1">
                <a:tableStyleId>{2D5ABB26-0587-4C30-8999-92F81FD0307C}</a:tableStyleId>
              </a:tblPr>
              <a:tblGrid>
                <a:gridCol w="2218156">
                  <a:extLst>
                    <a:ext uri="{9D8B030D-6E8A-4147-A177-3AD203B41FA5}">
                      <a16:colId xmlns="" xmlns:a16="http://schemas.microsoft.com/office/drawing/2014/main" val="1443050855"/>
                    </a:ext>
                  </a:extLst>
                </a:gridCol>
                <a:gridCol w="1884080">
                  <a:extLst>
                    <a:ext uri="{9D8B030D-6E8A-4147-A177-3AD203B41FA5}">
                      <a16:colId xmlns="" xmlns:a16="http://schemas.microsoft.com/office/drawing/2014/main" val="2234522156"/>
                    </a:ext>
                  </a:extLst>
                </a:gridCol>
                <a:gridCol w="1884080">
                  <a:extLst>
                    <a:ext uri="{9D8B030D-6E8A-4147-A177-3AD203B41FA5}">
                      <a16:colId xmlns="" xmlns:a16="http://schemas.microsoft.com/office/drawing/2014/main" val="4083091398"/>
                    </a:ext>
                  </a:extLst>
                </a:gridCol>
                <a:gridCol w="1882336">
                  <a:extLst>
                    <a:ext uri="{9D8B030D-6E8A-4147-A177-3AD203B41FA5}">
                      <a16:colId xmlns="" xmlns:a16="http://schemas.microsoft.com/office/drawing/2014/main" val="1688174225"/>
                    </a:ext>
                  </a:extLst>
                </a:gridCol>
              </a:tblGrid>
              <a:tr h="337730">
                <a:tc>
                  <a:txBody>
                    <a:bodyPr/>
                    <a:lstStyle/>
                    <a:p>
                      <a:pPr marL="0" marR="0" algn="ctr">
                        <a:lnSpc>
                          <a:spcPct val="100000"/>
                        </a:lnSpc>
                        <a:spcBef>
                          <a:spcPts val="0"/>
                        </a:spcBef>
                        <a:spcAft>
                          <a:spcPts val="0"/>
                        </a:spcAft>
                        <a:tabLst>
                          <a:tab pos="619125" algn="l"/>
                        </a:tabLst>
                      </a:pPr>
                      <a:r>
                        <a:rPr lang="en-US" sz="2000" b="1" dirty="0" err="1">
                          <a:effectLst/>
                          <a:latin typeface="Times New Roman" panose="02020603050405020304" pitchFamily="18" charset="0"/>
                          <a:cs typeface="Times New Roman" panose="02020603050405020304" pitchFamily="18" charset="0"/>
                        </a:rPr>
                        <a:t>Nhóm</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cây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lâu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năm</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ctr">
                        <a:lnSpc>
                          <a:spcPct val="100000"/>
                        </a:lnSpc>
                        <a:spcBef>
                          <a:spcPts val="0"/>
                        </a:spcBef>
                        <a:spcAft>
                          <a:spcPts val="0"/>
                        </a:spcAft>
                        <a:tabLst>
                          <a:tab pos="619125" algn="l"/>
                        </a:tabLst>
                      </a:pPr>
                      <a:r>
                        <a:rPr lang="en-US" sz="2000" b="1" dirty="0" err="1">
                          <a:effectLst/>
                          <a:latin typeface="Times New Roman" panose="02020603050405020304" pitchFamily="18" charset="0"/>
                          <a:cs typeface="Times New Roman" panose="02020603050405020304" pitchFamily="18" charset="0"/>
                        </a:rPr>
                        <a:t>Nhóm</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cây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ngắn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ngày</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452466246"/>
                  </a:ext>
                </a:extLst>
              </a:tr>
              <a:tr h="1105175">
                <a:tc>
                  <a:txBody>
                    <a:bodyPr/>
                    <a:lstStyle/>
                    <a:p>
                      <a:pPr marL="0" marR="0" algn="ctr">
                        <a:lnSpc>
                          <a:spcPct val="100000"/>
                        </a:lnSpc>
                        <a:spcBef>
                          <a:spcPts val="0"/>
                        </a:spcBef>
                        <a:spcAft>
                          <a:spcPts val="0"/>
                        </a:spcAft>
                        <a:tabLst>
                          <a:tab pos="619125" algn="l"/>
                        </a:tabLst>
                      </a:pPr>
                      <a:r>
                        <a:rPr lang="en-US" sz="2000" b="1" dirty="0">
                          <a:effectLst/>
                          <a:latin typeface="Times New Roman" panose="02020603050405020304" pitchFamily="18" charset="0"/>
                          <a:cs typeface="Times New Roman" panose="02020603050405020304" pitchFamily="18" charset="0"/>
                        </a:rPr>
                        <a:t>HCK1</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cây</a:t>
                      </a: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bưởi, vải,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thanh</a:t>
                      </a:r>
                      <a:r>
                        <a:rPr lang="en-US" sz="2000" dirty="0">
                          <a:effectLst/>
                          <a:latin typeface="Times New Roman" panose="02020603050405020304" pitchFamily="18" charset="0"/>
                          <a:cs typeface="Times New Roman" panose="02020603050405020304" pitchFamily="18" charset="0"/>
                        </a:rPr>
                        <a:t> long, </a:t>
                      </a:r>
                      <a:r>
                        <a:rPr lang="en-US" sz="2000" dirty="0" err="1">
                          <a:effectLst/>
                          <a:latin typeface="Times New Roman" panose="02020603050405020304" pitchFamily="18" charset="0"/>
                          <a:cs typeface="Times New Roman" panose="02020603050405020304" pitchFamily="18" charset="0"/>
                        </a:rPr>
                        <a:t>chè</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phê</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tabLst>
                          <a:tab pos="619125" algn="l"/>
                        </a:tabLst>
                      </a:pPr>
                      <a:r>
                        <a:rPr lang="vi-VN" sz="2000" b="1" dirty="0">
                          <a:effectLst/>
                          <a:latin typeface="Times New Roman" panose="02020603050405020304" pitchFamily="18" charset="0"/>
                          <a:cs typeface="Times New Roman" panose="02020603050405020304" pitchFamily="18" charset="0"/>
                        </a:rPr>
                        <a:t>HCK4</a:t>
                      </a:r>
                      <a:r>
                        <a:rPr lang="vi-VN" sz="2000" dirty="0">
                          <a:effectLst/>
                          <a:latin typeface="Times New Roman" panose="02020603050405020304" pitchFamily="18" charset="0"/>
                          <a:cs typeface="Times New Roman" panose="02020603050405020304" pitchFamily="18" charset="0"/>
                        </a:rPr>
                        <a:t> cho cây lương thực: lúa</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tabLst>
                          <a:tab pos="619125" algn="l"/>
                        </a:tabLst>
                      </a:pPr>
                      <a:r>
                        <a:rPr lang="vi-VN" sz="2000" b="1" dirty="0">
                          <a:effectLst/>
                          <a:latin typeface="Times New Roman" panose="02020603050405020304" pitchFamily="18" charset="0"/>
                          <a:cs typeface="Times New Roman" panose="02020603050405020304" pitchFamily="18" charset="0"/>
                        </a:rPr>
                        <a:t>HCK</a:t>
                      </a:r>
                      <a:r>
                        <a:rPr lang="en-US" sz="2000" b="1" dirty="0">
                          <a:effectLst/>
                          <a:latin typeface="Times New Roman" panose="02020603050405020304" pitchFamily="18" charset="0"/>
                          <a:cs typeface="Times New Roman" panose="02020603050405020304" pitchFamily="18" charset="0"/>
                        </a:rPr>
                        <a:t>5</a:t>
                      </a: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cho </a:t>
                      </a:r>
                      <a:r>
                        <a:rPr lang="en-US" sz="2000" dirty="0" err="1">
                          <a:effectLst/>
                          <a:latin typeface="Times New Roman" panose="02020603050405020304" pitchFamily="18" charset="0"/>
                          <a:cs typeface="Times New Roman" panose="02020603050405020304" pitchFamily="18" charset="0"/>
                        </a:rPr>
                        <a:t>cây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màu</a:t>
                      </a:r>
                      <a:r>
                        <a:rPr lang="en-US" sz="2000" dirty="0">
                          <a:effectLst/>
                          <a:latin typeface="Times New Roman" panose="02020603050405020304" pitchFamily="18" charset="0"/>
                          <a:cs typeface="Times New Roman" panose="02020603050405020304" pitchFamily="18" charset="0"/>
                        </a:rPr>
                        <a:t>: l</a:t>
                      </a:r>
                      <a:r>
                        <a:rPr lang="vi-VN" sz="2000" dirty="0">
                          <a:effectLst/>
                          <a:latin typeface="Times New Roman" panose="02020603050405020304" pitchFamily="18" charset="0"/>
                          <a:cs typeface="Times New Roman" panose="02020603050405020304" pitchFamily="18" charset="0"/>
                        </a:rPr>
                        <a:t>ạc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tabLst>
                          <a:tab pos="619125" algn="l"/>
                        </a:tabLst>
                      </a:pPr>
                      <a:r>
                        <a:rPr lang="vi-VN" sz="2000" b="1" dirty="0">
                          <a:effectLst/>
                          <a:latin typeface="Times New Roman" panose="02020603050405020304" pitchFamily="18" charset="0"/>
                          <a:cs typeface="Times New Roman" panose="02020603050405020304" pitchFamily="18" charset="0"/>
                        </a:rPr>
                        <a:t>HCK6</a:t>
                      </a:r>
                      <a:r>
                        <a:rPr lang="vi-VN" sz="2000" dirty="0">
                          <a:effectLst/>
                          <a:latin typeface="Times New Roman" panose="02020603050405020304" pitchFamily="18" charset="0"/>
                          <a:cs typeface="Times New Roman" panose="02020603050405020304" pitchFamily="18" charset="0"/>
                        </a:rPr>
                        <a:t> cho cây rau: cải bắp</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038293654"/>
                  </a:ext>
                </a:extLst>
              </a:tr>
              <a:tr h="1488897">
                <a:tc>
                  <a:txBody>
                    <a:bodyPr/>
                    <a:lstStyle/>
                    <a:p>
                      <a:pPr marL="0" marR="0" algn="just">
                        <a:lnSpc>
                          <a:spcPct val="100000"/>
                        </a:lnSpc>
                        <a:spcBef>
                          <a:spcPts val="0"/>
                        </a:spcBef>
                        <a:spcAft>
                          <a:spcPts val="0"/>
                        </a:spcAft>
                        <a:tabLst>
                          <a:tab pos="619125" algn="l"/>
                        </a:tabLst>
                      </a:pPr>
                      <a:r>
                        <a:rPr lang="vi-VN" sz="2000" dirty="0">
                          <a:effectLst/>
                          <a:latin typeface="Times New Roman" panose="02020603050405020304" pitchFamily="18" charset="0"/>
                          <a:cs typeface="Times New Roman" panose="02020603050405020304" pitchFamily="18" charset="0"/>
                        </a:rPr>
                        <a:t>- Hữu cơ: 2</a:t>
                      </a:r>
                      <a:r>
                        <a:rPr lang="en-US" sz="2000" dirty="0">
                          <a:effectLst/>
                          <a:latin typeface="Times New Roman" panose="02020603050405020304" pitchFamily="18" charset="0"/>
                          <a:cs typeface="Times New Roman" panose="02020603050405020304" pitchFamily="18" charset="0"/>
                        </a:rPr>
                        <a:t>2</a:t>
                      </a:r>
                      <a:r>
                        <a:rPr lang="vi-VN"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tabLst>
                          <a:tab pos="619125" algn="l"/>
                        </a:tabLst>
                      </a:pPr>
                      <a:r>
                        <a:rPr lang="vi-VN" sz="2000" dirty="0">
                          <a:effectLst/>
                          <a:latin typeface="Times New Roman" panose="02020603050405020304" pitchFamily="18" charset="0"/>
                          <a:cs typeface="Times New Roman" panose="02020603050405020304" pitchFamily="18" charset="0"/>
                        </a:rPr>
                        <a:t>- N</a:t>
                      </a:r>
                      <a:r>
                        <a:rPr lang="vi-VN" sz="2000" baseline="-25000" dirty="0">
                          <a:effectLst/>
                          <a:latin typeface="Times New Roman" panose="02020603050405020304" pitchFamily="18" charset="0"/>
                          <a:cs typeface="Times New Roman" panose="02020603050405020304" pitchFamily="18" charset="0"/>
                        </a:rPr>
                        <a:t>ts</a:t>
                      </a:r>
                      <a:r>
                        <a:rPr lang="vi-VN" sz="200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4,0</a:t>
                      </a:r>
                      <a:r>
                        <a:rPr lang="vi-VN"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tabLst>
                          <a:tab pos="619125" algn="l"/>
                        </a:tabLst>
                      </a:pPr>
                      <a:r>
                        <a:rPr lang="vi-VN" sz="2000" dirty="0">
                          <a:effectLst/>
                          <a:latin typeface="Times New Roman" panose="02020603050405020304" pitchFamily="18" charset="0"/>
                          <a:cs typeface="Times New Roman" panose="02020603050405020304" pitchFamily="18" charset="0"/>
                        </a:rPr>
                        <a:t>- P</a:t>
                      </a:r>
                      <a:r>
                        <a:rPr lang="vi-VN" sz="2000" baseline="-25000" dirty="0">
                          <a:effectLst/>
                          <a:latin typeface="Times New Roman" panose="02020603050405020304" pitchFamily="18" charset="0"/>
                          <a:cs typeface="Times New Roman" panose="02020603050405020304" pitchFamily="18" charset="0"/>
                        </a:rPr>
                        <a:t>2</a:t>
                      </a:r>
                      <a:r>
                        <a:rPr lang="vi-VN" sz="2000" dirty="0">
                          <a:effectLst/>
                          <a:latin typeface="Times New Roman" panose="02020603050405020304" pitchFamily="18" charset="0"/>
                          <a:cs typeface="Times New Roman" panose="02020603050405020304" pitchFamily="18" charset="0"/>
                        </a:rPr>
                        <a:t>O</a:t>
                      </a:r>
                      <a:r>
                        <a:rPr lang="vi-VN" sz="2000" baseline="-25000" dirty="0">
                          <a:effectLst/>
                          <a:latin typeface="Times New Roman" panose="02020603050405020304" pitchFamily="18" charset="0"/>
                          <a:cs typeface="Times New Roman" panose="02020603050405020304" pitchFamily="18" charset="0"/>
                        </a:rPr>
                        <a:t>5hh</a:t>
                      </a:r>
                      <a:r>
                        <a:rPr lang="vi-VN" sz="200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3,0</a:t>
                      </a:r>
                      <a:r>
                        <a:rPr lang="vi-VN"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tabLst>
                          <a:tab pos="619125" algn="l"/>
                        </a:tabLst>
                      </a:pPr>
                      <a:r>
                        <a:rPr lang="vi-VN" sz="2000" dirty="0">
                          <a:effectLst/>
                          <a:latin typeface="Times New Roman" panose="02020603050405020304" pitchFamily="18" charset="0"/>
                          <a:cs typeface="Times New Roman" panose="02020603050405020304" pitchFamily="18" charset="0"/>
                        </a:rPr>
                        <a:t>- K</a:t>
                      </a:r>
                      <a:r>
                        <a:rPr lang="vi-VN" sz="2000" baseline="-25000" dirty="0">
                          <a:effectLst/>
                          <a:latin typeface="Times New Roman" panose="02020603050405020304" pitchFamily="18" charset="0"/>
                          <a:cs typeface="Times New Roman" panose="02020603050405020304" pitchFamily="18" charset="0"/>
                        </a:rPr>
                        <a:t>2</a:t>
                      </a:r>
                      <a:r>
                        <a:rPr lang="vi-VN" sz="2000" dirty="0">
                          <a:effectLst/>
                          <a:latin typeface="Times New Roman" panose="02020603050405020304" pitchFamily="18" charset="0"/>
                          <a:cs typeface="Times New Roman" panose="02020603050405020304" pitchFamily="18" charset="0"/>
                        </a:rPr>
                        <a:t>O</a:t>
                      </a:r>
                      <a:r>
                        <a:rPr lang="vi-VN" sz="2000" baseline="-25000" dirty="0">
                          <a:effectLst/>
                          <a:latin typeface="Times New Roman" panose="02020603050405020304" pitchFamily="18" charset="0"/>
                          <a:cs typeface="Times New Roman" panose="02020603050405020304" pitchFamily="18" charset="0"/>
                        </a:rPr>
                        <a:t>hh</a:t>
                      </a:r>
                      <a:r>
                        <a:rPr lang="vi-VN" sz="200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4,0</a:t>
                      </a:r>
                      <a:r>
                        <a:rPr lang="vi-VN"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0000"/>
                        </a:lnSpc>
                        <a:spcBef>
                          <a:spcPts val="0"/>
                        </a:spcBef>
                        <a:spcAft>
                          <a:spcPts val="0"/>
                        </a:spcAft>
                        <a:tabLst>
                          <a:tab pos="619125" algn="l"/>
                        </a:tabLst>
                      </a:pPr>
                      <a:r>
                        <a:rPr lang="vi-VN" sz="2000" dirty="0">
                          <a:effectLst/>
                          <a:latin typeface="Times New Roman" panose="02020603050405020304" pitchFamily="18" charset="0"/>
                          <a:cs typeface="Times New Roman" panose="02020603050405020304" pitchFamily="18" charset="0"/>
                        </a:rPr>
                        <a:t>- Hữu cơ: 2</a:t>
                      </a:r>
                      <a:r>
                        <a:rPr lang="en-US" sz="2000" dirty="0">
                          <a:effectLst/>
                          <a:latin typeface="Times New Roman" panose="02020603050405020304" pitchFamily="18" charset="0"/>
                          <a:cs typeface="Times New Roman" panose="02020603050405020304" pitchFamily="18" charset="0"/>
                        </a:rPr>
                        <a:t>2</a:t>
                      </a:r>
                      <a:r>
                        <a:rPr lang="vi-VN"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tabLst>
                          <a:tab pos="619125" algn="l"/>
                        </a:tabLst>
                      </a:pPr>
                      <a:r>
                        <a:rPr lang="vi-VN" sz="2000" dirty="0">
                          <a:effectLst/>
                          <a:latin typeface="Times New Roman" panose="02020603050405020304" pitchFamily="18" charset="0"/>
                          <a:cs typeface="Times New Roman" panose="02020603050405020304" pitchFamily="18" charset="0"/>
                        </a:rPr>
                        <a:t>- N</a:t>
                      </a:r>
                      <a:r>
                        <a:rPr lang="vi-VN" sz="2000" baseline="-25000" dirty="0">
                          <a:effectLst/>
                          <a:latin typeface="Times New Roman" panose="02020603050405020304" pitchFamily="18" charset="0"/>
                          <a:cs typeface="Times New Roman" panose="02020603050405020304" pitchFamily="18" charset="0"/>
                        </a:rPr>
                        <a:t>ts</a:t>
                      </a:r>
                      <a:r>
                        <a:rPr lang="vi-VN" sz="200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4,0</a:t>
                      </a:r>
                      <a:r>
                        <a:rPr lang="vi-VN"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tabLst>
                          <a:tab pos="619125" algn="l"/>
                        </a:tabLst>
                      </a:pPr>
                      <a:r>
                        <a:rPr lang="vi-VN" sz="2000" dirty="0">
                          <a:effectLst/>
                          <a:latin typeface="Times New Roman" panose="02020603050405020304" pitchFamily="18" charset="0"/>
                          <a:cs typeface="Times New Roman" panose="02020603050405020304" pitchFamily="18" charset="0"/>
                        </a:rPr>
                        <a:t>- P</a:t>
                      </a:r>
                      <a:r>
                        <a:rPr lang="vi-VN" sz="2000" baseline="-25000" dirty="0">
                          <a:effectLst/>
                          <a:latin typeface="Times New Roman" panose="02020603050405020304" pitchFamily="18" charset="0"/>
                          <a:cs typeface="Times New Roman" panose="02020603050405020304" pitchFamily="18" charset="0"/>
                        </a:rPr>
                        <a:t>2</a:t>
                      </a:r>
                      <a:r>
                        <a:rPr lang="vi-VN" sz="2000" dirty="0">
                          <a:effectLst/>
                          <a:latin typeface="Times New Roman" panose="02020603050405020304" pitchFamily="18" charset="0"/>
                          <a:cs typeface="Times New Roman" panose="02020603050405020304" pitchFamily="18" charset="0"/>
                        </a:rPr>
                        <a:t>O</a:t>
                      </a:r>
                      <a:r>
                        <a:rPr lang="vi-VN" sz="2000" baseline="-25000" dirty="0">
                          <a:effectLst/>
                          <a:latin typeface="Times New Roman" panose="02020603050405020304" pitchFamily="18" charset="0"/>
                          <a:cs typeface="Times New Roman" panose="02020603050405020304" pitchFamily="18" charset="0"/>
                        </a:rPr>
                        <a:t>5hh</a:t>
                      </a:r>
                      <a:r>
                        <a:rPr lang="vi-VN" sz="200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4,0</a:t>
                      </a:r>
                      <a:r>
                        <a:rPr lang="vi-VN"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tabLst>
                          <a:tab pos="619125" algn="l"/>
                        </a:tabLst>
                      </a:pPr>
                      <a:r>
                        <a:rPr lang="vi-VN" sz="2000" dirty="0">
                          <a:effectLst/>
                          <a:latin typeface="Times New Roman" panose="02020603050405020304" pitchFamily="18" charset="0"/>
                          <a:cs typeface="Times New Roman" panose="02020603050405020304" pitchFamily="18" charset="0"/>
                        </a:rPr>
                        <a:t>- K</a:t>
                      </a:r>
                      <a:r>
                        <a:rPr lang="vi-VN" sz="2000" baseline="-25000" dirty="0">
                          <a:effectLst/>
                          <a:latin typeface="Times New Roman" panose="02020603050405020304" pitchFamily="18" charset="0"/>
                          <a:cs typeface="Times New Roman" panose="02020603050405020304" pitchFamily="18" charset="0"/>
                        </a:rPr>
                        <a:t>2</a:t>
                      </a:r>
                      <a:r>
                        <a:rPr lang="vi-VN" sz="2000" dirty="0">
                          <a:effectLst/>
                          <a:latin typeface="Times New Roman" panose="02020603050405020304" pitchFamily="18" charset="0"/>
                          <a:cs typeface="Times New Roman" panose="02020603050405020304" pitchFamily="18" charset="0"/>
                        </a:rPr>
                        <a:t>O</a:t>
                      </a:r>
                      <a:r>
                        <a:rPr lang="vi-VN" sz="2000" baseline="-25000" dirty="0">
                          <a:effectLst/>
                          <a:latin typeface="Times New Roman" panose="02020603050405020304" pitchFamily="18" charset="0"/>
                          <a:cs typeface="Times New Roman" panose="02020603050405020304" pitchFamily="18" charset="0"/>
                        </a:rPr>
                        <a:t>hh</a:t>
                      </a:r>
                      <a:r>
                        <a:rPr lang="vi-VN" sz="200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3,0</a:t>
                      </a:r>
                      <a:r>
                        <a:rPr lang="vi-VN"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0000"/>
                        </a:lnSpc>
                        <a:spcBef>
                          <a:spcPts val="0"/>
                        </a:spcBef>
                        <a:spcAft>
                          <a:spcPts val="0"/>
                        </a:spcAft>
                        <a:tabLst>
                          <a:tab pos="619125" algn="l"/>
                        </a:tabLst>
                      </a:pPr>
                      <a:r>
                        <a:rPr lang="vi-VN" sz="2000" dirty="0">
                          <a:effectLst/>
                          <a:latin typeface="Times New Roman" panose="02020603050405020304" pitchFamily="18" charset="0"/>
                          <a:cs typeface="Times New Roman" panose="02020603050405020304" pitchFamily="18" charset="0"/>
                        </a:rPr>
                        <a:t>- Hữu cơ: 22%</a:t>
                      </a:r>
                      <a:endParaRPr lang="en-US" sz="2000" dirty="0">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tabLst>
                          <a:tab pos="619125" algn="l"/>
                        </a:tabLst>
                      </a:pPr>
                      <a:r>
                        <a:rPr lang="vi-VN" sz="2000" dirty="0">
                          <a:effectLst/>
                          <a:latin typeface="Times New Roman" panose="02020603050405020304" pitchFamily="18" charset="0"/>
                          <a:cs typeface="Times New Roman" panose="02020603050405020304" pitchFamily="18" charset="0"/>
                        </a:rPr>
                        <a:t>- N</a:t>
                      </a:r>
                      <a:r>
                        <a:rPr lang="vi-VN" sz="2000" baseline="-25000" dirty="0">
                          <a:effectLst/>
                          <a:latin typeface="Times New Roman" panose="02020603050405020304" pitchFamily="18" charset="0"/>
                          <a:cs typeface="Times New Roman" panose="02020603050405020304" pitchFamily="18" charset="0"/>
                        </a:rPr>
                        <a:t>ts</a:t>
                      </a:r>
                      <a:r>
                        <a:rPr lang="vi-VN" sz="2000" dirty="0">
                          <a:effectLst/>
                          <a:latin typeface="Times New Roman" panose="02020603050405020304" pitchFamily="18" charset="0"/>
                          <a:cs typeface="Times New Roman" panose="02020603050405020304" pitchFamily="18" charset="0"/>
                        </a:rPr>
                        <a:t>: 3,0%</a:t>
                      </a:r>
                      <a:endParaRPr lang="en-US" sz="2000" dirty="0">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tabLst>
                          <a:tab pos="619125" algn="l"/>
                        </a:tabLst>
                      </a:pPr>
                      <a:r>
                        <a:rPr lang="vi-VN" sz="2000" dirty="0">
                          <a:effectLst/>
                          <a:latin typeface="Times New Roman" panose="02020603050405020304" pitchFamily="18" charset="0"/>
                          <a:cs typeface="Times New Roman" panose="02020603050405020304" pitchFamily="18" charset="0"/>
                        </a:rPr>
                        <a:t>- P</a:t>
                      </a:r>
                      <a:r>
                        <a:rPr lang="vi-VN" sz="2000" baseline="-25000" dirty="0">
                          <a:effectLst/>
                          <a:latin typeface="Times New Roman" panose="02020603050405020304" pitchFamily="18" charset="0"/>
                          <a:cs typeface="Times New Roman" panose="02020603050405020304" pitchFamily="18" charset="0"/>
                        </a:rPr>
                        <a:t>2</a:t>
                      </a:r>
                      <a:r>
                        <a:rPr lang="vi-VN" sz="2000" dirty="0">
                          <a:effectLst/>
                          <a:latin typeface="Times New Roman" panose="02020603050405020304" pitchFamily="18" charset="0"/>
                          <a:cs typeface="Times New Roman" panose="02020603050405020304" pitchFamily="18" charset="0"/>
                        </a:rPr>
                        <a:t>O</a:t>
                      </a:r>
                      <a:r>
                        <a:rPr lang="vi-VN" sz="2000" baseline="-25000" dirty="0">
                          <a:effectLst/>
                          <a:latin typeface="Times New Roman" panose="02020603050405020304" pitchFamily="18" charset="0"/>
                          <a:cs typeface="Times New Roman" panose="02020603050405020304" pitchFamily="18" charset="0"/>
                        </a:rPr>
                        <a:t>5hh</a:t>
                      </a:r>
                      <a:r>
                        <a:rPr lang="vi-VN" sz="2000" dirty="0">
                          <a:effectLst/>
                          <a:latin typeface="Times New Roman" panose="02020603050405020304" pitchFamily="18" charset="0"/>
                          <a:cs typeface="Times New Roman" panose="02020603050405020304" pitchFamily="18" charset="0"/>
                        </a:rPr>
                        <a:t>: 4,0%</a:t>
                      </a:r>
                      <a:endParaRPr lang="en-US" sz="2000" dirty="0">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tabLst>
                          <a:tab pos="619125" algn="l"/>
                        </a:tabLst>
                      </a:pPr>
                      <a:r>
                        <a:rPr lang="vi-VN" sz="2000" dirty="0">
                          <a:effectLst/>
                          <a:latin typeface="Times New Roman" panose="02020603050405020304" pitchFamily="18" charset="0"/>
                          <a:cs typeface="Times New Roman" panose="02020603050405020304" pitchFamily="18" charset="0"/>
                        </a:rPr>
                        <a:t>- K</a:t>
                      </a:r>
                      <a:r>
                        <a:rPr lang="vi-VN" sz="2000" baseline="-25000" dirty="0">
                          <a:effectLst/>
                          <a:latin typeface="Times New Roman" panose="02020603050405020304" pitchFamily="18" charset="0"/>
                          <a:cs typeface="Times New Roman" panose="02020603050405020304" pitchFamily="18" charset="0"/>
                        </a:rPr>
                        <a:t>2</a:t>
                      </a:r>
                      <a:r>
                        <a:rPr lang="vi-VN" sz="2000" dirty="0">
                          <a:effectLst/>
                          <a:latin typeface="Times New Roman" panose="02020603050405020304" pitchFamily="18" charset="0"/>
                          <a:cs typeface="Times New Roman" panose="02020603050405020304" pitchFamily="18" charset="0"/>
                        </a:rPr>
                        <a:t>O</a:t>
                      </a:r>
                      <a:r>
                        <a:rPr lang="vi-VN" sz="2000" baseline="-25000" dirty="0">
                          <a:effectLst/>
                          <a:latin typeface="Times New Roman" panose="02020603050405020304" pitchFamily="18" charset="0"/>
                          <a:cs typeface="Times New Roman" panose="02020603050405020304" pitchFamily="18" charset="0"/>
                        </a:rPr>
                        <a:t>hh</a:t>
                      </a:r>
                      <a:r>
                        <a:rPr lang="vi-VN" sz="2000" dirty="0">
                          <a:effectLst/>
                          <a:latin typeface="Times New Roman" panose="02020603050405020304" pitchFamily="18" charset="0"/>
                          <a:cs typeface="Times New Roman" panose="02020603050405020304" pitchFamily="18" charset="0"/>
                        </a:rPr>
                        <a:t>: 4,0%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0000"/>
                        </a:lnSpc>
                        <a:spcBef>
                          <a:spcPts val="0"/>
                        </a:spcBef>
                        <a:spcAft>
                          <a:spcPts val="0"/>
                        </a:spcAft>
                        <a:tabLst>
                          <a:tab pos="619125" algn="l"/>
                        </a:tabLst>
                      </a:pPr>
                      <a:r>
                        <a:rPr lang="vi-VN" sz="2000" dirty="0">
                          <a:effectLst/>
                          <a:latin typeface="Times New Roman" panose="02020603050405020304" pitchFamily="18" charset="0"/>
                          <a:cs typeface="Times New Roman" panose="02020603050405020304" pitchFamily="18" charset="0"/>
                        </a:rPr>
                        <a:t>- Hữu cơ: 22%</a:t>
                      </a:r>
                      <a:endParaRPr lang="en-US" sz="2000" dirty="0">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tabLst>
                          <a:tab pos="619125" algn="l"/>
                        </a:tabLst>
                      </a:pPr>
                      <a:r>
                        <a:rPr lang="vi-VN" sz="2000" dirty="0">
                          <a:effectLst/>
                          <a:latin typeface="Times New Roman" panose="02020603050405020304" pitchFamily="18" charset="0"/>
                          <a:cs typeface="Times New Roman" panose="02020603050405020304" pitchFamily="18" charset="0"/>
                        </a:rPr>
                        <a:t>- N</a:t>
                      </a:r>
                      <a:r>
                        <a:rPr lang="vi-VN" sz="2000" baseline="-25000" dirty="0">
                          <a:effectLst/>
                          <a:latin typeface="Times New Roman" panose="02020603050405020304" pitchFamily="18" charset="0"/>
                          <a:cs typeface="Times New Roman" panose="02020603050405020304" pitchFamily="18" charset="0"/>
                        </a:rPr>
                        <a:t>ts</a:t>
                      </a:r>
                      <a:r>
                        <a:rPr lang="vi-VN" sz="2000" dirty="0">
                          <a:effectLst/>
                          <a:latin typeface="Times New Roman" panose="02020603050405020304" pitchFamily="18" charset="0"/>
                          <a:cs typeface="Times New Roman" panose="02020603050405020304" pitchFamily="18" charset="0"/>
                        </a:rPr>
                        <a:t>: 5,0%</a:t>
                      </a:r>
                      <a:endParaRPr lang="en-US" sz="2000" dirty="0">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tabLst>
                          <a:tab pos="619125" algn="l"/>
                        </a:tabLst>
                      </a:pPr>
                      <a:r>
                        <a:rPr lang="vi-VN" sz="2000" dirty="0">
                          <a:effectLst/>
                          <a:latin typeface="Times New Roman" panose="02020603050405020304" pitchFamily="18" charset="0"/>
                          <a:cs typeface="Times New Roman" panose="02020603050405020304" pitchFamily="18" charset="0"/>
                        </a:rPr>
                        <a:t>- P</a:t>
                      </a:r>
                      <a:r>
                        <a:rPr lang="vi-VN" sz="2000" baseline="-25000" dirty="0">
                          <a:effectLst/>
                          <a:latin typeface="Times New Roman" panose="02020603050405020304" pitchFamily="18" charset="0"/>
                          <a:cs typeface="Times New Roman" panose="02020603050405020304" pitchFamily="18" charset="0"/>
                        </a:rPr>
                        <a:t>2</a:t>
                      </a:r>
                      <a:r>
                        <a:rPr lang="vi-VN" sz="2000" dirty="0">
                          <a:effectLst/>
                          <a:latin typeface="Times New Roman" panose="02020603050405020304" pitchFamily="18" charset="0"/>
                          <a:cs typeface="Times New Roman" panose="02020603050405020304" pitchFamily="18" charset="0"/>
                        </a:rPr>
                        <a:t>O</a:t>
                      </a:r>
                      <a:r>
                        <a:rPr lang="vi-VN" sz="2000" baseline="-25000" dirty="0">
                          <a:effectLst/>
                          <a:latin typeface="Times New Roman" panose="02020603050405020304" pitchFamily="18" charset="0"/>
                          <a:cs typeface="Times New Roman" panose="02020603050405020304" pitchFamily="18" charset="0"/>
                        </a:rPr>
                        <a:t>5hh</a:t>
                      </a:r>
                      <a:r>
                        <a:rPr lang="vi-VN" sz="2000" dirty="0">
                          <a:effectLst/>
                          <a:latin typeface="Times New Roman" panose="02020603050405020304" pitchFamily="18" charset="0"/>
                          <a:cs typeface="Times New Roman" panose="02020603050405020304" pitchFamily="18" charset="0"/>
                        </a:rPr>
                        <a:t>: 4,0%</a:t>
                      </a:r>
                      <a:endParaRPr lang="en-US" sz="2000" dirty="0">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tabLst>
                          <a:tab pos="619125" algn="l"/>
                        </a:tabLst>
                      </a:pPr>
                      <a:r>
                        <a:rPr lang="vi-VN" sz="2000" dirty="0">
                          <a:effectLst/>
                          <a:latin typeface="Times New Roman" panose="02020603050405020304" pitchFamily="18" charset="0"/>
                          <a:cs typeface="Times New Roman" panose="02020603050405020304" pitchFamily="18" charset="0"/>
                        </a:rPr>
                        <a:t>- K</a:t>
                      </a:r>
                      <a:r>
                        <a:rPr lang="vi-VN" sz="2000" baseline="-25000" dirty="0">
                          <a:effectLst/>
                          <a:latin typeface="Times New Roman" panose="02020603050405020304" pitchFamily="18" charset="0"/>
                          <a:cs typeface="Times New Roman" panose="02020603050405020304" pitchFamily="18" charset="0"/>
                        </a:rPr>
                        <a:t>2</a:t>
                      </a:r>
                      <a:r>
                        <a:rPr lang="vi-VN" sz="2000" dirty="0">
                          <a:effectLst/>
                          <a:latin typeface="Times New Roman" panose="02020603050405020304" pitchFamily="18" charset="0"/>
                          <a:cs typeface="Times New Roman" panose="02020603050405020304" pitchFamily="18" charset="0"/>
                        </a:rPr>
                        <a:t>O</a:t>
                      </a:r>
                      <a:r>
                        <a:rPr lang="vi-VN" sz="2000" baseline="-25000" dirty="0">
                          <a:effectLst/>
                          <a:latin typeface="Times New Roman" panose="02020603050405020304" pitchFamily="18" charset="0"/>
                          <a:cs typeface="Times New Roman" panose="02020603050405020304" pitchFamily="18" charset="0"/>
                        </a:rPr>
                        <a:t>hh</a:t>
                      </a:r>
                      <a:r>
                        <a:rPr lang="vi-VN" sz="2000" dirty="0">
                          <a:effectLst/>
                          <a:latin typeface="Times New Roman" panose="02020603050405020304" pitchFamily="18" charset="0"/>
                          <a:cs typeface="Times New Roman" panose="02020603050405020304" pitchFamily="18" charset="0"/>
                        </a:rPr>
                        <a:t>: 3,0%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738677035"/>
                  </a:ext>
                </a:extLst>
              </a:tr>
            </a:tbl>
          </a:graphicData>
        </a:graphic>
      </p:graphicFrame>
    </p:spTree>
    <p:extLst>
      <p:ext uri="{BB962C8B-B14F-4D97-AF65-F5344CB8AC3E}">
        <p14:creationId xmlns:p14="http://schemas.microsoft.com/office/powerpoint/2010/main" val="3210124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260" y="37578"/>
            <a:ext cx="5724394" cy="923330"/>
          </a:xfrm>
          <a:prstGeom prst="rect">
            <a:avLst/>
          </a:prstGeom>
          <a:noFill/>
        </p:spPr>
        <p:txBody>
          <a:bodyPr wrap="square" rtlCol="0">
            <a:spAutoFit/>
          </a:bodyPr>
          <a:lstStyle/>
          <a:p>
            <a:r>
              <a:rPr lang="en-US" sz="5400" dirty="0" err="1" smtClean="0">
                <a:latin typeface="Times New Roman" pitchFamily="18" charset="0"/>
                <a:cs typeface="Times New Roman" pitchFamily="18" charset="0"/>
              </a:rPr>
              <a:t>Bố</a:t>
            </a:r>
            <a:r>
              <a:rPr lang="en-US" sz="5400" dirty="0" smtClean="0">
                <a:latin typeface="Times New Roman" pitchFamily="18" charset="0"/>
                <a:cs typeface="Times New Roman" pitchFamily="18" charset="0"/>
              </a:rPr>
              <a:t> </a:t>
            </a:r>
            <a:r>
              <a:rPr lang="en-US" sz="5400" dirty="0" err="1" smtClean="0">
                <a:latin typeface="Times New Roman" pitchFamily="18" charset="0"/>
                <a:cs typeface="Times New Roman" pitchFamily="18" charset="0"/>
              </a:rPr>
              <a:t>trí</a:t>
            </a:r>
            <a:r>
              <a:rPr lang="en-US" sz="5400" dirty="0" smtClean="0">
                <a:latin typeface="Times New Roman" pitchFamily="18" charset="0"/>
                <a:cs typeface="Times New Roman" pitchFamily="18" charset="0"/>
              </a:rPr>
              <a:t> </a:t>
            </a:r>
            <a:r>
              <a:rPr lang="en-US" sz="5400" dirty="0" err="1" smtClean="0">
                <a:latin typeface="Times New Roman" pitchFamily="18" charset="0"/>
                <a:cs typeface="Times New Roman" pitchFamily="18" charset="0"/>
              </a:rPr>
              <a:t>thí</a:t>
            </a:r>
            <a:r>
              <a:rPr lang="en-US" sz="5400" dirty="0" smtClean="0">
                <a:latin typeface="Times New Roman" pitchFamily="18" charset="0"/>
                <a:cs typeface="Times New Roman" pitchFamily="18" charset="0"/>
              </a:rPr>
              <a:t> </a:t>
            </a:r>
            <a:r>
              <a:rPr lang="en-US" sz="5400" dirty="0" err="1" smtClean="0">
                <a:latin typeface="Times New Roman" pitchFamily="18" charset="0"/>
                <a:cs typeface="Times New Roman" pitchFamily="18" charset="0"/>
              </a:rPr>
              <a:t>nghiệm</a:t>
            </a:r>
            <a:endParaRPr lang="en-US" sz="5400" dirty="0">
              <a:latin typeface="Times New Roman" pitchFamily="18" charset="0"/>
              <a:cs typeface="Times New Roman" pitchFamily="18" charset="0"/>
            </a:endParaRPr>
          </a:p>
        </p:txBody>
      </p:sp>
      <p:sp>
        <p:nvSpPr>
          <p:cNvPr id="3" name="Rectangle 2"/>
          <p:cNvSpPr/>
          <p:nvPr/>
        </p:nvSpPr>
        <p:spPr>
          <a:xfrm>
            <a:off x="263047" y="1089764"/>
            <a:ext cx="8605380" cy="3970318"/>
          </a:xfrm>
          <a:prstGeom prst="rect">
            <a:avLst/>
          </a:prstGeom>
        </p:spPr>
        <p:txBody>
          <a:bodyPr wrap="square">
            <a:spAutoFit/>
          </a:bodyPr>
          <a:lstStyle/>
          <a:p>
            <a:pPr algn="just"/>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kiểu</a:t>
            </a:r>
            <a:r>
              <a:rPr lang="en-US" sz="2800" dirty="0">
                <a:latin typeface="Times New Roman" pitchFamily="18" charset="0"/>
                <a:cs typeface="Times New Roman" pitchFamily="18" charset="0"/>
              </a:rPr>
              <a:t> ô </a:t>
            </a:r>
            <a:r>
              <a:rPr lang="en-US" sz="2800" dirty="0" err="1">
                <a:latin typeface="Times New Roman" pitchFamily="18" charset="0"/>
                <a:cs typeface="Times New Roman" pitchFamily="18" charset="0"/>
              </a:rPr>
              <a:t>lớn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lặp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3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chọn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ngẫu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5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10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ngắn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algn="just"/>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chọn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sóc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bón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Giữa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ô </a:t>
            </a:r>
            <a:r>
              <a:rPr lang="en-US" sz="2800" dirty="0" err="1">
                <a:latin typeface="Times New Roman" pitchFamily="18" charset="0"/>
                <a:cs typeface="Times New Roman" pitchFamily="18" charset="0"/>
              </a:rPr>
              <a:t>thí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4095817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0521" y="1067686"/>
            <a:ext cx="6758780" cy="1577003"/>
          </a:xfrm>
        </p:spPr>
        <p:txBody>
          <a:bodyPr>
            <a:noAutofit/>
          </a:bodyPr>
          <a:lstStyle/>
          <a:p>
            <a:r>
              <a:rPr lang="vi-VN" sz="2400" dirty="0">
                <a:solidFill>
                  <a:schemeClr val="tx1"/>
                </a:solidFill>
                <a:latin typeface="Times New Roman" panose="02020603050405020304" pitchFamily="18" charset="0"/>
                <a:cs typeface="Times New Roman" panose="02020603050405020304" pitchFamily="18" charset="0"/>
              </a:rPr>
              <a:t>Quế Lâm 03(7.7.7) có thành phần gồm: Hàm lượng </a:t>
            </a:r>
            <a:r>
              <a:rPr lang="vi-VN" sz="2400" dirty="0" smtClean="0">
                <a:solidFill>
                  <a:schemeClr val="tx1"/>
                </a:solidFill>
                <a:latin typeface="Times New Roman" panose="02020603050405020304" pitchFamily="18" charset="0"/>
                <a:cs typeface="Times New Roman" panose="02020603050405020304" pitchFamily="18" charset="0"/>
              </a:rPr>
              <a:t>hữu </a:t>
            </a:r>
            <a:r>
              <a:rPr lang="vi-VN" sz="2400" dirty="0">
                <a:solidFill>
                  <a:schemeClr val="tx1"/>
                </a:solidFill>
                <a:latin typeface="Times New Roman" panose="02020603050405020304" pitchFamily="18" charset="0"/>
                <a:cs typeface="Times New Roman" panose="02020603050405020304" pitchFamily="18" charset="0"/>
              </a:rPr>
              <a:t>cơ: 15%, nitơ: 4%, P</a:t>
            </a:r>
            <a:r>
              <a:rPr lang="vi-VN" sz="2400" baseline="-25000" dirty="0">
                <a:solidFill>
                  <a:schemeClr val="tx1"/>
                </a:solidFill>
                <a:latin typeface="Times New Roman" panose="02020603050405020304" pitchFamily="18" charset="0"/>
                <a:cs typeface="Times New Roman" panose="02020603050405020304" pitchFamily="18" charset="0"/>
              </a:rPr>
              <a:t>2</a:t>
            </a:r>
            <a:r>
              <a:rPr lang="vi-VN" sz="2400" dirty="0">
                <a:solidFill>
                  <a:schemeClr val="tx1"/>
                </a:solidFill>
                <a:latin typeface="Times New Roman" panose="02020603050405020304" pitchFamily="18" charset="0"/>
                <a:cs typeface="Times New Roman" panose="02020603050405020304" pitchFamily="18" charset="0"/>
              </a:rPr>
              <a:t>O</a:t>
            </a:r>
            <a:r>
              <a:rPr lang="vi-VN" sz="2400" baseline="-25000" dirty="0">
                <a:solidFill>
                  <a:schemeClr val="tx1"/>
                </a:solidFill>
                <a:latin typeface="Times New Roman" panose="02020603050405020304" pitchFamily="18" charset="0"/>
                <a:cs typeface="Times New Roman" panose="02020603050405020304" pitchFamily="18" charset="0"/>
              </a:rPr>
              <a:t>5</a:t>
            </a:r>
            <a:r>
              <a:rPr lang="vi-VN" sz="2400" dirty="0">
                <a:solidFill>
                  <a:schemeClr val="tx1"/>
                </a:solidFill>
                <a:latin typeface="Times New Roman" panose="02020603050405020304" pitchFamily="18" charset="0"/>
                <a:cs typeface="Times New Roman" panose="02020603050405020304" pitchFamily="18" charset="0"/>
              </a:rPr>
              <a:t>: 2%, K</a:t>
            </a:r>
            <a:r>
              <a:rPr lang="vi-VN" sz="2400" baseline="-25000" dirty="0">
                <a:solidFill>
                  <a:schemeClr val="tx1"/>
                </a:solidFill>
                <a:latin typeface="Times New Roman" panose="02020603050405020304" pitchFamily="18" charset="0"/>
                <a:cs typeface="Times New Roman" panose="02020603050405020304" pitchFamily="18" charset="0"/>
              </a:rPr>
              <a:t>2</a:t>
            </a:r>
            <a:r>
              <a:rPr lang="vi-VN" sz="2400" dirty="0">
                <a:solidFill>
                  <a:schemeClr val="tx1"/>
                </a:solidFill>
                <a:latin typeface="Times New Roman" panose="02020603050405020304" pitchFamily="18" charset="0"/>
                <a:cs typeface="Times New Roman" panose="02020603050405020304" pitchFamily="18" charset="0"/>
              </a:rPr>
              <a:t>O = 2%, </a:t>
            </a:r>
            <a:r>
              <a:rPr lang="vi-VN" sz="2400" dirty="0" smtClean="0">
                <a:solidFill>
                  <a:schemeClr val="tx1"/>
                </a:solidFill>
                <a:latin typeface="Times New Roman" panose="02020603050405020304" pitchFamily="18" charset="0"/>
                <a:cs typeface="Times New Roman" panose="02020603050405020304" pitchFamily="18" charset="0"/>
              </a:rPr>
              <a:t>axit </a:t>
            </a:r>
            <a:r>
              <a:rPr lang="vi-VN" sz="2400" dirty="0">
                <a:solidFill>
                  <a:schemeClr val="tx1"/>
                </a:solidFill>
                <a:latin typeface="Times New Roman" panose="02020603050405020304" pitchFamily="18" charset="0"/>
                <a:cs typeface="Times New Roman" panose="02020603050405020304" pitchFamily="18" charset="0"/>
              </a:rPr>
              <a:t>Humic và Fulvic và các nguyên tố </a:t>
            </a:r>
            <a:r>
              <a:rPr lang="vi-VN" sz="2400" dirty="0" smtClean="0">
                <a:solidFill>
                  <a:schemeClr val="tx1"/>
                </a:solidFill>
                <a:latin typeface="Times New Roman" panose="02020603050405020304" pitchFamily="18" charset="0"/>
                <a:cs typeface="Times New Roman" panose="02020603050405020304" pitchFamily="18" charset="0"/>
              </a:rPr>
              <a:t>trung </a:t>
            </a:r>
            <a:r>
              <a:rPr lang="vi-VN" sz="2400" dirty="0">
                <a:solidFill>
                  <a:schemeClr val="tx1"/>
                </a:solidFill>
                <a:latin typeface="Times New Roman" panose="02020603050405020304" pitchFamily="18" charset="0"/>
                <a:cs typeface="Times New Roman" panose="02020603050405020304" pitchFamily="18" charset="0"/>
              </a:rPr>
              <a:t>– vi lượng, Ca, Mn, Mg, Cu, Zn…</a:t>
            </a:r>
            <a:endParaRPr lang="it-IT" sz="2400" dirty="0">
              <a:solidFill>
                <a:schemeClr val="tx1"/>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86498" y="159281"/>
            <a:ext cx="8958648" cy="68567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dirty="0" smtClean="0">
                <a:solidFill>
                  <a:srgbClr val="00B050"/>
                </a:solidFill>
                <a:latin typeface="Times New Roman" panose="02020603050405020304" pitchFamily="18" charset="0"/>
                <a:cs typeface="Times New Roman" panose="02020603050405020304" pitchFamily="18" charset="0"/>
              </a:rPr>
              <a:t>5.1. CÂY BƯỞI DA XANH</a:t>
            </a:r>
            <a:endParaRPr lang="en-US" sz="3600" b="1" dirty="0">
              <a:solidFill>
                <a:srgbClr val="00B050"/>
              </a:solidFill>
              <a:latin typeface="Times New Roman" panose="02020603050405020304" pitchFamily="18" charset="0"/>
              <a:cs typeface="Times New Roman" panose="02020603050405020304" pitchFamily="18" charset="0"/>
            </a:endParaRPr>
          </a:p>
        </p:txBody>
      </p:sp>
      <p:pic>
        <p:nvPicPr>
          <p:cNvPr id="51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616" y="957144"/>
            <a:ext cx="1164441" cy="179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616122" y="2766770"/>
            <a:ext cx="7899400" cy="357276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vi-VN" sz="2400" dirty="0">
                <a:solidFill>
                  <a:schemeClr val="tx1"/>
                </a:solidFill>
                <a:latin typeface="Times New Roman" panose="02020603050405020304" pitchFamily="18" charset="0"/>
                <a:cs typeface="Times New Roman" panose="02020603050405020304" pitchFamily="18" charset="0"/>
              </a:rPr>
              <a:t>CT1: Bón bón phân hữu cơ khoáng HCK1 chuyên dùng theo lượng 8,0 tấn/ha</a:t>
            </a:r>
            <a:r>
              <a:rPr lang="en-US" sz="2400" dirty="0">
                <a:solidFill>
                  <a:schemeClr val="tx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vi-VN" sz="2400" dirty="0">
                <a:solidFill>
                  <a:schemeClr val="tx1"/>
                </a:solidFill>
                <a:latin typeface="Times New Roman" panose="02020603050405020304" pitchFamily="18" charset="0"/>
                <a:cs typeface="Times New Roman" panose="02020603050405020304" pitchFamily="18" charset="0"/>
              </a:rPr>
              <a:t>CT2 (ĐC): Bón phân hữu cơ phổ biến tại địa phương theo lượng khuyến cáo (Theo 10 TCN 481-2001): </a:t>
            </a:r>
            <a:r>
              <a:rPr lang="vi-VN" sz="2400" dirty="0" smtClean="0">
                <a:solidFill>
                  <a:schemeClr val="tx1"/>
                </a:solidFill>
                <a:latin typeface="Times New Roman" panose="02020603050405020304" pitchFamily="18" charset="0"/>
                <a:cs typeface="Times New Roman" panose="02020603050405020304" pitchFamily="18" charset="0"/>
              </a:rPr>
              <a:t>12</a:t>
            </a:r>
            <a:r>
              <a:rPr lang="en-US" sz="2400" dirty="0" smtClean="0">
                <a:solidFill>
                  <a:schemeClr val="tx1"/>
                </a:solidFill>
                <a:latin typeface="Times New Roman" panose="02020603050405020304" pitchFamily="18" charset="0"/>
                <a:cs typeface="Times New Roman" panose="02020603050405020304" pitchFamily="18" charset="0"/>
              </a:rPr>
              <a:t>,0</a:t>
            </a:r>
            <a:r>
              <a:rPr lang="vi-VN" sz="2400" dirty="0" smtClean="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tấn</a:t>
            </a:r>
            <a:r>
              <a:rPr lang="en-US" sz="2400" dirty="0">
                <a:solidFill>
                  <a:schemeClr val="tx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vi-VN" sz="2400" dirty="0">
                <a:solidFill>
                  <a:schemeClr val="tx1"/>
                </a:solidFill>
                <a:latin typeface="Times New Roman" panose="02020603050405020304" pitchFamily="18" charset="0"/>
                <a:cs typeface="Times New Roman" panose="02020603050405020304" pitchFamily="18" charset="0"/>
              </a:rPr>
              <a:t>CT3: Bón bón phân hữu cơ khoáng Quế Lâm 03(7</a:t>
            </a:r>
            <a:r>
              <a:rPr lang="en-US" sz="2400" dirty="0">
                <a:solidFill>
                  <a:schemeClr val="tx1"/>
                </a:solidFill>
                <a:latin typeface="Times New Roman" panose="02020603050405020304" pitchFamily="18" charset="0"/>
                <a:cs typeface="Times New Roman" panose="02020603050405020304" pitchFamily="18" charset="0"/>
              </a:rPr>
              <a:t>.</a:t>
            </a:r>
            <a:r>
              <a:rPr lang="vi-VN" sz="2400" dirty="0">
                <a:solidFill>
                  <a:schemeClr val="tx1"/>
                </a:solidFill>
                <a:latin typeface="Times New Roman" panose="02020603050405020304" pitchFamily="18" charset="0"/>
                <a:cs typeface="Times New Roman" panose="02020603050405020304" pitchFamily="18" charset="0"/>
              </a:rPr>
              <a:t>7</a:t>
            </a:r>
            <a:r>
              <a:rPr lang="en-US" sz="2400" dirty="0">
                <a:solidFill>
                  <a:schemeClr val="tx1"/>
                </a:solidFill>
                <a:latin typeface="Times New Roman" panose="02020603050405020304" pitchFamily="18" charset="0"/>
                <a:cs typeface="Times New Roman" panose="02020603050405020304" pitchFamily="18" charset="0"/>
              </a:rPr>
              <a:t>.</a:t>
            </a:r>
            <a:r>
              <a:rPr lang="vi-VN" sz="2400" dirty="0">
                <a:solidFill>
                  <a:schemeClr val="tx1"/>
                </a:solidFill>
                <a:latin typeface="Times New Roman" panose="02020603050405020304" pitchFamily="18" charset="0"/>
                <a:cs typeface="Times New Roman" panose="02020603050405020304" pitchFamily="18" charset="0"/>
              </a:rPr>
              <a:t>7) với lượng 8,0 tấn/ha</a:t>
            </a:r>
            <a:r>
              <a:rPr lang="en-US" sz="2400" dirty="0">
                <a:solidFill>
                  <a:schemeClr val="tx1"/>
                </a:solidFill>
                <a:latin typeface="Times New Roman" panose="02020603050405020304" pitchFamily="18" charset="0"/>
                <a:cs typeface="Times New Roman" panose="02020603050405020304" pitchFamily="18" charset="0"/>
              </a:rPr>
              <a:t>.</a:t>
            </a:r>
          </a:p>
          <a:p>
            <a:r>
              <a:rPr lang="vi-VN" sz="2400" b="1" dirty="0">
                <a:solidFill>
                  <a:schemeClr val="tx1"/>
                </a:solidFill>
                <a:latin typeface="Times New Roman" panose="02020603050405020304" pitchFamily="18" charset="0"/>
                <a:cs typeface="Times New Roman" panose="02020603050405020304" pitchFamily="18" charset="0"/>
              </a:rPr>
              <a:t>* Nền bón phân vô cơ cho 1ha cây bưởi, mật độ 300 cây/ha: 180 kg N + 90 kg P</a:t>
            </a:r>
            <a:r>
              <a:rPr lang="vi-VN" sz="2400" b="1" baseline="-25000" dirty="0">
                <a:solidFill>
                  <a:schemeClr val="tx1"/>
                </a:solidFill>
                <a:latin typeface="Times New Roman" panose="02020603050405020304" pitchFamily="18" charset="0"/>
                <a:cs typeface="Times New Roman" panose="02020603050405020304" pitchFamily="18" charset="0"/>
              </a:rPr>
              <a:t>2</a:t>
            </a:r>
            <a:r>
              <a:rPr lang="vi-VN" sz="2400" b="1" dirty="0">
                <a:solidFill>
                  <a:schemeClr val="tx1"/>
                </a:solidFill>
                <a:latin typeface="Times New Roman" panose="02020603050405020304" pitchFamily="18" charset="0"/>
                <a:cs typeface="Times New Roman" panose="02020603050405020304" pitchFamily="18" charset="0"/>
              </a:rPr>
              <a:t>O</a:t>
            </a:r>
            <a:r>
              <a:rPr lang="vi-VN" sz="2400" b="1" baseline="-25000" dirty="0">
                <a:solidFill>
                  <a:schemeClr val="tx1"/>
                </a:solidFill>
                <a:latin typeface="Times New Roman" panose="02020603050405020304" pitchFamily="18" charset="0"/>
                <a:cs typeface="Times New Roman" panose="02020603050405020304" pitchFamily="18" charset="0"/>
              </a:rPr>
              <a:t>5</a:t>
            </a:r>
            <a:r>
              <a:rPr lang="vi-VN" sz="2400" b="1" dirty="0">
                <a:solidFill>
                  <a:schemeClr val="tx1"/>
                </a:solidFill>
                <a:latin typeface="Times New Roman" panose="02020603050405020304" pitchFamily="18" charset="0"/>
                <a:cs typeface="Times New Roman" panose="02020603050405020304" pitchFamily="18" charset="0"/>
              </a:rPr>
              <a:t> + 180 kg K</a:t>
            </a:r>
            <a:r>
              <a:rPr lang="vi-VN" sz="2400" b="1" baseline="-25000" dirty="0">
                <a:solidFill>
                  <a:schemeClr val="tx1"/>
                </a:solidFill>
                <a:latin typeface="Times New Roman" panose="02020603050405020304" pitchFamily="18" charset="0"/>
                <a:cs typeface="Times New Roman" panose="02020603050405020304" pitchFamily="18" charset="0"/>
              </a:rPr>
              <a:t>2</a:t>
            </a:r>
            <a:r>
              <a:rPr lang="vi-VN" sz="2400" b="1" dirty="0">
                <a:solidFill>
                  <a:schemeClr val="tx1"/>
                </a:solidFill>
                <a:latin typeface="Times New Roman" panose="02020603050405020304" pitchFamily="18" charset="0"/>
                <a:cs typeface="Times New Roman" panose="02020603050405020304" pitchFamily="18" charset="0"/>
              </a:rPr>
              <a:t>O (Theo 10 TCN 481-2001</a:t>
            </a:r>
            <a:r>
              <a:rPr lang="vi-VN" sz="2400" b="1"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70073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6498" y="159281"/>
            <a:ext cx="8958648" cy="68567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dirty="0" smtClean="0">
                <a:solidFill>
                  <a:srgbClr val="00B050"/>
                </a:solidFill>
                <a:latin typeface="Times New Roman" panose="02020603050405020304" pitchFamily="18" charset="0"/>
                <a:cs typeface="Times New Roman" panose="02020603050405020304" pitchFamily="18" charset="0"/>
              </a:rPr>
              <a:t>5.1. CÂY BƯỞI DA XANH</a:t>
            </a:r>
            <a:endParaRPr lang="en-US" sz="3600" b="1" dirty="0">
              <a:solidFill>
                <a:srgbClr val="00B050"/>
              </a:solidFill>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723705" y="1167063"/>
            <a:ext cx="7899400" cy="516093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vi-VN" sz="2400" dirty="0" smtClean="0">
                <a:solidFill>
                  <a:schemeClr val="tx1"/>
                </a:solidFill>
                <a:latin typeface="Times New Roman" panose="02020603050405020304" pitchFamily="18" charset="0"/>
                <a:cs typeface="Times New Roman" panose="02020603050405020304" pitchFamily="18" charset="0"/>
              </a:rPr>
              <a:t>Địa </a:t>
            </a:r>
            <a:r>
              <a:rPr lang="vi-VN" sz="2400" dirty="0">
                <a:solidFill>
                  <a:schemeClr val="tx1"/>
                </a:solidFill>
                <a:latin typeface="Times New Roman" panose="02020603050405020304" pitchFamily="18" charset="0"/>
                <a:cs typeface="Times New Roman" panose="02020603050405020304" pitchFamily="18" charset="0"/>
              </a:rPr>
              <a:t>điểm thực hiện: xã Ân </a:t>
            </a:r>
            <a:r>
              <a:rPr lang="en-US" sz="2400" dirty="0" err="1" smtClean="0">
                <a:solidFill>
                  <a:schemeClr val="tx1"/>
                </a:solidFill>
                <a:latin typeface="Times New Roman" panose="02020603050405020304" pitchFamily="18" charset="0"/>
                <a:cs typeface="Times New Roman" panose="02020603050405020304" pitchFamily="18" charset="0"/>
              </a:rPr>
              <a:t>Thạnh</a:t>
            </a:r>
            <a:r>
              <a:rPr lang="vi-VN" sz="2400" dirty="0" smtClean="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huyện Hoài Ân, tỉnh Bình Định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tích</a:t>
            </a:r>
            <a:r>
              <a:rPr lang="en-US" sz="2400" dirty="0">
                <a:solidFill>
                  <a:schemeClr val="tx1"/>
                </a:solidFill>
                <a:latin typeface="Times New Roman" panose="02020603050405020304" pitchFamily="18" charset="0"/>
                <a:cs typeface="Times New Roman" panose="02020603050405020304" pitchFamily="18" charset="0"/>
              </a:rPr>
              <a:t> 1 ha, </a:t>
            </a:r>
            <a:r>
              <a:rPr lang="vi-VN" sz="2400" dirty="0">
                <a:solidFill>
                  <a:schemeClr val="tx1"/>
                </a:solidFill>
                <a:latin typeface="Times New Roman" panose="02020603050405020304" pitchFamily="18" charset="0"/>
                <a:cs typeface="Times New Roman" panose="02020603050405020304" pitchFamily="18" charset="0"/>
              </a:rPr>
              <a:t>mật độ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cây</a:t>
            </a:r>
            <a:r>
              <a:rPr lang="en-US" sz="2400" dirty="0">
                <a:solidFill>
                  <a:schemeClr val="tx1"/>
                </a:solidFill>
                <a:latin typeface="Times New Roman" panose="02020603050405020304" pitchFamily="18" charset="0"/>
                <a:cs typeface="Times New Roman" panose="02020603050405020304" pitchFamily="18" charset="0"/>
              </a:rPr>
              <a:t> 40</a:t>
            </a:r>
            <a:r>
              <a:rPr lang="vi-VN" sz="2400" dirty="0">
                <a:solidFill>
                  <a:schemeClr val="tx1"/>
                </a:solidFill>
                <a:latin typeface="Times New Roman" panose="02020603050405020304" pitchFamily="18" charset="0"/>
                <a:cs typeface="Times New Roman" panose="02020603050405020304" pitchFamily="18" charset="0"/>
              </a:rPr>
              <a:t>0 cây/ha</a:t>
            </a:r>
            <a:r>
              <a:rPr lang="en-US" sz="2400" dirty="0">
                <a:solidFill>
                  <a:schemeClr val="tx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vi-VN" sz="2400" dirty="0" smtClean="0">
                <a:solidFill>
                  <a:schemeClr val="tx1"/>
                </a:solidFill>
                <a:latin typeface="Times New Roman" panose="02020603050405020304" pitchFamily="18" charset="0"/>
                <a:cs typeface="Times New Roman" panose="02020603050405020304" pitchFamily="18" charset="0"/>
              </a:rPr>
              <a:t>Địa </a:t>
            </a:r>
            <a:r>
              <a:rPr lang="vi-VN" sz="2400" dirty="0">
                <a:solidFill>
                  <a:schemeClr val="tx1"/>
                </a:solidFill>
                <a:latin typeface="Times New Roman" panose="02020603050405020304" pitchFamily="18" charset="0"/>
                <a:cs typeface="Times New Roman" panose="02020603050405020304" pitchFamily="18" charset="0"/>
              </a:rPr>
              <a:t>điểm thực hiện: xã Tường Đa, huyện Châu Thành, tỉnh Bến Tre, </a:t>
            </a:r>
            <a:r>
              <a:rPr lang="en-US" sz="2400" dirty="0">
                <a:solidFill>
                  <a:schemeClr val="tx1"/>
                </a:solidFill>
                <a:latin typeface="Times New Roman" panose="02020603050405020304" pitchFamily="18" charset="0"/>
                <a:cs typeface="Times New Roman" panose="02020603050405020304" pitchFamily="18" charset="0"/>
              </a:rPr>
              <a:t>D</a:t>
            </a:r>
            <a:r>
              <a:rPr lang="vi-VN" sz="2400" dirty="0">
                <a:solidFill>
                  <a:schemeClr val="tx1"/>
                </a:solidFill>
                <a:latin typeface="Times New Roman" panose="02020603050405020304" pitchFamily="18" charset="0"/>
                <a:cs typeface="Times New Roman" panose="02020603050405020304" pitchFamily="18" charset="0"/>
              </a:rPr>
              <a:t>iện tích 8000 m</a:t>
            </a:r>
            <a:r>
              <a:rPr lang="vi-VN" sz="2400" baseline="30000" dirty="0">
                <a:solidFill>
                  <a:schemeClr val="tx1"/>
                </a:solidFill>
                <a:latin typeface="Times New Roman" panose="02020603050405020304" pitchFamily="18" charset="0"/>
                <a:cs typeface="Times New Roman" panose="02020603050405020304" pitchFamily="18" charset="0"/>
              </a:rPr>
              <a:t>2</a:t>
            </a:r>
            <a:r>
              <a:rPr lang="vi-VN" sz="2400" dirty="0">
                <a:solidFill>
                  <a:schemeClr val="tx1"/>
                </a:solidFill>
                <a:latin typeface="Times New Roman" panose="02020603050405020304" pitchFamily="18" charset="0"/>
                <a:cs typeface="Times New Roman" panose="02020603050405020304" pitchFamily="18" charset="0"/>
              </a:rPr>
              <a:t>, mật độ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cây</a:t>
            </a:r>
            <a:r>
              <a:rPr lang="vi-VN" sz="2400" dirty="0">
                <a:solidFill>
                  <a:schemeClr val="tx1"/>
                </a:solidFill>
                <a:latin typeface="Times New Roman" panose="02020603050405020304" pitchFamily="18" charset="0"/>
                <a:cs typeface="Times New Roman" panose="02020603050405020304" pitchFamily="18" charset="0"/>
              </a:rPr>
              <a:t> 400 cây/ha</a:t>
            </a:r>
            <a:r>
              <a:rPr lang="en-US" sz="2400" dirty="0">
                <a:solidFill>
                  <a:schemeClr val="tx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vi-VN" sz="2400" dirty="0">
                <a:solidFill>
                  <a:schemeClr val="tx1"/>
                </a:solidFill>
                <a:latin typeface="Times New Roman" panose="02020603050405020304" pitchFamily="18" charset="0"/>
                <a:cs typeface="Times New Roman" panose="02020603050405020304" pitchFamily="18" charset="0"/>
              </a:rPr>
              <a:t>Thời gian thực hiện bón phân khoáng cho mô hình: Bến Tre 12/5/2019 và Bình Định 21/05/2019</a:t>
            </a:r>
            <a:r>
              <a:rPr lang="en-US" sz="2400" dirty="0">
                <a:solidFill>
                  <a:schemeClr val="tx1"/>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vi-VN" sz="2400" dirty="0" smtClean="0">
                <a:solidFill>
                  <a:schemeClr val="tx1"/>
                </a:solidFill>
                <a:latin typeface="Times New Roman" panose="02020603050405020304" pitchFamily="18" charset="0"/>
                <a:cs typeface="Times New Roman" panose="02020603050405020304" pitchFamily="18" charset="0"/>
              </a:rPr>
              <a:t>Đối </a:t>
            </a:r>
            <a:r>
              <a:rPr lang="vi-VN" sz="2400" dirty="0">
                <a:solidFill>
                  <a:schemeClr val="tx1"/>
                </a:solidFill>
                <a:latin typeface="Times New Roman" panose="02020603050405020304" pitchFamily="18" charset="0"/>
                <a:cs typeface="Times New Roman" panose="02020603050405020304" pitchFamily="18" charset="0"/>
              </a:rPr>
              <a:t>tượng cây trồng: Cây bưởi da xanh nhân giống bằng phương pháp chiết 4 năm tuổi</a:t>
            </a:r>
            <a:r>
              <a:rPr lang="en-US" sz="24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86153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48916" y="957144"/>
            <a:ext cx="6485021" cy="1577003"/>
          </a:xfrm>
        </p:spPr>
        <p:txBody>
          <a:bodyPr>
            <a:noAutofit/>
          </a:bodyPr>
          <a:lstStyle/>
          <a:p>
            <a:r>
              <a:rPr lang="vi-VN" sz="2400" dirty="0">
                <a:solidFill>
                  <a:schemeClr val="tx1"/>
                </a:solidFill>
                <a:latin typeface="Times New Roman" panose="02020603050405020304" pitchFamily="18" charset="0"/>
                <a:cs typeface="Times New Roman" panose="02020603050405020304" pitchFamily="18" charset="0"/>
              </a:rPr>
              <a:t>Quế Lâm 03(7.7.7) có thành phần gồm: Hàm lượng </a:t>
            </a:r>
            <a:r>
              <a:rPr lang="vi-VN" sz="2400" dirty="0" smtClean="0">
                <a:solidFill>
                  <a:schemeClr val="tx1"/>
                </a:solidFill>
                <a:latin typeface="Times New Roman" panose="02020603050405020304" pitchFamily="18" charset="0"/>
                <a:cs typeface="Times New Roman" panose="02020603050405020304" pitchFamily="18" charset="0"/>
              </a:rPr>
              <a:t>hữu </a:t>
            </a:r>
            <a:r>
              <a:rPr lang="vi-VN" sz="2400" dirty="0">
                <a:solidFill>
                  <a:schemeClr val="tx1"/>
                </a:solidFill>
                <a:latin typeface="Times New Roman" panose="02020603050405020304" pitchFamily="18" charset="0"/>
                <a:cs typeface="Times New Roman" panose="02020603050405020304" pitchFamily="18" charset="0"/>
              </a:rPr>
              <a:t>cơ: 15%, nitơ: 4%, P</a:t>
            </a:r>
            <a:r>
              <a:rPr lang="vi-VN" sz="2400" baseline="-25000" dirty="0">
                <a:solidFill>
                  <a:schemeClr val="tx1"/>
                </a:solidFill>
                <a:latin typeface="Times New Roman" panose="02020603050405020304" pitchFamily="18" charset="0"/>
                <a:cs typeface="Times New Roman" panose="02020603050405020304" pitchFamily="18" charset="0"/>
              </a:rPr>
              <a:t>2</a:t>
            </a:r>
            <a:r>
              <a:rPr lang="vi-VN" sz="2400" dirty="0">
                <a:solidFill>
                  <a:schemeClr val="tx1"/>
                </a:solidFill>
                <a:latin typeface="Times New Roman" panose="02020603050405020304" pitchFamily="18" charset="0"/>
                <a:cs typeface="Times New Roman" panose="02020603050405020304" pitchFamily="18" charset="0"/>
              </a:rPr>
              <a:t>O</a:t>
            </a:r>
            <a:r>
              <a:rPr lang="vi-VN" sz="2400" baseline="-25000" dirty="0">
                <a:solidFill>
                  <a:schemeClr val="tx1"/>
                </a:solidFill>
                <a:latin typeface="Times New Roman" panose="02020603050405020304" pitchFamily="18" charset="0"/>
                <a:cs typeface="Times New Roman" panose="02020603050405020304" pitchFamily="18" charset="0"/>
              </a:rPr>
              <a:t>5</a:t>
            </a:r>
            <a:r>
              <a:rPr lang="vi-VN" sz="2400" dirty="0">
                <a:solidFill>
                  <a:schemeClr val="tx1"/>
                </a:solidFill>
                <a:latin typeface="Times New Roman" panose="02020603050405020304" pitchFamily="18" charset="0"/>
                <a:cs typeface="Times New Roman" panose="02020603050405020304" pitchFamily="18" charset="0"/>
              </a:rPr>
              <a:t>: 2%, K</a:t>
            </a:r>
            <a:r>
              <a:rPr lang="vi-VN" sz="2400" baseline="-25000" dirty="0">
                <a:solidFill>
                  <a:schemeClr val="tx1"/>
                </a:solidFill>
                <a:latin typeface="Times New Roman" panose="02020603050405020304" pitchFamily="18" charset="0"/>
                <a:cs typeface="Times New Roman" panose="02020603050405020304" pitchFamily="18" charset="0"/>
              </a:rPr>
              <a:t>2</a:t>
            </a:r>
            <a:r>
              <a:rPr lang="vi-VN" sz="2400" dirty="0">
                <a:solidFill>
                  <a:schemeClr val="tx1"/>
                </a:solidFill>
                <a:latin typeface="Times New Roman" panose="02020603050405020304" pitchFamily="18" charset="0"/>
                <a:cs typeface="Times New Roman" panose="02020603050405020304" pitchFamily="18" charset="0"/>
              </a:rPr>
              <a:t>O = 2%, </a:t>
            </a:r>
            <a:r>
              <a:rPr lang="vi-VN" sz="2400" dirty="0" smtClean="0">
                <a:solidFill>
                  <a:schemeClr val="tx1"/>
                </a:solidFill>
                <a:latin typeface="Times New Roman" panose="02020603050405020304" pitchFamily="18" charset="0"/>
                <a:cs typeface="Times New Roman" panose="02020603050405020304" pitchFamily="18" charset="0"/>
              </a:rPr>
              <a:t>axit </a:t>
            </a:r>
            <a:r>
              <a:rPr lang="vi-VN" sz="2400" dirty="0">
                <a:solidFill>
                  <a:schemeClr val="tx1"/>
                </a:solidFill>
                <a:latin typeface="Times New Roman" panose="02020603050405020304" pitchFamily="18" charset="0"/>
                <a:cs typeface="Times New Roman" panose="02020603050405020304" pitchFamily="18" charset="0"/>
              </a:rPr>
              <a:t>Humic và Fulvic và các nguyên tố </a:t>
            </a:r>
            <a:r>
              <a:rPr lang="vi-VN" sz="2400" dirty="0" smtClean="0">
                <a:solidFill>
                  <a:schemeClr val="tx1"/>
                </a:solidFill>
                <a:latin typeface="Times New Roman" panose="02020603050405020304" pitchFamily="18" charset="0"/>
                <a:cs typeface="Times New Roman" panose="02020603050405020304" pitchFamily="18" charset="0"/>
              </a:rPr>
              <a:t>trung </a:t>
            </a:r>
            <a:r>
              <a:rPr lang="vi-VN" sz="2400" dirty="0">
                <a:solidFill>
                  <a:schemeClr val="tx1"/>
                </a:solidFill>
                <a:latin typeface="Times New Roman" panose="02020603050405020304" pitchFamily="18" charset="0"/>
                <a:cs typeface="Times New Roman" panose="02020603050405020304" pitchFamily="18" charset="0"/>
              </a:rPr>
              <a:t>– vi lượng, Ca, Mn, Mg, Cu, Zn…</a:t>
            </a:r>
            <a:endParaRPr lang="it-IT" sz="2400" dirty="0">
              <a:solidFill>
                <a:schemeClr val="tx1"/>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86498" y="159281"/>
            <a:ext cx="8958648" cy="68567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dirty="0" smtClean="0">
                <a:solidFill>
                  <a:srgbClr val="00B050"/>
                </a:solidFill>
                <a:latin typeface="Times New Roman" panose="02020603050405020304" pitchFamily="18" charset="0"/>
                <a:cs typeface="Times New Roman" panose="02020603050405020304" pitchFamily="18" charset="0"/>
              </a:rPr>
              <a:t>5.2. CÂY VẢI</a:t>
            </a:r>
            <a:endParaRPr lang="en-US" sz="3600" b="1" dirty="0">
              <a:solidFill>
                <a:srgbClr val="00B050"/>
              </a:solidFill>
              <a:latin typeface="Times New Roman" panose="02020603050405020304" pitchFamily="18" charset="0"/>
              <a:cs typeface="Times New Roman" panose="02020603050405020304" pitchFamily="18" charset="0"/>
            </a:endParaRPr>
          </a:p>
        </p:txBody>
      </p:sp>
      <p:pic>
        <p:nvPicPr>
          <p:cNvPr id="51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616" y="593889"/>
            <a:ext cx="1164441" cy="179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348916" y="2454113"/>
            <a:ext cx="8542421" cy="357276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0"/>
              </a:spcAft>
              <a:buFont typeface="Wingdings" panose="05000000000000000000" pitchFamily="2" charset="2"/>
              <a:buChar char="Ø"/>
            </a:pPr>
            <a:r>
              <a:rPr lang="vi-VN" sz="2400" dirty="0">
                <a:solidFill>
                  <a:schemeClr val="tx1"/>
                </a:solidFill>
                <a:latin typeface="+mj-lt"/>
              </a:rPr>
              <a:t>CT1: Bón bón phân hữu cơ khoáng HCK1 chuyên dùng theo lượng 7,0 tấn/ha</a:t>
            </a:r>
            <a:endParaRPr lang="en-US" sz="2400" dirty="0">
              <a:solidFill>
                <a:schemeClr val="tx1"/>
              </a:solidFill>
              <a:latin typeface="+mj-lt"/>
            </a:endParaRPr>
          </a:p>
          <a:p>
            <a:pPr>
              <a:lnSpc>
                <a:spcPct val="100000"/>
              </a:lnSpc>
              <a:spcBef>
                <a:spcPts val="0"/>
              </a:spcBef>
              <a:spcAft>
                <a:spcPts val="0"/>
              </a:spcAft>
              <a:buFont typeface="Wingdings" panose="05000000000000000000" pitchFamily="2" charset="2"/>
              <a:buChar char="Ø"/>
            </a:pPr>
            <a:r>
              <a:rPr lang="vi-VN" sz="2400" dirty="0">
                <a:solidFill>
                  <a:schemeClr val="tx1"/>
                </a:solidFill>
                <a:latin typeface="+mj-lt"/>
              </a:rPr>
              <a:t>CT2 (ĐC): Bón phân hữu cơ phổ biến tại địa phương theo lượng khuyến cáo (Theo Quy trình FV-QU-HD-1210-12-NA): 12,5 tấn/ha,</a:t>
            </a:r>
            <a:endParaRPr lang="en-US" sz="2400" dirty="0">
              <a:solidFill>
                <a:schemeClr val="tx1"/>
              </a:solidFill>
              <a:latin typeface="+mj-lt"/>
            </a:endParaRPr>
          </a:p>
          <a:p>
            <a:pPr>
              <a:lnSpc>
                <a:spcPct val="100000"/>
              </a:lnSpc>
              <a:spcBef>
                <a:spcPts val="0"/>
              </a:spcBef>
              <a:spcAft>
                <a:spcPts val="0"/>
              </a:spcAft>
              <a:buFont typeface="Wingdings" panose="05000000000000000000" pitchFamily="2" charset="2"/>
              <a:buChar char="Ø"/>
            </a:pPr>
            <a:r>
              <a:rPr lang="vi-VN" sz="2400" dirty="0">
                <a:solidFill>
                  <a:schemeClr val="tx1"/>
                </a:solidFill>
                <a:latin typeface="+mj-lt"/>
              </a:rPr>
              <a:t>CT3: Bón bón phân hữu cơ khoáng Quế Lâm 03(7,7,7) với lượng 7,0 tấn/ha,</a:t>
            </a:r>
            <a:endParaRPr lang="en-US" sz="2400" dirty="0">
              <a:solidFill>
                <a:schemeClr val="tx1"/>
              </a:solidFill>
              <a:latin typeface="+mj-lt"/>
            </a:endParaRPr>
          </a:p>
          <a:p>
            <a:pPr>
              <a:lnSpc>
                <a:spcPct val="100000"/>
              </a:lnSpc>
              <a:spcBef>
                <a:spcPts val="0"/>
              </a:spcBef>
              <a:spcAft>
                <a:spcPts val="0"/>
              </a:spcAft>
            </a:pPr>
            <a:r>
              <a:rPr lang="vi-VN" sz="2400" b="1" dirty="0">
                <a:solidFill>
                  <a:schemeClr val="tx1"/>
                </a:solidFill>
                <a:latin typeface="+mj-lt"/>
              </a:rPr>
              <a:t>* Nền bón phân vô cơ cho 1ha cây vải thiều với mật độ ~400 cây/ha: 105 kg N + 70 kg P</a:t>
            </a:r>
            <a:r>
              <a:rPr lang="vi-VN" sz="2400" b="1" baseline="-25000" dirty="0">
                <a:solidFill>
                  <a:schemeClr val="tx1"/>
                </a:solidFill>
                <a:latin typeface="+mj-lt"/>
              </a:rPr>
              <a:t>2</a:t>
            </a:r>
            <a:r>
              <a:rPr lang="vi-VN" sz="2400" b="1" dirty="0">
                <a:solidFill>
                  <a:schemeClr val="tx1"/>
                </a:solidFill>
                <a:latin typeface="+mj-lt"/>
              </a:rPr>
              <a:t>O</a:t>
            </a:r>
            <a:r>
              <a:rPr lang="vi-VN" sz="2400" b="1" baseline="-25000" dirty="0">
                <a:solidFill>
                  <a:schemeClr val="tx1"/>
                </a:solidFill>
                <a:latin typeface="+mj-lt"/>
              </a:rPr>
              <a:t>5</a:t>
            </a:r>
            <a:r>
              <a:rPr lang="vi-VN" sz="2400" b="1" dirty="0">
                <a:solidFill>
                  <a:schemeClr val="tx1"/>
                </a:solidFill>
                <a:latin typeface="+mj-lt"/>
              </a:rPr>
              <a:t> + 200 kg K</a:t>
            </a:r>
            <a:r>
              <a:rPr lang="vi-VN" sz="2400" b="1" baseline="-25000" dirty="0">
                <a:solidFill>
                  <a:schemeClr val="tx1"/>
                </a:solidFill>
                <a:latin typeface="+mj-lt"/>
              </a:rPr>
              <a:t>2</a:t>
            </a:r>
            <a:r>
              <a:rPr lang="vi-VN" sz="2400" b="1" dirty="0">
                <a:solidFill>
                  <a:schemeClr val="tx1"/>
                </a:solidFill>
                <a:latin typeface="+mj-lt"/>
              </a:rPr>
              <a:t>O + 12,5 tấn phân chuồng (Theo Quy trình của Viện nghiên cứu Rau quả, 2011 (FV-QU-HD-1210-12-NA</a:t>
            </a:r>
            <a:r>
              <a:rPr lang="vi-VN" sz="2400" b="1" dirty="0" smtClean="0">
                <a:solidFill>
                  <a:schemeClr val="tx1"/>
                </a:solidFill>
                <a:latin typeface="+mj-lt"/>
              </a:rPr>
              <a:t>)</a:t>
            </a:r>
            <a:endParaRPr lang="en-US" sz="2400" dirty="0">
              <a:solidFill>
                <a:schemeClr val="tx1"/>
              </a:solidFill>
              <a:latin typeface="+mj-lt"/>
              <a:cs typeface="Times New Roman" panose="02020603050405020304" pitchFamily="18" charset="0"/>
            </a:endParaRPr>
          </a:p>
        </p:txBody>
      </p:sp>
    </p:spTree>
    <p:extLst>
      <p:ext uri="{BB962C8B-B14F-4D97-AF65-F5344CB8AC3E}">
        <p14:creationId xmlns:p14="http://schemas.microsoft.com/office/powerpoint/2010/main" val="31832174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6498" y="159281"/>
            <a:ext cx="8958648" cy="68567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dirty="0" smtClean="0">
                <a:solidFill>
                  <a:srgbClr val="00B050"/>
                </a:solidFill>
                <a:latin typeface="Times New Roman" panose="02020603050405020304" pitchFamily="18" charset="0"/>
                <a:cs typeface="Times New Roman" panose="02020603050405020304" pitchFamily="18" charset="0"/>
              </a:rPr>
              <a:t>5.2. CÂY VẢI</a:t>
            </a:r>
            <a:endParaRPr lang="en-US" sz="3600" b="1" dirty="0">
              <a:solidFill>
                <a:srgbClr val="00B050"/>
              </a:solidFill>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723705" y="1167063"/>
            <a:ext cx="7899400" cy="516093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vi-VN" sz="2400" dirty="0">
                <a:solidFill>
                  <a:schemeClr val="tx1"/>
                </a:solidFill>
                <a:latin typeface="+mj-lt"/>
              </a:rPr>
              <a:t>Địa điểm thực hiện: xã Hồng Giang, huyện Lục Ngạn, tỉnh Bắc giang, Diện tích 1 ha, mật độ cây 400 cây/ha.</a:t>
            </a:r>
            <a:endParaRPr lang="en-US" sz="2400" dirty="0">
              <a:solidFill>
                <a:schemeClr val="tx1"/>
              </a:solidFill>
              <a:latin typeface="+mj-lt"/>
            </a:endParaRPr>
          </a:p>
          <a:p>
            <a:pPr>
              <a:buFont typeface="Wingdings" panose="05000000000000000000" pitchFamily="2" charset="2"/>
              <a:buChar char="Ø"/>
            </a:pPr>
            <a:r>
              <a:rPr lang="vi-VN" sz="2400" dirty="0" smtClean="0">
                <a:solidFill>
                  <a:schemeClr val="tx1"/>
                </a:solidFill>
                <a:latin typeface="+mj-lt"/>
              </a:rPr>
              <a:t>Thời </a:t>
            </a:r>
            <a:r>
              <a:rPr lang="vi-VN" sz="2400" dirty="0">
                <a:solidFill>
                  <a:schemeClr val="tx1"/>
                </a:solidFill>
                <a:latin typeface="+mj-lt"/>
              </a:rPr>
              <a:t>gian thực hiện bón phân khoáng cho mô hình: 15/05/2019.</a:t>
            </a:r>
            <a:endParaRPr lang="en-US" sz="2400" dirty="0">
              <a:solidFill>
                <a:schemeClr val="tx1"/>
              </a:solidFill>
              <a:latin typeface="+mj-lt"/>
            </a:endParaRPr>
          </a:p>
          <a:p>
            <a:pPr>
              <a:buFont typeface="Wingdings" panose="05000000000000000000" pitchFamily="2" charset="2"/>
              <a:buChar char="Ø"/>
            </a:pPr>
            <a:r>
              <a:rPr lang="vi-VN" sz="2400" dirty="0" smtClean="0">
                <a:solidFill>
                  <a:schemeClr val="tx1"/>
                </a:solidFill>
                <a:latin typeface="+mj-lt"/>
              </a:rPr>
              <a:t>Đối </a:t>
            </a:r>
            <a:r>
              <a:rPr lang="vi-VN" sz="2400" dirty="0">
                <a:solidFill>
                  <a:schemeClr val="tx1"/>
                </a:solidFill>
                <a:latin typeface="+mj-lt"/>
              </a:rPr>
              <a:t>tượng cây trồng: Cây vải thiều nhân giống bằng phương pháp chiết 7 năm tuổi.</a:t>
            </a:r>
            <a:endParaRPr lang="en-US" sz="2400" dirty="0">
              <a:solidFill>
                <a:schemeClr val="tx1"/>
              </a:solidFill>
              <a:latin typeface="+mj-lt"/>
            </a:endParaRPr>
          </a:p>
        </p:txBody>
      </p:sp>
    </p:spTree>
    <p:extLst>
      <p:ext uri="{BB962C8B-B14F-4D97-AF65-F5344CB8AC3E}">
        <p14:creationId xmlns:p14="http://schemas.microsoft.com/office/powerpoint/2010/main" val="31542168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07150" y="1178229"/>
            <a:ext cx="6110232" cy="1577003"/>
          </a:xfrm>
        </p:spPr>
        <p:txBody>
          <a:bodyPr>
            <a:noAutofit/>
          </a:bodyPr>
          <a:lstStyle/>
          <a:p>
            <a:r>
              <a:rPr lang="vi-VN" sz="2400" dirty="0">
                <a:solidFill>
                  <a:schemeClr val="tx1"/>
                </a:solidFill>
                <a:latin typeface="Times New Roman" panose="02020603050405020304" pitchFamily="18" charset="0"/>
                <a:cs typeface="Times New Roman" panose="02020603050405020304" pitchFamily="18" charset="0"/>
              </a:rPr>
              <a:t>Quế Lâm 03(7.7.7) có thành phần gồm: Hàm lượng </a:t>
            </a:r>
            <a:r>
              <a:rPr lang="vi-VN" sz="2400" dirty="0" smtClean="0">
                <a:solidFill>
                  <a:schemeClr val="tx1"/>
                </a:solidFill>
                <a:latin typeface="Times New Roman" panose="02020603050405020304" pitchFamily="18" charset="0"/>
                <a:cs typeface="Times New Roman" panose="02020603050405020304" pitchFamily="18" charset="0"/>
              </a:rPr>
              <a:t>hữu </a:t>
            </a:r>
            <a:r>
              <a:rPr lang="vi-VN" sz="2400" dirty="0">
                <a:solidFill>
                  <a:schemeClr val="tx1"/>
                </a:solidFill>
                <a:latin typeface="Times New Roman" panose="02020603050405020304" pitchFamily="18" charset="0"/>
                <a:cs typeface="Times New Roman" panose="02020603050405020304" pitchFamily="18" charset="0"/>
              </a:rPr>
              <a:t>cơ: 15%, nitơ: 4%, P</a:t>
            </a:r>
            <a:r>
              <a:rPr lang="vi-VN" sz="2400" baseline="-25000" dirty="0">
                <a:solidFill>
                  <a:schemeClr val="tx1"/>
                </a:solidFill>
                <a:latin typeface="Times New Roman" panose="02020603050405020304" pitchFamily="18" charset="0"/>
                <a:cs typeface="Times New Roman" panose="02020603050405020304" pitchFamily="18" charset="0"/>
              </a:rPr>
              <a:t>2</a:t>
            </a:r>
            <a:r>
              <a:rPr lang="vi-VN" sz="2400" dirty="0">
                <a:solidFill>
                  <a:schemeClr val="tx1"/>
                </a:solidFill>
                <a:latin typeface="Times New Roman" panose="02020603050405020304" pitchFamily="18" charset="0"/>
                <a:cs typeface="Times New Roman" panose="02020603050405020304" pitchFamily="18" charset="0"/>
              </a:rPr>
              <a:t>O</a:t>
            </a:r>
            <a:r>
              <a:rPr lang="vi-VN" sz="2400" baseline="-25000" dirty="0">
                <a:solidFill>
                  <a:schemeClr val="tx1"/>
                </a:solidFill>
                <a:latin typeface="Times New Roman" panose="02020603050405020304" pitchFamily="18" charset="0"/>
                <a:cs typeface="Times New Roman" panose="02020603050405020304" pitchFamily="18" charset="0"/>
              </a:rPr>
              <a:t>5</a:t>
            </a:r>
            <a:r>
              <a:rPr lang="vi-VN" sz="2400" dirty="0">
                <a:solidFill>
                  <a:schemeClr val="tx1"/>
                </a:solidFill>
                <a:latin typeface="Times New Roman" panose="02020603050405020304" pitchFamily="18" charset="0"/>
                <a:cs typeface="Times New Roman" panose="02020603050405020304" pitchFamily="18" charset="0"/>
              </a:rPr>
              <a:t>: 2%, K</a:t>
            </a:r>
            <a:r>
              <a:rPr lang="vi-VN" sz="2400" baseline="-25000" dirty="0">
                <a:solidFill>
                  <a:schemeClr val="tx1"/>
                </a:solidFill>
                <a:latin typeface="Times New Roman" panose="02020603050405020304" pitchFamily="18" charset="0"/>
                <a:cs typeface="Times New Roman" panose="02020603050405020304" pitchFamily="18" charset="0"/>
              </a:rPr>
              <a:t>2</a:t>
            </a:r>
            <a:r>
              <a:rPr lang="vi-VN" sz="2400" dirty="0">
                <a:solidFill>
                  <a:schemeClr val="tx1"/>
                </a:solidFill>
                <a:latin typeface="Times New Roman" panose="02020603050405020304" pitchFamily="18" charset="0"/>
                <a:cs typeface="Times New Roman" panose="02020603050405020304" pitchFamily="18" charset="0"/>
              </a:rPr>
              <a:t>O = 2%, </a:t>
            </a:r>
            <a:r>
              <a:rPr lang="vi-VN" sz="2400" dirty="0" smtClean="0">
                <a:solidFill>
                  <a:schemeClr val="tx1"/>
                </a:solidFill>
                <a:latin typeface="Times New Roman" panose="02020603050405020304" pitchFamily="18" charset="0"/>
                <a:cs typeface="Times New Roman" panose="02020603050405020304" pitchFamily="18" charset="0"/>
              </a:rPr>
              <a:t>axit </a:t>
            </a:r>
            <a:r>
              <a:rPr lang="vi-VN" sz="2400" dirty="0">
                <a:solidFill>
                  <a:schemeClr val="tx1"/>
                </a:solidFill>
                <a:latin typeface="Times New Roman" panose="02020603050405020304" pitchFamily="18" charset="0"/>
                <a:cs typeface="Times New Roman" panose="02020603050405020304" pitchFamily="18" charset="0"/>
              </a:rPr>
              <a:t>Humic và Fulvic và các nguyên tố </a:t>
            </a:r>
            <a:r>
              <a:rPr lang="vi-VN" sz="2400" dirty="0" smtClean="0">
                <a:solidFill>
                  <a:schemeClr val="tx1"/>
                </a:solidFill>
                <a:latin typeface="Times New Roman" panose="02020603050405020304" pitchFamily="18" charset="0"/>
                <a:cs typeface="Times New Roman" panose="02020603050405020304" pitchFamily="18" charset="0"/>
              </a:rPr>
              <a:t>trung </a:t>
            </a:r>
            <a:r>
              <a:rPr lang="vi-VN" sz="2400" dirty="0">
                <a:solidFill>
                  <a:schemeClr val="tx1"/>
                </a:solidFill>
                <a:latin typeface="Times New Roman" panose="02020603050405020304" pitchFamily="18" charset="0"/>
                <a:cs typeface="Times New Roman" panose="02020603050405020304" pitchFamily="18" charset="0"/>
              </a:rPr>
              <a:t>– vi lượng, Ca, Mn, Mg, Cu, Zn…</a:t>
            </a:r>
            <a:endParaRPr lang="it-IT" sz="2400" dirty="0">
              <a:solidFill>
                <a:schemeClr val="tx1"/>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86498" y="159281"/>
            <a:ext cx="8958648" cy="68567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dirty="0">
                <a:solidFill>
                  <a:srgbClr val="00B050"/>
                </a:solidFill>
                <a:latin typeface="Times New Roman" panose="02020603050405020304" pitchFamily="18" charset="0"/>
                <a:cs typeface="Times New Roman" panose="02020603050405020304" pitchFamily="18" charset="0"/>
              </a:rPr>
              <a:t>5.3. CÂY THANH LONG</a:t>
            </a:r>
          </a:p>
        </p:txBody>
      </p:sp>
      <p:pic>
        <p:nvPicPr>
          <p:cNvPr id="51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616" y="957144"/>
            <a:ext cx="1164441" cy="179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348916" y="2755232"/>
            <a:ext cx="8542421" cy="357276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0"/>
              </a:spcAft>
              <a:buFont typeface="Wingdings" panose="05000000000000000000" pitchFamily="2" charset="2"/>
              <a:buChar char="Ø"/>
            </a:pPr>
            <a:r>
              <a:rPr lang="vi-VN" sz="2400" dirty="0">
                <a:latin typeface="+mj-lt"/>
              </a:rPr>
              <a:t>CT1: Bón bón phân hữu cơ khoáng HCK1 chuyên dùng theo lượng 8,0 tấn/ha</a:t>
            </a:r>
            <a:endParaRPr lang="en-US" sz="2400" dirty="0">
              <a:latin typeface="+mj-lt"/>
            </a:endParaRPr>
          </a:p>
          <a:p>
            <a:pPr>
              <a:lnSpc>
                <a:spcPct val="100000"/>
              </a:lnSpc>
              <a:spcBef>
                <a:spcPts val="0"/>
              </a:spcBef>
              <a:spcAft>
                <a:spcPts val="0"/>
              </a:spcAft>
              <a:buFont typeface="Wingdings" panose="05000000000000000000" pitchFamily="2" charset="2"/>
              <a:buChar char="Ø"/>
            </a:pPr>
            <a:r>
              <a:rPr lang="vi-VN" sz="2400" dirty="0">
                <a:latin typeface="+mj-lt"/>
              </a:rPr>
              <a:t>CT2 (ĐC): Bón phân hữu cơ phổ biến tại địa phương theo lượng khuyến cáo (Theo </a:t>
            </a:r>
            <a:r>
              <a:rPr lang="vi-VN" sz="2400" i="1" dirty="0">
                <a:latin typeface="+mj-lt"/>
              </a:rPr>
              <a:t>Quyết định số 176/2008/QĐ-SNN của Sở Nông nghiệp &amp; PTNT Bình Thuận): 12,0 tấn/ha</a:t>
            </a:r>
            <a:r>
              <a:rPr lang="vi-VN" sz="2400" dirty="0">
                <a:latin typeface="+mj-lt"/>
              </a:rPr>
              <a:t>,</a:t>
            </a:r>
            <a:endParaRPr lang="en-US" sz="2400" dirty="0">
              <a:latin typeface="+mj-lt"/>
            </a:endParaRPr>
          </a:p>
          <a:p>
            <a:pPr>
              <a:lnSpc>
                <a:spcPct val="100000"/>
              </a:lnSpc>
              <a:spcBef>
                <a:spcPts val="0"/>
              </a:spcBef>
              <a:spcAft>
                <a:spcPts val="0"/>
              </a:spcAft>
              <a:buFont typeface="Wingdings" panose="05000000000000000000" pitchFamily="2" charset="2"/>
              <a:buChar char="Ø"/>
            </a:pPr>
            <a:r>
              <a:rPr lang="vi-VN" sz="2400" dirty="0">
                <a:latin typeface="+mj-lt"/>
              </a:rPr>
              <a:t>CT3: Bón bón phân hữu cơ khoáng Quế Lâm 03(7,7,7) với lượng 8,0 tấn/ha,</a:t>
            </a:r>
            <a:endParaRPr lang="en-US" sz="2400" dirty="0">
              <a:latin typeface="+mj-lt"/>
            </a:endParaRPr>
          </a:p>
          <a:p>
            <a:pPr>
              <a:lnSpc>
                <a:spcPct val="100000"/>
              </a:lnSpc>
              <a:spcBef>
                <a:spcPts val="0"/>
              </a:spcBef>
              <a:spcAft>
                <a:spcPts val="0"/>
              </a:spcAft>
            </a:pPr>
            <a:r>
              <a:rPr lang="vi-VN" sz="2400" dirty="0">
                <a:latin typeface="+mj-lt"/>
              </a:rPr>
              <a:t> </a:t>
            </a:r>
            <a:r>
              <a:rPr lang="vi-VN" sz="2400" b="1" dirty="0" smtClean="0">
                <a:latin typeface="+mj-lt"/>
              </a:rPr>
              <a:t>* </a:t>
            </a:r>
            <a:r>
              <a:rPr lang="vi-VN" sz="2400" b="1" dirty="0">
                <a:latin typeface="+mj-lt"/>
              </a:rPr>
              <a:t>Nền bón phân vô cơ cho 1ha cây thanh long 4 năm tuổi, mật độ 1,100 trụ/ha: 550 kg N + 550 kg P</a:t>
            </a:r>
            <a:r>
              <a:rPr lang="vi-VN" sz="2400" b="1" baseline="-25000" dirty="0">
                <a:latin typeface="+mj-lt"/>
              </a:rPr>
              <a:t>2</a:t>
            </a:r>
            <a:r>
              <a:rPr lang="vi-VN" sz="2400" b="1" dirty="0">
                <a:latin typeface="+mj-lt"/>
              </a:rPr>
              <a:t>O</a:t>
            </a:r>
            <a:r>
              <a:rPr lang="vi-VN" sz="2400" b="1" baseline="-25000" dirty="0">
                <a:latin typeface="+mj-lt"/>
              </a:rPr>
              <a:t>5</a:t>
            </a:r>
            <a:r>
              <a:rPr lang="vi-VN" sz="2400" b="1" dirty="0">
                <a:latin typeface="+mj-lt"/>
              </a:rPr>
              <a:t> + 550 kg K</a:t>
            </a:r>
            <a:r>
              <a:rPr lang="vi-VN" sz="2400" b="1" baseline="-25000" dirty="0">
                <a:latin typeface="+mj-lt"/>
              </a:rPr>
              <a:t>2</a:t>
            </a:r>
            <a:r>
              <a:rPr lang="vi-VN" sz="2400" b="1" dirty="0">
                <a:latin typeface="+mj-lt"/>
              </a:rPr>
              <a:t>O + phân chuồng 22 tấn (20 kg /trụ)</a:t>
            </a:r>
            <a:r>
              <a:rPr lang="vi-VN" sz="2400" dirty="0">
                <a:latin typeface="+mj-lt"/>
              </a:rPr>
              <a:t>  </a:t>
            </a:r>
            <a:r>
              <a:rPr lang="vi-VN" sz="2400" b="1" dirty="0">
                <a:latin typeface="+mj-lt"/>
              </a:rPr>
              <a:t>(Theo </a:t>
            </a:r>
            <a:r>
              <a:rPr lang="vi-VN" sz="2400" b="1" i="1" dirty="0">
                <a:latin typeface="+mj-lt"/>
              </a:rPr>
              <a:t>Quyết định số 176/2008/QĐ-SNN </a:t>
            </a:r>
            <a:r>
              <a:rPr lang="vi-VN" sz="2400" b="1" i="1" dirty="0" smtClean="0">
                <a:latin typeface="+mj-lt"/>
              </a:rPr>
              <a:t>của </a:t>
            </a:r>
            <a:r>
              <a:rPr lang="vi-VN" sz="2400" b="1" i="1" dirty="0">
                <a:latin typeface="+mj-lt"/>
              </a:rPr>
              <a:t>Sở Nông nghiệp &amp; PTNT Bình Thuận)</a:t>
            </a:r>
            <a:endParaRPr lang="en-US" sz="2400" dirty="0">
              <a:latin typeface="+mj-lt"/>
            </a:endParaRPr>
          </a:p>
        </p:txBody>
      </p:sp>
    </p:spTree>
    <p:extLst>
      <p:ext uri="{BB962C8B-B14F-4D97-AF65-F5344CB8AC3E}">
        <p14:creationId xmlns:p14="http://schemas.microsoft.com/office/powerpoint/2010/main" val="30146368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6498" y="159281"/>
            <a:ext cx="8958648" cy="68567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dirty="0">
                <a:solidFill>
                  <a:srgbClr val="00B050"/>
                </a:solidFill>
                <a:latin typeface="Times New Roman" panose="02020603050405020304" pitchFamily="18" charset="0"/>
                <a:cs typeface="Times New Roman" panose="02020603050405020304" pitchFamily="18" charset="0"/>
              </a:rPr>
              <a:t>5.3. CÂY THANH LONG</a:t>
            </a:r>
          </a:p>
        </p:txBody>
      </p:sp>
      <p:sp>
        <p:nvSpPr>
          <p:cNvPr id="8" name="Content Placeholder 2"/>
          <p:cNvSpPr txBox="1">
            <a:spLocks/>
          </p:cNvSpPr>
          <p:nvPr/>
        </p:nvSpPr>
        <p:spPr>
          <a:xfrm>
            <a:off x="723705" y="1167063"/>
            <a:ext cx="7899400" cy="516093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vi-VN" sz="2400" dirty="0">
                <a:latin typeface="+mj-lt"/>
              </a:rPr>
              <a:t>Địa điểm thực hiện: xã Tân Lập 2, huyện Tân Phước, tỉnh Tiền Giang. Diện tích 1 ha. Mật độ cây 1,000 trụ/ha.</a:t>
            </a:r>
            <a:endParaRPr lang="en-US" sz="2400" dirty="0">
              <a:latin typeface="+mj-lt"/>
            </a:endParaRPr>
          </a:p>
          <a:p>
            <a:pPr>
              <a:buFont typeface="Wingdings" panose="05000000000000000000" pitchFamily="2" charset="2"/>
              <a:buChar char="Ø"/>
            </a:pPr>
            <a:r>
              <a:rPr lang="vi-VN" sz="2400" dirty="0" smtClean="0">
                <a:latin typeface="+mj-lt"/>
              </a:rPr>
              <a:t>Thời </a:t>
            </a:r>
            <a:r>
              <a:rPr lang="vi-VN" sz="2400" dirty="0">
                <a:latin typeface="+mj-lt"/>
              </a:rPr>
              <a:t>gian thực hiện bón phân khoáng cho mô hình: 07/05/2019.</a:t>
            </a:r>
            <a:endParaRPr lang="en-US" sz="2400" dirty="0">
              <a:latin typeface="+mj-lt"/>
            </a:endParaRPr>
          </a:p>
          <a:p>
            <a:pPr>
              <a:buFont typeface="Wingdings" panose="05000000000000000000" pitchFamily="2" charset="2"/>
              <a:buChar char="Ø"/>
            </a:pPr>
            <a:r>
              <a:rPr lang="vi-VN" sz="2400" dirty="0" smtClean="0">
                <a:latin typeface="+mj-lt"/>
              </a:rPr>
              <a:t>Đối </a:t>
            </a:r>
            <a:r>
              <a:rPr lang="vi-VN" sz="2400" dirty="0">
                <a:latin typeface="+mj-lt"/>
              </a:rPr>
              <a:t>tượng cây trồng: thanh long ruột đỏ nhân giống bằng phương pháp giâm cành, 4 năm tuổi.</a:t>
            </a:r>
            <a:endParaRPr lang="en-US" sz="2400" dirty="0">
              <a:latin typeface="+mj-lt"/>
            </a:endParaRPr>
          </a:p>
        </p:txBody>
      </p:sp>
    </p:spTree>
    <p:extLst>
      <p:ext uri="{BB962C8B-B14F-4D97-AF65-F5344CB8AC3E}">
        <p14:creationId xmlns:p14="http://schemas.microsoft.com/office/powerpoint/2010/main" val="34328776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07150" y="1178229"/>
            <a:ext cx="6110232" cy="1577003"/>
          </a:xfrm>
        </p:spPr>
        <p:txBody>
          <a:bodyPr>
            <a:noAutofit/>
          </a:bodyPr>
          <a:lstStyle/>
          <a:p>
            <a:r>
              <a:rPr lang="vi-VN" sz="2400" dirty="0">
                <a:solidFill>
                  <a:schemeClr val="tx1"/>
                </a:solidFill>
                <a:latin typeface="Times New Roman" panose="02020603050405020304" pitchFamily="18" charset="0"/>
                <a:cs typeface="Times New Roman" panose="02020603050405020304" pitchFamily="18" charset="0"/>
              </a:rPr>
              <a:t>Quế Lâm 03(7.7.7) có thành phần gồm: Hàm lượng </a:t>
            </a:r>
            <a:r>
              <a:rPr lang="vi-VN" sz="2400" dirty="0" smtClean="0">
                <a:solidFill>
                  <a:schemeClr val="tx1"/>
                </a:solidFill>
                <a:latin typeface="Times New Roman" panose="02020603050405020304" pitchFamily="18" charset="0"/>
                <a:cs typeface="Times New Roman" panose="02020603050405020304" pitchFamily="18" charset="0"/>
              </a:rPr>
              <a:t>hữu </a:t>
            </a:r>
            <a:r>
              <a:rPr lang="vi-VN" sz="2400" dirty="0">
                <a:solidFill>
                  <a:schemeClr val="tx1"/>
                </a:solidFill>
                <a:latin typeface="Times New Roman" panose="02020603050405020304" pitchFamily="18" charset="0"/>
                <a:cs typeface="Times New Roman" panose="02020603050405020304" pitchFamily="18" charset="0"/>
              </a:rPr>
              <a:t>cơ: 15%, nitơ: 4%, P</a:t>
            </a:r>
            <a:r>
              <a:rPr lang="vi-VN" sz="2400" baseline="-25000" dirty="0">
                <a:solidFill>
                  <a:schemeClr val="tx1"/>
                </a:solidFill>
                <a:latin typeface="Times New Roman" panose="02020603050405020304" pitchFamily="18" charset="0"/>
                <a:cs typeface="Times New Roman" panose="02020603050405020304" pitchFamily="18" charset="0"/>
              </a:rPr>
              <a:t>2</a:t>
            </a:r>
            <a:r>
              <a:rPr lang="vi-VN" sz="2400" dirty="0">
                <a:solidFill>
                  <a:schemeClr val="tx1"/>
                </a:solidFill>
                <a:latin typeface="Times New Roman" panose="02020603050405020304" pitchFamily="18" charset="0"/>
                <a:cs typeface="Times New Roman" panose="02020603050405020304" pitchFamily="18" charset="0"/>
              </a:rPr>
              <a:t>O</a:t>
            </a:r>
            <a:r>
              <a:rPr lang="vi-VN" sz="2400" baseline="-25000" dirty="0">
                <a:solidFill>
                  <a:schemeClr val="tx1"/>
                </a:solidFill>
                <a:latin typeface="Times New Roman" panose="02020603050405020304" pitchFamily="18" charset="0"/>
                <a:cs typeface="Times New Roman" panose="02020603050405020304" pitchFamily="18" charset="0"/>
              </a:rPr>
              <a:t>5</a:t>
            </a:r>
            <a:r>
              <a:rPr lang="vi-VN" sz="2400" dirty="0">
                <a:solidFill>
                  <a:schemeClr val="tx1"/>
                </a:solidFill>
                <a:latin typeface="Times New Roman" panose="02020603050405020304" pitchFamily="18" charset="0"/>
                <a:cs typeface="Times New Roman" panose="02020603050405020304" pitchFamily="18" charset="0"/>
              </a:rPr>
              <a:t>: 2%, K</a:t>
            </a:r>
            <a:r>
              <a:rPr lang="vi-VN" sz="2400" baseline="-25000" dirty="0">
                <a:solidFill>
                  <a:schemeClr val="tx1"/>
                </a:solidFill>
                <a:latin typeface="Times New Roman" panose="02020603050405020304" pitchFamily="18" charset="0"/>
                <a:cs typeface="Times New Roman" panose="02020603050405020304" pitchFamily="18" charset="0"/>
              </a:rPr>
              <a:t>2</a:t>
            </a:r>
            <a:r>
              <a:rPr lang="vi-VN" sz="2400" dirty="0">
                <a:solidFill>
                  <a:schemeClr val="tx1"/>
                </a:solidFill>
                <a:latin typeface="Times New Roman" panose="02020603050405020304" pitchFamily="18" charset="0"/>
                <a:cs typeface="Times New Roman" panose="02020603050405020304" pitchFamily="18" charset="0"/>
              </a:rPr>
              <a:t>O = 2%, </a:t>
            </a:r>
            <a:r>
              <a:rPr lang="vi-VN" sz="2400" dirty="0" smtClean="0">
                <a:solidFill>
                  <a:schemeClr val="tx1"/>
                </a:solidFill>
                <a:latin typeface="Times New Roman" panose="02020603050405020304" pitchFamily="18" charset="0"/>
                <a:cs typeface="Times New Roman" panose="02020603050405020304" pitchFamily="18" charset="0"/>
              </a:rPr>
              <a:t>axit </a:t>
            </a:r>
            <a:r>
              <a:rPr lang="vi-VN" sz="2400" dirty="0">
                <a:solidFill>
                  <a:schemeClr val="tx1"/>
                </a:solidFill>
                <a:latin typeface="Times New Roman" panose="02020603050405020304" pitchFamily="18" charset="0"/>
                <a:cs typeface="Times New Roman" panose="02020603050405020304" pitchFamily="18" charset="0"/>
              </a:rPr>
              <a:t>Humic và Fulvic và các nguyên tố </a:t>
            </a:r>
            <a:r>
              <a:rPr lang="vi-VN" sz="2400" dirty="0" smtClean="0">
                <a:solidFill>
                  <a:schemeClr val="tx1"/>
                </a:solidFill>
                <a:latin typeface="Times New Roman" panose="02020603050405020304" pitchFamily="18" charset="0"/>
                <a:cs typeface="Times New Roman" panose="02020603050405020304" pitchFamily="18" charset="0"/>
              </a:rPr>
              <a:t>trung </a:t>
            </a:r>
            <a:r>
              <a:rPr lang="vi-VN" sz="2400" dirty="0">
                <a:solidFill>
                  <a:schemeClr val="tx1"/>
                </a:solidFill>
                <a:latin typeface="Times New Roman" panose="02020603050405020304" pitchFamily="18" charset="0"/>
                <a:cs typeface="Times New Roman" panose="02020603050405020304" pitchFamily="18" charset="0"/>
              </a:rPr>
              <a:t>– vi lượng, Ca, Mn, Mg, Cu, Zn…</a:t>
            </a:r>
            <a:endParaRPr lang="it-IT" sz="2400" dirty="0">
              <a:solidFill>
                <a:schemeClr val="tx1"/>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86498" y="159281"/>
            <a:ext cx="8958648" cy="68567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dirty="0">
                <a:solidFill>
                  <a:srgbClr val="00B050"/>
                </a:solidFill>
                <a:latin typeface="Times New Roman" panose="02020603050405020304" pitchFamily="18" charset="0"/>
                <a:cs typeface="Times New Roman" panose="02020603050405020304" pitchFamily="18" charset="0"/>
              </a:rPr>
              <a:t>5.4. CÂY CÀ PHÊ</a:t>
            </a:r>
          </a:p>
        </p:txBody>
      </p:sp>
      <p:pic>
        <p:nvPicPr>
          <p:cNvPr id="51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616" y="957144"/>
            <a:ext cx="1164441" cy="179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348916" y="2755232"/>
            <a:ext cx="8542421" cy="357276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0"/>
              </a:spcAft>
              <a:buFont typeface="Wingdings" panose="05000000000000000000" pitchFamily="2" charset="2"/>
              <a:buChar char="Ø"/>
            </a:pPr>
            <a:r>
              <a:rPr lang="vi-VN" sz="2400" dirty="0">
                <a:latin typeface="+mj-lt"/>
              </a:rPr>
              <a:t>CT1: Bón bón phân hữu cơ khoáng HCK1 chuyên dùng theo lượng 3,0 tấn/ha</a:t>
            </a:r>
            <a:endParaRPr lang="en-US" sz="2400" dirty="0">
              <a:latin typeface="+mj-lt"/>
            </a:endParaRPr>
          </a:p>
          <a:p>
            <a:pPr>
              <a:lnSpc>
                <a:spcPct val="100000"/>
              </a:lnSpc>
              <a:spcBef>
                <a:spcPts val="0"/>
              </a:spcBef>
              <a:spcAft>
                <a:spcPts val="0"/>
              </a:spcAft>
              <a:buFont typeface="Wingdings" panose="05000000000000000000" pitchFamily="2" charset="2"/>
              <a:buChar char="Ø"/>
            </a:pPr>
            <a:r>
              <a:rPr lang="vi-VN" sz="2400" dirty="0">
                <a:latin typeface="+mj-lt"/>
              </a:rPr>
              <a:t>CT2 (ĐC): Bón phân hữu cơ phổ biến tại địa phương theo lượng khuyến cáo (Theo 10 TCN 478-2001): 6,0 tấn/ha,</a:t>
            </a:r>
            <a:endParaRPr lang="en-US" sz="2400" dirty="0">
              <a:latin typeface="+mj-lt"/>
            </a:endParaRPr>
          </a:p>
          <a:p>
            <a:pPr>
              <a:lnSpc>
                <a:spcPct val="100000"/>
              </a:lnSpc>
              <a:spcBef>
                <a:spcPts val="0"/>
              </a:spcBef>
              <a:spcAft>
                <a:spcPts val="0"/>
              </a:spcAft>
              <a:buFont typeface="Wingdings" panose="05000000000000000000" pitchFamily="2" charset="2"/>
              <a:buChar char="Ø"/>
            </a:pPr>
            <a:r>
              <a:rPr lang="vi-VN" sz="2400" dirty="0">
                <a:latin typeface="+mj-lt"/>
              </a:rPr>
              <a:t>CT3: Bón bón phân hữu cơ khoáng Quế Lâm 03(7,7,7) với lượng 3,0 tấn/ha,</a:t>
            </a:r>
            <a:endParaRPr lang="en-US" sz="2400" dirty="0">
              <a:latin typeface="+mj-lt"/>
            </a:endParaRPr>
          </a:p>
          <a:p>
            <a:pPr>
              <a:lnSpc>
                <a:spcPct val="100000"/>
              </a:lnSpc>
              <a:spcBef>
                <a:spcPts val="0"/>
              </a:spcBef>
              <a:spcAft>
                <a:spcPts val="0"/>
              </a:spcAft>
            </a:pPr>
            <a:r>
              <a:rPr lang="vi-VN" sz="2400" b="1" dirty="0">
                <a:latin typeface="+mj-lt"/>
              </a:rPr>
              <a:t>* Nền bón phân vô cơ cho 1ha cây cà phê: 200 kg N (350-400 urê + 200 Sulphate amonium) + 100 kg P</a:t>
            </a:r>
            <a:r>
              <a:rPr lang="vi-VN" sz="2400" b="1" baseline="-25000" dirty="0">
                <a:latin typeface="+mj-lt"/>
              </a:rPr>
              <a:t>2</a:t>
            </a:r>
            <a:r>
              <a:rPr lang="vi-VN" sz="2400" b="1" dirty="0">
                <a:latin typeface="+mj-lt"/>
              </a:rPr>
              <a:t>O</a:t>
            </a:r>
            <a:r>
              <a:rPr lang="vi-VN" sz="2400" b="1" baseline="-25000" dirty="0">
                <a:latin typeface="+mj-lt"/>
              </a:rPr>
              <a:t>5</a:t>
            </a:r>
            <a:r>
              <a:rPr lang="vi-VN" sz="2400" b="1" dirty="0">
                <a:latin typeface="+mj-lt"/>
              </a:rPr>
              <a:t> (625 kg lân nung chảy)+ 160 kg K</a:t>
            </a:r>
            <a:r>
              <a:rPr lang="vi-VN" sz="2400" b="1" baseline="-25000" dirty="0">
                <a:latin typeface="+mj-lt"/>
              </a:rPr>
              <a:t>2</a:t>
            </a:r>
            <a:r>
              <a:rPr lang="vi-VN" sz="2400" b="1" dirty="0">
                <a:latin typeface="+mj-lt"/>
              </a:rPr>
              <a:t>O (320 kali clorua) (Theo 10 TCN 478-2001) + phân chuồng 6,0 tấn/năm</a:t>
            </a:r>
            <a:endParaRPr lang="en-US" sz="2400" dirty="0">
              <a:latin typeface="+mj-lt"/>
            </a:endParaRPr>
          </a:p>
        </p:txBody>
      </p:sp>
    </p:spTree>
    <p:extLst>
      <p:ext uri="{BB962C8B-B14F-4D97-AF65-F5344CB8AC3E}">
        <p14:creationId xmlns:p14="http://schemas.microsoft.com/office/powerpoint/2010/main" val="1368184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51026" y="405711"/>
            <a:ext cx="7543800" cy="685670"/>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dirty="0" smtClean="0">
                <a:solidFill>
                  <a:schemeClr val="tx1"/>
                </a:solidFill>
                <a:latin typeface="Times New Roman" panose="02020603050405020304" pitchFamily="18" charset="0"/>
                <a:cs typeface="Times New Roman" panose="02020603050405020304" pitchFamily="18" charset="0"/>
              </a:rPr>
              <a:t>4. MỤC ĐÍCH NGHIÊN CỨU</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654257" y="1312606"/>
            <a:ext cx="8165652" cy="376084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buFont typeface="Calibri" panose="020F0502020204030204" pitchFamily="34" charset="0"/>
              <a:buNone/>
            </a:pPr>
            <a:r>
              <a:rPr lang="vi-VN" sz="2400" dirty="0" smtClean="0">
                <a:solidFill>
                  <a:schemeClr val="tx1"/>
                </a:solidFill>
                <a:latin typeface="Times New Roman" panose="02020603050405020304" pitchFamily="18" charset="0"/>
                <a:cs typeface="Times New Roman" panose="02020603050405020304" pitchFamily="18" charset="0"/>
              </a:rPr>
              <a:t>So sánh những lợi thế về sinh trưởng, năng suất và hiệu quả kinh tế đối với một số loại cây trồng khi bón phân hữu cơ với công thức khoáng khác nhau và phân hữu cơ truyền thống.</a:t>
            </a:r>
          </a:p>
          <a:p>
            <a:pPr marL="90488" indent="425450">
              <a:lnSpc>
                <a:spcPct val="100000"/>
              </a:lnSpc>
              <a:buFont typeface="Wingdings" panose="05000000000000000000" pitchFamily="2" charset="2"/>
              <a:buChar char="Ø"/>
            </a:pPr>
            <a:r>
              <a:rPr lang="vi-VN" sz="2400" dirty="0" smtClean="0">
                <a:solidFill>
                  <a:schemeClr val="tx1"/>
                </a:solidFill>
                <a:latin typeface="Times New Roman" panose="02020603050405020304" pitchFamily="18" charset="0"/>
                <a:cs typeface="Times New Roman" panose="02020603050405020304" pitchFamily="18" charset="0"/>
              </a:rPr>
              <a:t>Cây ăn quả (bưởi, thanh long, vải thiều)</a:t>
            </a:r>
          </a:p>
          <a:p>
            <a:pPr marL="90488" indent="425450">
              <a:lnSpc>
                <a:spcPct val="100000"/>
              </a:lnSpc>
              <a:buFont typeface="Wingdings" panose="05000000000000000000" pitchFamily="2" charset="2"/>
              <a:buChar char="Ø"/>
            </a:pPr>
            <a:r>
              <a:rPr lang="vi-VN" sz="2400" dirty="0" smtClean="0">
                <a:solidFill>
                  <a:schemeClr val="tx1"/>
                </a:solidFill>
                <a:latin typeface="Times New Roman" panose="02020603050405020304" pitchFamily="18" charset="0"/>
                <a:cs typeface="Times New Roman" panose="02020603050405020304" pitchFamily="18" charset="0"/>
              </a:rPr>
              <a:t>Cây công nghiệp (chè và cà phê)</a:t>
            </a:r>
          </a:p>
          <a:p>
            <a:pPr marL="90488" indent="425450">
              <a:lnSpc>
                <a:spcPct val="100000"/>
              </a:lnSpc>
              <a:buFont typeface="Wingdings" panose="05000000000000000000" pitchFamily="2" charset="2"/>
              <a:buChar char="Ø"/>
            </a:pPr>
            <a:r>
              <a:rPr lang="vi-VN" sz="2400" dirty="0" smtClean="0">
                <a:solidFill>
                  <a:schemeClr val="tx1"/>
                </a:solidFill>
                <a:latin typeface="Times New Roman" panose="02020603050405020304" pitchFamily="18" charset="0"/>
                <a:cs typeface="Times New Roman" panose="02020603050405020304" pitchFamily="18" charset="0"/>
              </a:rPr>
              <a:t>Cây rau màu (cải bắp, lạc)</a:t>
            </a:r>
          </a:p>
          <a:p>
            <a:pPr marL="90488" indent="425450">
              <a:lnSpc>
                <a:spcPct val="100000"/>
              </a:lnSpc>
              <a:buFont typeface="Wingdings" panose="05000000000000000000" pitchFamily="2" charset="2"/>
              <a:buChar char="Ø"/>
            </a:pPr>
            <a:r>
              <a:rPr lang="vi-VN" sz="2400" dirty="0" smtClean="0">
                <a:solidFill>
                  <a:schemeClr val="tx1"/>
                </a:solidFill>
                <a:latin typeface="Times New Roman" panose="02020603050405020304" pitchFamily="18" charset="0"/>
                <a:cs typeface="Times New Roman" panose="02020603050405020304" pitchFamily="18" charset="0"/>
              </a:rPr>
              <a:t>Cây lúa</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96313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6498" y="159281"/>
            <a:ext cx="8958648" cy="68567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dirty="0">
                <a:solidFill>
                  <a:srgbClr val="00B050"/>
                </a:solidFill>
                <a:latin typeface="Times New Roman" panose="02020603050405020304" pitchFamily="18" charset="0"/>
                <a:cs typeface="Times New Roman" panose="02020603050405020304" pitchFamily="18" charset="0"/>
              </a:rPr>
              <a:t>5.4. CÂY CÀ PHÊ</a:t>
            </a:r>
          </a:p>
        </p:txBody>
      </p:sp>
      <p:sp>
        <p:nvSpPr>
          <p:cNvPr id="8" name="Content Placeholder 2"/>
          <p:cNvSpPr txBox="1">
            <a:spLocks/>
          </p:cNvSpPr>
          <p:nvPr/>
        </p:nvSpPr>
        <p:spPr>
          <a:xfrm>
            <a:off x="723705" y="1167063"/>
            <a:ext cx="7899400" cy="516093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vi-VN" sz="2400" dirty="0" smtClean="0">
                <a:solidFill>
                  <a:schemeClr val="tx1"/>
                </a:solidFill>
                <a:latin typeface="+mj-lt"/>
              </a:rPr>
              <a:t>Địa </a:t>
            </a:r>
            <a:r>
              <a:rPr lang="vi-VN" sz="2400" dirty="0">
                <a:solidFill>
                  <a:schemeClr val="tx1"/>
                </a:solidFill>
                <a:latin typeface="+mj-lt"/>
              </a:rPr>
              <a:t>điểm thực hiện: Bản Co Mị, xã Chiềng Mung, huyện Mai Sơn, tỉnh Sơn La, 1 ha, Mật độ cây 1,000 </a:t>
            </a:r>
            <a:r>
              <a:rPr lang="en-US" sz="2400" dirty="0" err="1" smtClean="0">
                <a:solidFill>
                  <a:schemeClr val="tx1"/>
                </a:solidFill>
                <a:latin typeface="Times New Roman" pitchFamily="18" charset="0"/>
                <a:cs typeface="Times New Roman" pitchFamily="18" charset="0"/>
              </a:rPr>
              <a:t>cây</a:t>
            </a:r>
            <a:r>
              <a:rPr lang="vi-VN" sz="2400" dirty="0" smtClean="0">
                <a:solidFill>
                  <a:schemeClr val="tx1"/>
                </a:solidFill>
                <a:latin typeface="+mj-lt"/>
              </a:rPr>
              <a:t>/ha</a:t>
            </a:r>
            <a:r>
              <a:rPr lang="vi-VN" sz="2400" dirty="0">
                <a:solidFill>
                  <a:schemeClr val="tx1"/>
                </a:solidFill>
                <a:latin typeface="+mj-lt"/>
              </a:rPr>
              <a:t>.</a:t>
            </a:r>
            <a:endParaRPr lang="en-US" sz="2400" dirty="0">
              <a:solidFill>
                <a:schemeClr val="tx1"/>
              </a:solidFill>
              <a:latin typeface="+mj-lt"/>
            </a:endParaRPr>
          </a:p>
          <a:p>
            <a:pPr>
              <a:buFont typeface="Wingdings" panose="05000000000000000000" pitchFamily="2" charset="2"/>
              <a:buChar char="Ø"/>
            </a:pPr>
            <a:r>
              <a:rPr lang="vi-VN" sz="2400" dirty="0" smtClean="0">
                <a:solidFill>
                  <a:schemeClr val="tx1"/>
                </a:solidFill>
                <a:latin typeface="+mj-lt"/>
              </a:rPr>
              <a:t>Thời </a:t>
            </a:r>
            <a:r>
              <a:rPr lang="vi-VN" sz="2400" dirty="0">
                <a:solidFill>
                  <a:schemeClr val="tx1"/>
                </a:solidFill>
                <a:latin typeface="+mj-lt"/>
              </a:rPr>
              <a:t>gian thực hiện bón phân khoáng cho mô hình: 13/06/2019.</a:t>
            </a:r>
            <a:endParaRPr lang="en-US" sz="2400" dirty="0">
              <a:solidFill>
                <a:schemeClr val="tx1"/>
              </a:solidFill>
              <a:latin typeface="+mj-lt"/>
            </a:endParaRPr>
          </a:p>
          <a:p>
            <a:pPr>
              <a:buFont typeface="Wingdings" panose="05000000000000000000" pitchFamily="2" charset="2"/>
              <a:buChar char="Ø"/>
            </a:pPr>
            <a:r>
              <a:rPr lang="vi-VN" sz="2400" dirty="0" smtClean="0">
                <a:solidFill>
                  <a:schemeClr val="tx1"/>
                </a:solidFill>
                <a:latin typeface="+mj-lt"/>
              </a:rPr>
              <a:t>Đối </a:t>
            </a:r>
            <a:r>
              <a:rPr lang="vi-VN" sz="2400" dirty="0">
                <a:solidFill>
                  <a:schemeClr val="tx1"/>
                </a:solidFill>
                <a:latin typeface="+mj-lt"/>
              </a:rPr>
              <a:t>tượng cây trồng: cà phê Arabica nhân giống bằng phương pháp gieo hạt, 4 năm tuổi.</a:t>
            </a:r>
            <a:endParaRPr lang="en-US" sz="2400" dirty="0">
              <a:solidFill>
                <a:schemeClr val="tx1"/>
              </a:solidFill>
              <a:latin typeface="+mj-lt"/>
            </a:endParaRPr>
          </a:p>
        </p:txBody>
      </p:sp>
    </p:spTree>
    <p:extLst>
      <p:ext uri="{BB962C8B-B14F-4D97-AF65-F5344CB8AC3E}">
        <p14:creationId xmlns:p14="http://schemas.microsoft.com/office/powerpoint/2010/main" val="32567560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07150" y="1178229"/>
            <a:ext cx="6110232" cy="1577003"/>
          </a:xfrm>
        </p:spPr>
        <p:txBody>
          <a:bodyPr>
            <a:noAutofit/>
          </a:bodyPr>
          <a:lstStyle/>
          <a:p>
            <a:r>
              <a:rPr lang="vi-VN" sz="2400" dirty="0">
                <a:solidFill>
                  <a:schemeClr val="tx1"/>
                </a:solidFill>
                <a:latin typeface="Times New Roman" panose="02020603050405020304" pitchFamily="18" charset="0"/>
                <a:cs typeface="Times New Roman" panose="02020603050405020304" pitchFamily="18" charset="0"/>
              </a:rPr>
              <a:t>Quế Lâm 03(7.7.7) có thành phần gồm: Hàm lượng </a:t>
            </a:r>
            <a:r>
              <a:rPr lang="vi-VN" sz="2400" dirty="0" smtClean="0">
                <a:solidFill>
                  <a:schemeClr val="tx1"/>
                </a:solidFill>
                <a:latin typeface="Times New Roman" panose="02020603050405020304" pitchFamily="18" charset="0"/>
                <a:cs typeface="Times New Roman" panose="02020603050405020304" pitchFamily="18" charset="0"/>
              </a:rPr>
              <a:t>hữu </a:t>
            </a:r>
            <a:r>
              <a:rPr lang="vi-VN" sz="2400" dirty="0">
                <a:solidFill>
                  <a:schemeClr val="tx1"/>
                </a:solidFill>
                <a:latin typeface="Times New Roman" panose="02020603050405020304" pitchFamily="18" charset="0"/>
                <a:cs typeface="Times New Roman" panose="02020603050405020304" pitchFamily="18" charset="0"/>
              </a:rPr>
              <a:t>cơ: 15%, nitơ: 4%, P</a:t>
            </a:r>
            <a:r>
              <a:rPr lang="vi-VN" sz="2400" baseline="-25000" dirty="0">
                <a:solidFill>
                  <a:schemeClr val="tx1"/>
                </a:solidFill>
                <a:latin typeface="Times New Roman" panose="02020603050405020304" pitchFamily="18" charset="0"/>
                <a:cs typeface="Times New Roman" panose="02020603050405020304" pitchFamily="18" charset="0"/>
              </a:rPr>
              <a:t>2</a:t>
            </a:r>
            <a:r>
              <a:rPr lang="vi-VN" sz="2400" dirty="0">
                <a:solidFill>
                  <a:schemeClr val="tx1"/>
                </a:solidFill>
                <a:latin typeface="Times New Roman" panose="02020603050405020304" pitchFamily="18" charset="0"/>
                <a:cs typeface="Times New Roman" panose="02020603050405020304" pitchFamily="18" charset="0"/>
              </a:rPr>
              <a:t>O</a:t>
            </a:r>
            <a:r>
              <a:rPr lang="vi-VN" sz="2400" baseline="-25000" dirty="0">
                <a:solidFill>
                  <a:schemeClr val="tx1"/>
                </a:solidFill>
                <a:latin typeface="Times New Roman" panose="02020603050405020304" pitchFamily="18" charset="0"/>
                <a:cs typeface="Times New Roman" panose="02020603050405020304" pitchFamily="18" charset="0"/>
              </a:rPr>
              <a:t>5</a:t>
            </a:r>
            <a:r>
              <a:rPr lang="vi-VN" sz="2400" dirty="0">
                <a:solidFill>
                  <a:schemeClr val="tx1"/>
                </a:solidFill>
                <a:latin typeface="Times New Roman" panose="02020603050405020304" pitchFamily="18" charset="0"/>
                <a:cs typeface="Times New Roman" panose="02020603050405020304" pitchFamily="18" charset="0"/>
              </a:rPr>
              <a:t>: 2%, K</a:t>
            </a:r>
            <a:r>
              <a:rPr lang="vi-VN" sz="2400" baseline="-25000" dirty="0">
                <a:solidFill>
                  <a:schemeClr val="tx1"/>
                </a:solidFill>
                <a:latin typeface="Times New Roman" panose="02020603050405020304" pitchFamily="18" charset="0"/>
                <a:cs typeface="Times New Roman" panose="02020603050405020304" pitchFamily="18" charset="0"/>
              </a:rPr>
              <a:t>2</a:t>
            </a:r>
            <a:r>
              <a:rPr lang="vi-VN" sz="2400" dirty="0">
                <a:solidFill>
                  <a:schemeClr val="tx1"/>
                </a:solidFill>
                <a:latin typeface="Times New Roman" panose="02020603050405020304" pitchFamily="18" charset="0"/>
                <a:cs typeface="Times New Roman" panose="02020603050405020304" pitchFamily="18" charset="0"/>
              </a:rPr>
              <a:t>O = 2%, </a:t>
            </a:r>
            <a:r>
              <a:rPr lang="vi-VN" sz="2400" dirty="0" smtClean="0">
                <a:solidFill>
                  <a:schemeClr val="tx1"/>
                </a:solidFill>
                <a:latin typeface="Times New Roman" panose="02020603050405020304" pitchFamily="18" charset="0"/>
                <a:cs typeface="Times New Roman" panose="02020603050405020304" pitchFamily="18" charset="0"/>
              </a:rPr>
              <a:t>axit </a:t>
            </a:r>
            <a:r>
              <a:rPr lang="vi-VN" sz="2400" dirty="0">
                <a:solidFill>
                  <a:schemeClr val="tx1"/>
                </a:solidFill>
                <a:latin typeface="Times New Roman" panose="02020603050405020304" pitchFamily="18" charset="0"/>
                <a:cs typeface="Times New Roman" panose="02020603050405020304" pitchFamily="18" charset="0"/>
              </a:rPr>
              <a:t>Humic và Fulvic và các nguyên tố </a:t>
            </a:r>
            <a:r>
              <a:rPr lang="vi-VN" sz="2400" dirty="0" smtClean="0">
                <a:solidFill>
                  <a:schemeClr val="tx1"/>
                </a:solidFill>
                <a:latin typeface="Times New Roman" panose="02020603050405020304" pitchFamily="18" charset="0"/>
                <a:cs typeface="Times New Roman" panose="02020603050405020304" pitchFamily="18" charset="0"/>
              </a:rPr>
              <a:t>trung </a:t>
            </a:r>
            <a:r>
              <a:rPr lang="vi-VN" sz="2400" dirty="0">
                <a:solidFill>
                  <a:schemeClr val="tx1"/>
                </a:solidFill>
                <a:latin typeface="Times New Roman" panose="02020603050405020304" pitchFamily="18" charset="0"/>
                <a:cs typeface="Times New Roman" panose="02020603050405020304" pitchFamily="18" charset="0"/>
              </a:rPr>
              <a:t>– vi lượng, Ca, Mn, Mg, Cu, Zn…</a:t>
            </a:r>
            <a:endParaRPr lang="it-IT" sz="2400" dirty="0">
              <a:solidFill>
                <a:schemeClr val="tx1"/>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86498" y="159281"/>
            <a:ext cx="8958648" cy="68567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dirty="0">
                <a:solidFill>
                  <a:srgbClr val="00B050"/>
                </a:solidFill>
                <a:latin typeface="Times New Roman" panose="02020603050405020304" pitchFamily="18" charset="0"/>
                <a:cs typeface="Times New Roman" panose="02020603050405020304" pitchFamily="18" charset="0"/>
              </a:rPr>
              <a:t>5.5. CÂY CHÈ</a:t>
            </a:r>
          </a:p>
        </p:txBody>
      </p:sp>
      <p:pic>
        <p:nvPicPr>
          <p:cNvPr id="51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616" y="957144"/>
            <a:ext cx="1164441" cy="179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348916" y="2755232"/>
            <a:ext cx="8542421" cy="357276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vi-VN" sz="2400" dirty="0">
                <a:solidFill>
                  <a:schemeClr val="tx1"/>
                </a:solidFill>
                <a:latin typeface="+mj-lt"/>
              </a:rPr>
              <a:t>CT1: Bón bón phân hữu cơ khoáng HCK1 chuyên dùng theo lượng 4,0 tấn/ha</a:t>
            </a:r>
            <a:endParaRPr lang="en-US" sz="2400" dirty="0">
              <a:solidFill>
                <a:schemeClr val="tx1"/>
              </a:solidFill>
              <a:latin typeface="+mj-lt"/>
            </a:endParaRPr>
          </a:p>
          <a:p>
            <a:pPr>
              <a:buFont typeface="Wingdings" panose="05000000000000000000" pitchFamily="2" charset="2"/>
              <a:buChar char="Ø"/>
            </a:pPr>
            <a:r>
              <a:rPr lang="vi-VN" sz="2400" dirty="0">
                <a:solidFill>
                  <a:schemeClr val="tx1"/>
                </a:solidFill>
                <a:latin typeface="+mj-lt"/>
              </a:rPr>
              <a:t>CT2 (ĐC): Bón phân hữu cơ phổ biến tại địa phương theo lượng khuyến cáo (Theo QCVN 01-124:2013/BNNPTNT): 8,0 tấn/ha,</a:t>
            </a:r>
            <a:endParaRPr lang="en-US" sz="2400" dirty="0">
              <a:solidFill>
                <a:schemeClr val="tx1"/>
              </a:solidFill>
              <a:latin typeface="+mj-lt"/>
            </a:endParaRPr>
          </a:p>
          <a:p>
            <a:pPr>
              <a:buFont typeface="Wingdings" panose="05000000000000000000" pitchFamily="2" charset="2"/>
              <a:buChar char="Ø"/>
            </a:pPr>
            <a:r>
              <a:rPr lang="vi-VN" sz="2400" dirty="0">
                <a:solidFill>
                  <a:schemeClr val="tx1"/>
                </a:solidFill>
                <a:latin typeface="+mj-lt"/>
              </a:rPr>
              <a:t>CT3: Bón bón phân hữu cơ khoáng Quế Lâm 03(7,7,7) với lượng 4,0 </a:t>
            </a:r>
            <a:r>
              <a:rPr lang="vi-VN" sz="2400" dirty="0" smtClean="0">
                <a:solidFill>
                  <a:schemeClr val="tx1"/>
                </a:solidFill>
                <a:latin typeface="+mj-lt"/>
              </a:rPr>
              <a:t>tấn/ha</a:t>
            </a:r>
            <a:r>
              <a:rPr lang="en-US" sz="2400" dirty="0" smtClean="0">
                <a:solidFill>
                  <a:schemeClr val="tx1"/>
                </a:solidFill>
                <a:latin typeface="+mj-lt"/>
              </a:rPr>
              <a:t>.</a:t>
            </a:r>
            <a:endParaRPr lang="en-US" sz="2400" dirty="0">
              <a:solidFill>
                <a:schemeClr val="tx1"/>
              </a:solidFill>
              <a:latin typeface="+mj-lt"/>
            </a:endParaRPr>
          </a:p>
          <a:p>
            <a:r>
              <a:rPr lang="vi-VN" sz="2400" dirty="0">
                <a:solidFill>
                  <a:schemeClr val="tx1"/>
                </a:solidFill>
                <a:latin typeface="+mj-lt"/>
              </a:rPr>
              <a:t> </a:t>
            </a:r>
            <a:r>
              <a:rPr lang="vi-VN" sz="2400" b="1" dirty="0" smtClean="0">
                <a:solidFill>
                  <a:schemeClr val="tx1"/>
                </a:solidFill>
                <a:latin typeface="+mj-lt"/>
              </a:rPr>
              <a:t>* </a:t>
            </a:r>
            <a:r>
              <a:rPr lang="vi-VN" sz="2400" b="1" dirty="0">
                <a:solidFill>
                  <a:schemeClr val="tx1"/>
                </a:solidFill>
                <a:latin typeface="+mj-lt"/>
              </a:rPr>
              <a:t>Nền bón phân vô cơ cho 1ha cây chè kinh doanh (≥3 năm tuổi): 240 kg N + 120 kg P</a:t>
            </a:r>
            <a:r>
              <a:rPr lang="vi-VN" sz="2400" b="1" baseline="-25000" dirty="0">
                <a:solidFill>
                  <a:schemeClr val="tx1"/>
                </a:solidFill>
                <a:latin typeface="+mj-lt"/>
              </a:rPr>
              <a:t>2</a:t>
            </a:r>
            <a:r>
              <a:rPr lang="vi-VN" sz="2400" b="1" dirty="0">
                <a:solidFill>
                  <a:schemeClr val="tx1"/>
                </a:solidFill>
                <a:latin typeface="+mj-lt"/>
              </a:rPr>
              <a:t>O</a:t>
            </a:r>
            <a:r>
              <a:rPr lang="vi-VN" sz="2400" b="1" baseline="-25000" dirty="0">
                <a:solidFill>
                  <a:schemeClr val="tx1"/>
                </a:solidFill>
                <a:latin typeface="+mj-lt"/>
              </a:rPr>
              <a:t>5</a:t>
            </a:r>
            <a:r>
              <a:rPr lang="vi-VN" sz="2400" b="1" dirty="0">
                <a:solidFill>
                  <a:schemeClr val="tx1"/>
                </a:solidFill>
                <a:latin typeface="+mj-lt"/>
              </a:rPr>
              <a:t> + 150 kg K</a:t>
            </a:r>
            <a:r>
              <a:rPr lang="vi-VN" sz="2400" b="1" baseline="-25000" dirty="0">
                <a:solidFill>
                  <a:schemeClr val="tx1"/>
                </a:solidFill>
                <a:latin typeface="+mj-lt"/>
              </a:rPr>
              <a:t>2</a:t>
            </a:r>
            <a:r>
              <a:rPr lang="vi-VN" sz="2400" b="1" dirty="0">
                <a:solidFill>
                  <a:schemeClr val="tx1"/>
                </a:solidFill>
                <a:latin typeface="+mj-lt"/>
              </a:rPr>
              <a:t>O + 20 tấn phân hữu cơ/ha</a:t>
            </a:r>
            <a:r>
              <a:rPr lang="vi-VN" sz="2400" dirty="0">
                <a:solidFill>
                  <a:schemeClr val="tx1"/>
                </a:solidFill>
                <a:latin typeface="+mj-lt"/>
              </a:rPr>
              <a:t> </a:t>
            </a:r>
            <a:r>
              <a:rPr lang="vi-VN" sz="2400" b="1" dirty="0">
                <a:solidFill>
                  <a:schemeClr val="tx1"/>
                </a:solidFill>
                <a:latin typeface="+mj-lt"/>
              </a:rPr>
              <a:t>(Theo QCVN 01-124:2013/BNNPTNT)</a:t>
            </a:r>
            <a:endParaRPr lang="en-US" sz="2400" dirty="0">
              <a:solidFill>
                <a:schemeClr val="tx1"/>
              </a:solidFill>
              <a:latin typeface="+mj-lt"/>
            </a:endParaRPr>
          </a:p>
        </p:txBody>
      </p:sp>
    </p:spTree>
    <p:extLst>
      <p:ext uri="{BB962C8B-B14F-4D97-AF65-F5344CB8AC3E}">
        <p14:creationId xmlns:p14="http://schemas.microsoft.com/office/powerpoint/2010/main" val="18333449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6498" y="159281"/>
            <a:ext cx="8958648" cy="68567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dirty="0">
                <a:solidFill>
                  <a:srgbClr val="00B050"/>
                </a:solidFill>
                <a:latin typeface="Times New Roman" panose="02020603050405020304" pitchFamily="18" charset="0"/>
                <a:cs typeface="Times New Roman" panose="02020603050405020304" pitchFamily="18" charset="0"/>
              </a:rPr>
              <a:t>5.5. CÂY CHÈ</a:t>
            </a:r>
          </a:p>
        </p:txBody>
      </p:sp>
      <p:sp>
        <p:nvSpPr>
          <p:cNvPr id="8" name="Content Placeholder 2"/>
          <p:cNvSpPr txBox="1">
            <a:spLocks/>
          </p:cNvSpPr>
          <p:nvPr/>
        </p:nvSpPr>
        <p:spPr>
          <a:xfrm>
            <a:off x="723705" y="1167063"/>
            <a:ext cx="7899400" cy="516093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vi-VN" sz="2400" dirty="0">
                <a:solidFill>
                  <a:schemeClr val="tx1"/>
                </a:solidFill>
                <a:latin typeface="+mj-lt"/>
              </a:rPr>
              <a:t>Địa điểm thực hiện: </a:t>
            </a:r>
            <a:r>
              <a:rPr lang="de-DE" sz="2400" dirty="0">
                <a:solidFill>
                  <a:schemeClr val="tx1"/>
                </a:solidFill>
                <a:latin typeface="Times New Roman" pitchFamily="18" charset="0"/>
                <a:cs typeface="Times New Roman" pitchFamily="18" charset="0"/>
              </a:rPr>
              <a:t>xã Phú Hộ, thị xã Phú Thọ, tỉnh Phú Thọ. </a:t>
            </a:r>
            <a:r>
              <a:rPr lang="vi-VN" sz="2400" dirty="0">
                <a:solidFill>
                  <a:schemeClr val="tx1"/>
                </a:solidFill>
                <a:latin typeface="+mj-lt"/>
              </a:rPr>
              <a:t>Diện tích 1 ha, Mật độ cây 20,000 cây/ha,</a:t>
            </a:r>
            <a:endParaRPr lang="en-US" sz="2400" dirty="0">
              <a:solidFill>
                <a:schemeClr val="tx1"/>
              </a:solidFill>
              <a:latin typeface="+mj-lt"/>
            </a:endParaRPr>
          </a:p>
          <a:p>
            <a:pPr>
              <a:buFont typeface="Wingdings" panose="05000000000000000000" pitchFamily="2" charset="2"/>
              <a:buChar char="Ø"/>
            </a:pPr>
            <a:r>
              <a:rPr lang="vi-VN" sz="2400" dirty="0">
                <a:solidFill>
                  <a:schemeClr val="tx1"/>
                </a:solidFill>
                <a:latin typeface="+mj-lt"/>
              </a:rPr>
              <a:t>Thời gian thực hiện bón phân khoáng cho mô hình: 06/06/2019,</a:t>
            </a:r>
            <a:endParaRPr lang="en-US" sz="2400" dirty="0">
              <a:solidFill>
                <a:schemeClr val="tx1"/>
              </a:solidFill>
              <a:latin typeface="+mj-lt"/>
            </a:endParaRPr>
          </a:p>
          <a:p>
            <a:pPr>
              <a:buFont typeface="Wingdings" panose="05000000000000000000" pitchFamily="2" charset="2"/>
              <a:buChar char="Ø"/>
            </a:pPr>
            <a:r>
              <a:rPr lang="vi-VN" sz="2400" dirty="0">
                <a:solidFill>
                  <a:schemeClr val="tx1"/>
                </a:solidFill>
                <a:latin typeface="+mj-lt"/>
              </a:rPr>
              <a:t>- Đối tượng cây trồng: chè nhân giống bằng phương pháp giâm cành, 4 năm tuổi</a:t>
            </a:r>
            <a:endParaRPr lang="en-US" sz="2400" dirty="0">
              <a:solidFill>
                <a:schemeClr val="tx1"/>
              </a:solidFill>
              <a:latin typeface="+mj-lt"/>
            </a:endParaRPr>
          </a:p>
        </p:txBody>
      </p:sp>
    </p:spTree>
    <p:extLst>
      <p:ext uri="{BB962C8B-B14F-4D97-AF65-F5344CB8AC3E}">
        <p14:creationId xmlns:p14="http://schemas.microsoft.com/office/powerpoint/2010/main" val="13331604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07150" y="1178229"/>
            <a:ext cx="6110232" cy="1577003"/>
          </a:xfrm>
        </p:spPr>
        <p:txBody>
          <a:bodyPr>
            <a:noAutofit/>
          </a:bodyPr>
          <a:lstStyle/>
          <a:p>
            <a:r>
              <a:rPr lang="vi-VN" sz="2400" dirty="0">
                <a:solidFill>
                  <a:schemeClr val="tx1"/>
                </a:solidFill>
                <a:latin typeface="Times New Roman" panose="02020603050405020304" pitchFamily="18" charset="0"/>
                <a:cs typeface="Times New Roman" panose="02020603050405020304" pitchFamily="18" charset="0"/>
              </a:rPr>
              <a:t>Quế Lâm 03(7.7.7) có thành phần gồm: Hàm lượng </a:t>
            </a:r>
            <a:r>
              <a:rPr lang="vi-VN" sz="2400" dirty="0" smtClean="0">
                <a:solidFill>
                  <a:schemeClr val="tx1"/>
                </a:solidFill>
                <a:latin typeface="Times New Roman" panose="02020603050405020304" pitchFamily="18" charset="0"/>
                <a:cs typeface="Times New Roman" panose="02020603050405020304" pitchFamily="18" charset="0"/>
              </a:rPr>
              <a:t>hữu </a:t>
            </a:r>
            <a:r>
              <a:rPr lang="vi-VN" sz="2400" dirty="0">
                <a:solidFill>
                  <a:schemeClr val="tx1"/>
                </a:solidFill>
                <a:latin typeface="Times New Roman" panose="02020603050405020304" pitchFamily="18" charset="0"/>
                <a:cs typeface="Times New Roman" panose="02020603050405020304" pitchFamily="18" charset="0"/>
              </a:rPr>
              <a:t>cơ: 15%, nitơ: 4%, P</a:t>
            </a:r>
            <a:r>
              <a:rPr lang="vi-VN" sz="2400" baseline="-25000" dirty="0">
                <a:solidFill>
                  <a:schemeClr val="tx1"/>
                </a:solidFill>
                <a:latin typeface="Times New Roman" panose="02020603050405020304" pitchFamily="18" charset="0"/>
                <a:cs typeface="Times New Roman" panose="02020603050405020304" pitchFamily="18" charset="0"/>
              </a:rPr>
              <a:t>2</a:t>
            </a:r>
            <a:r>
              <a:rPr lang="vi-VN" sz="2400" dirty="0">
                <a:solidFill>
                  <a:schemeClr val="tx1"/>
                </a:solidFill>
                <a:latin typeface="Times New Roman" panose="02020603050405020304" pitchFamily="18" charset="0"/>
                <a:cs typeface="Times New Roman" panose="02020603050405020304" pitchFamily="18" charset="0"/>
              </a:rPr>
              <a:t>O</a:t>
            </a:r>
            <a:r>
              <a:rPr lang="vi-VN" sz="2400" baseline="-25000" dirty="0">
                <a:solidFill>
                  <a:schemeClr val="tx1"/>
                </a:solidFill>
                <a:latin typeface="Times New Roman" panose="02020603050405020304" pitchFamily="18" charset="0"/>
                <a:cs typeface="Times New Roman" panose="02020603050405020304" pitchFamily="18" charset="0"/>
              </a:rPr>
              <a:t>5</a:t>
            </a:r>
            <a:r>
              <a:rPr lang="vi-VN" sz="2400" dirty="0">
                <a:solidFill>
                  <a:schemeClr val="tx1"/>
                </a:solidFill>
                <a:latin typeface="Times New Roman" panose="02020603050405020304" pitchFamily="18" charset="0"/>
                <a:cs typeface="Times New Roman" panose="02020603050405020304" pitchFamily="18" charset="0"/>
              </a:rPr>
              <a:t>: 2%, K</a:t>
            </a:r>
            <a:r>
              <a:rPr lang="vi-VN" sz="2400" baseline="-25000" dirty="0">
                <a:solidFill>
                  <a:schemeClr val="tx1"/>
                </a:solidFill>
                <a:latin typeface="Times New Roman" panose="02020603050405020304" pitchFamily="18" charset="0"/>
                <a:cs typeface="Times New Roman" panose="02020603050405020304" pitchFamily="18" charset="0"/>
              </a:rPr>
              <a:t>2</a:t>
            </a:r>
            <a:r>
              <a:rPr lang="vi-VN" sz="2400" dirty="0">
                <a:solidFill>
                  <a:schemeClr val="tx1"/>
                </a:solidFill>
                <a:latin typeface="Times New Roman" panose="02020603050405020304" pitchFamily="18" charset="0"/>
                <a:cs typeface="Times New Roman" panose="02020603050405020304" pitchFamily="18" charset="0"/>
              </a:rPr>
              <a:t>O = 2%, </a:t>
            </a:r>
            <a:r>
              <a:rPr lang="vi-VN" sz="2400" dirty="0" smtClean="0">
                <a:solidFill>
                  <a:schemeClr val="tx1"/>
                </a:solidFill>
                <a:latin typeface="Times New Roman" panose="02020603050405020304" pitchFamily="18" charset="0"/>
                <a:cs typeface="Times New Roman" panose="02020603050405020304" pitchFamily="18" charset="0"/>
              </a:rPr>
              <a:t>axit </a:t>
            </a:r>
            <a:r>
              <a:rPr lang="vi-VN" sz="2400" dirty="0">
                <a:solidFill>
                  <a:schemeClr val="tx1"/>
                </a:solidFill>
                <a:latin typeface="Times New Roman" panose="02020603050405020304" pitchFamily="18" charset="0"/>
                <a:cs typeface="Times New Roman" panose="02020603050405020304" pitchFamily="18" charset="0"/>
              </a:rPr>
              <a:t>Humic và Fulvic và các nguyên tố </a:t>
            </a:r>
            <a:r>
              <a:rPr lang="vi-VN" sz="2400" dirty="0" smtClean="0">
                <a:solidFill>
                  <a:schemeClr val="tx1"/>
                </a:solidFill>
                <a:latin typeface="Times New Roman" panose="02020603050405020304" pitchFamily="18" charset="0"/>
                <a:cs typeface="Times New Roman" panose="02020603050405020304" pitchFamily="18" charset="0"/>
              </a:rPr>
              <a:t>trung </a:t>
            </a:r>
            <a:r>
              <a:rPr lang="vi-VN" sz="2400" dirty="0">
                <a:solidFill>
                  <a:schemeClr val="tx1"/>
                </a:solidFill>
                <a:latin typeface="Times New Roman" panose="02020603050405020304" pitchFamily="18" charset="0"/>
                <a:cs typeface="Times New Roman" panose="02020603050405020304" pitchFamily="18" charset="0"/>
              </a:rPr>
              <a:t>– vi lượng, Ca, Mn, Mg, Cu, Zn…</a:t>
            </a:r>
            <a:endParaRPr lang="it-IT" sz="2400" dirty="0">
              <a:solidFill>
                <a:schemeClr val="tx1"/>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86498" y="159281"/>
            <a:ext cx="8958648" cy="68567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dirty="0">
                <a:solidFill>
                  <a:srgbClr val="00B050"/>
                </a:solidFill>
                <a:latin typeface="Times New Roman" panose="02020603050405020304" pitchFamily="18" charset="0"/>
                <a:cs typeface="Times New Roman" panose="02020603050405020304" pitchFamily="18" charset="0"/>
              </a:rPr>
              <a:t>5.6. CÂY LÚA</a:t>
            </a:r>
          </a:p>
        </p:txBody>
      </p:sp>
      <p:pic>
        <p:nvPicPr>
          <p:cNvPr id="51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616" y="957144"/>
            <a:ext cx="1164441" cy="179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348916" y="2755232"/>
            <a:ext cx="8542421" cy="357276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vi-VN" sz="2400" dirty="0">
                <a:latin typeface="+mj-lt"/>
              </a:rPr>
              <a:t>CT1: Bón bón phân hữu cơ khoáng HCK4 chuyên dùng với mức 4,0 tấn/ha,</a:t>
            </a:r>
            <a:endParaRPr lang="en-US" sz="2400" dirty="0">
              <a:latin typeface="+mj-lt"/>
            </a:endParaRPr>
          </a:p>
          <a:p>
            <a:pPr>
              <a:buFont typeface="Wingdings" panose="05000000000000000000" pitchFamily="2" charset="2"/>
              <a:buChar char="Ø"/>
            </a:pPr>
            <a:r>
              <a:rPr lang="vi-VN" sz="2400" dirty="0">
                <a:latin typeface="+mj-lt"/>
              </a:rPr>
              <a:t>CT2 (ĐC): Bón phân hữu cơ phổ biến tại địa phương theo lượng khuyến cáo (Theo QCVN 01-55: 2011/BNNPTNT): 8,0 tấn/ha,</a:t>
            </a:r>
            <a:endParaRPr lang="en-US" sz="2400" dirty="0">
              <a:latin typeface="+mj-lt"/>
            </a:endParaRPr>
          </a:p>
          <a:p>
            <a:pPr>
              <a:buFont typeface="Wingdings" panose="05000000000000000000" pitchFamily="2" charset="2"/>
              <a:buChar char="Ø"/>
            </a:pPr>
            <a:r>
              <a:rPr lang="vi-VN" sz="2400" dirty="0">
                <a:latin typeface="+mj-lt"/>
              </a:rPr>
              <a:t>CT3: Bón bón phân hữu cơ khoáng Quế Lâm 03(7,7,7) với lượng 4,0 tấn/ha,</a:t>
            </a:r>
            <a:endParaRPr lang="en-US" sz="2400" dirty="0">
              <a:latin typeface="+mj-lt"/>
            </a:endParaRPr>
          </a:p>
          <a:p>
            <a:r>
              <a:rPr lang="vi-VN" sz="2400" dirty="0">
                <a:latin typeface="+mj-lt"/>
              </a:rPr>
              <a:t> </a:t>
            </a:r>
            <a:r>
              <a:rPr lang="vi-VN" sz="2400" b="1" dirty="0" smtClean="0">
                <a:latin typeface="+mj-lt"/>
              </a:rPr>
              <a:t>* </a:t>
            </a:r>
            <a:r>
              <a:rPr lang="vi-VN" sz="2400" b="1" dirty="0">
                <a:latin typeface="+mj-lt"/>
              </a:rPr>
              <a:t>Nền bón phân vô cơ cho 1ha cây lúa: 100 kg N + 90 kg P</a:t>
            </a:r>
            <a:r>
              <a:rPr lang="vi-VN" sz="2400" b="1" baseline="-25000" dirty="0">
                <a:latin typeface="+mj-lt"/>
              </a:rPr>
              <a:t>2</a:t>
            </a:r>
            <a:r>
              <a:rPr lang="vi-VN" sz="2400" b="1" dirty="0">
                <a:latin typeface="+mj-lt"/>
              </a:rPr>
              <a:t>O</a:t>
            </a:r>
            <a:r>
              <a:rPr lang="vi-VN" sz="2400" b="1" baseline="-25000" dirty="0">
                <a:latin typeface="+mj-lt"/>
              </a:rPr>
              <a:t>5</a:t>
            </a:r>
            <a:r>
              <a:rPr lang="vi-VN" sz="2400" b="1" dirty="0">
                <a:latin typeface="+mj-lt"/>
              </a:rPr>
              <a:t> + 70 kg K</a:t>
            </a:r>
            <a:r>
              <a:rPr lang="vi-VN" sz="2400" b="1" baseline="-25000" dirty="0">
                <a:latin typeface="+mj-lt"/>
              </a:rPr>
              <a:t>2</a:t>
            </a:r>
            <a:r>
              <a:rPr lang="vi-VN" sz="2400" b="1" dirty="0">
                <a:latin typeface="+mj-lt"/>
              </a:rPr>
              <a:t>O + Phân chuồng 8,0 tấn/ha</a:t>
            </a:r>
            <a:r>
              <a:rPr lang="vi-VN" sz="2400" dirty="0">
                <a:latin typeface="+mj-lt"/>
              </a:rPr>
              <a:t> </a:t>
            </a:r>
            <a:r>
              <a:rPr lang="vi-VN" sz="2400" b="1" dirty="0">
                <a:latin typeface="+mj-lt"/>
              </a:rPr>
              <a:t>(Theo QCVN 01-55: 2011/BNNPTNT)</a:t>
            </a:r>
            <a:endParaRPr lang="en-US" sz="2400" dirty="0">
              <a:latin typeface="+mj-lt"/>
            </a:endParaRPr>
          </a:p>
        </p:txBody>
      </p:sp>
    </p:spTree>
    <p:extLst>
      <p:ext uri="{BB962C8B-B14F-4D97-AF65-F5344CB8AC3E}">
        <p14:creationId xmlns:p14="http://schemas.microsoft.com/office/powerpoint/2010/main" val="8763843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6498" y="159281"/>
            <a:ext cx="8958648" cy="68567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dirty="0">
                <a:solidFill>
                  <a:srgbClr val="00B050"/>
                </a:solidFill>
                <a:latin typeface="Times New Roman" panose="02020603050405020304" pitchFamily="18" charset="0"/>
                <a:cs typeface="Times New Roman" panose="02020603050405020304" pitchFamily="18" charset="0"/>
              </a:rPr>
              <a:t>5.6. CÂY LÚA</a:t>
            </a:r>
          </a:p>
        </p:txBody>
      </p:sp>
      <p:sp>
        <p:nvSpPr>
          <p:cNvPr id="8" name="Content Placeholder 2"/>
          <p:cNvSpPr txBox="1">
            <a:spLocks/>
          </p:cNvSpPr>
          <p:nvPr/>
        </p:nvSpPr>
        <p:spPr>
          <a:xfrm>
            <a:off x="723705" y="1167063"/>
            <a:ext cx="7899400" cy="516093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vi-VN" sz="2400" dirty="0" smtClean="0">
                <a:solidFill>
                  <a:schemeClr val="tx1"/>
                </a:solidFill>
                <a:latin typeface="+mj-lt"/>
              </a:rPr>
              <a:t>Địa </a:t>
            </a:r>
            <a:r>
              <a:rPr lang="vi-VN" sz="2400" dirty="0">
                <a:solidFill>
                  <a:schemeClr val="tx1"/>
                </a:solidFill>
                <a:latin typeface="+mj-lt"/>
              </a:rPr>
              <a:t>điểm thực hiện: Đội 4, xã Nghĩa Tân, huyện Nghĩa Hưng, tỉnh Nam Định, Diện tích 1 ha, Mật độ cây 30 khóm/m</a:t>
            </a:r>
            <a:r>
              <a:rPr lang="vi-VN" sz="2400" baseline="30000" dirty="0">
                <a:solidFill>
                  <a:schemeClr val="tx1"/>
                </a:solidFill>
                <a:latin typeface="+mj-lt"/>
              </a:rPr>
              <a:t>2</a:t>
            </a:r>
            <a:r>
              <a:rPr lang="vi-VN" sz="2400" dirty="0">
                <a:solidFill>
                  <a:schemeClr val="tx1"/>
                </a:solidFill>
                <a:latin typeface="+mj-lt"/>
              </a:rPr>
              <a:t> với 2 rảnh/khóm,</a:t>
            </a:r>
            <a:endParaRPr lang="en-US" sz="2400" dirty="0">
              <a:solidFill>
                <a:schemeClr val="tx1"/>
              </a:solidFill>
              <a:latin typeface="+mj-lt"/>
            </a:endParaRPr>
          </a:p>
          <a:p>
            <a:pPr>
              <a:buFont typeface="Wingdings" panose="05000000000000000000" pitchFamily="2" charset="2"/>
              <a:buChar char="Ø"/>
            </a:pPr>
            <a:r>
              <a:rPr lang="vi-VN" sz="2400" dirty="0">
                <a:solidFill>
                  <a:schemeClr val="tx1"/>
                </a:solidFill>
                <a:latin typeface="+mj-lt"/>
              </a:rPr>
              <a:t>Thời gian thực hiện bón phân hữu cơ khoáng cho mô hình: 31/05/2019 </a:t>
            </a:r>
            <a:endParaRPr lang="en-US" sz="2400" dirty="0">
              <a:solidFill>
                <a:schemeClr val="tx1"/>
              </a:solidFill>
              <a:latin typeface="+mj-lt"/>
            </a:endParaRPr>
          </a:p>
          <a:p>
            <a:pPr>
              <a:buFont typeface="Wingdings" panose="05000000000000000000" pitchFamily="2" charset="2"/>
              <a:buChar char="Ø"/>
            </a:pPr>
            <a:r>
              <a:rPr lang="vi-VN" sz="2400" dirty="0" smtClean="0">
                <a:solidFill>
                  <a:schemeClr val="tx1"/>
                </a:solidFill>
                <a:latin typeface="+mj-lt"/>
              </a:rPr>
              <a:t>Đối </a:t>
            </a:r>
            <a:r>
              <a:rPr lang="vi-VN" sz="2400" dirty="0">
                <a:solidFill>
                  <a:schemeClr val="tx1"/>
                </a:solidFill>
                <a:latin typeface="+mj-lt"/>
              </a:rPr>
              <a:t>tượng cây trồng: giống lúa Bắc Thơm 7, thời gian sinh trưởng 100 ngày</a:t>
            </a:r>
            <a:endParaRPr lang="en-US" sz="2400" dirty="0">
              <a:solidFill>
                <a:schemeClr val="tx1"/>
              </a:solidFill>
              <a:latin typeface="+mj-lt"/>
            </a:endParaRPr>
          </a:p>
        </p:txBody>
      </p:sp>
    </p:spTree>
    <p:extLst>
      <p:ext uri="{BB962C8B-B14F-4D97-AF65-F5344CB8AC3E}">
        <p14:creationId xmlns:p14="http://schemas.microsoft.com/office/powerpoint/2010/main" val="42106029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07150" y="1178229"/>
            <a:ext cx="6110232" cy="1577003"/>
          </a:xfrm>
        </p:spPr>
        <p:txBody>
          <a:bodyPr>
            <a:noAutofit/>
          </a:bodyPr>
          <a:lstStyle/>
          <a:p>
            <a:r>
              <a:rPr lang="vi-VN" sz="2400" dirty="0">
                <a:solidFill>
                  <a:schemeClr val="tx1"/>
                </a:solidFill>
                <a:latin typeface="Times New Roman" panose="02020603050405020304" pitchFamily="18" charset="0"/>
                <a:cs typeface="Times New Roman" panose="02020603050405020304" pitchFamily="18" charset="0"/>
              </a:rPr>
              <a:t>Quế Lâm 03(7.7.7) có thành phần gồm: Hàm lượng </a:t>
            </a:r>
            <a:r>
              <a:rPr lang="vi-VN" sz="2400" dirty="0" smtClean="0">
                <a:solidFill>
                  <a:schemeClr val="tx1"/>
                </a:solidFill>
                <a:latin typeface="Times New Roman" panose="02020603050405020304" pitchFamily="18" charset="0"/>
                <a:cs typeface="Times New Roman" panose="02020603050405020304" pitchFamily="18" charset="0"/>
              </a:rPr>
              <a:t>hữu </a:t>
            </a:r>
            <a:r>
              <a:rPr lang="vi-VN" sz="2400" dirty="0">
                <a:solidFill>
                  <a:schemeClr val="tx1"/>
                </a:solidFill>
                <a:latin typeface="Times New Roman" panose="02020603050405020304" pitchFamily="18" charset="0"/>
                <a:cs typeface="Times New Roman" panose="02020603050405020304" pitchFamily="18" charset="0"/>
              </a:rPr>
              <a:t>cơ: 15%, nitơ: 4%, P</a:t>
            </a:r>
            <a:r>
              <a:rPr lang="vi-VN" sz="2400" baseline="-25000" dirty="0">
                <a:solidFill>
                  <a:schemeClr val="tx1"/>
                </a:solidFill>
                <a:latin typeface="Times New Roman" panose="02020603050405020304" pitchFamily="18" charset="0"/>
                <a:cs typeface="Times New Roman" panose="02020603050405020304" pitchFamily="18" charset="0"/>
              </a:rPr>
              <a:t>2</a:t>
            </a:r>
            <a:r>
              <a:rPr lang="vi-VN" sz="2400" dirty="0">
                <a:solidFill>
                  <a:schemeClr val="tx1"/>
                </a:solidFill>
                <a:latin typeface="Times New Roman" panose="02020603050405020304" pitchFamily="18" charset="0"/>
                <a:cs typeface="Times New Roman" panose="02020603050405020304" pitchFamily="18" charset="0"/>
              </a:rPr>
              <a:t>O</a:t>
            </a:r>
            <a:r>
              <a:rPr lang="vi-VN" sz="2400" baseline="-25000" dirty="0">
                <a:solidFill>
                  <a:schemeClr val="tx1"/>
                </a:solidFill>
                <a:latin typeface="Times New Roman" panose="02020603050405020304" pitchFamily="18" charset="0"/>
                <a:cs typeface="Times New Roman" panose="02020603050405020304" pitchFamily="18" charset="0"/>
              </a:rPr>
              <a:t>5</a:t>
            </a:r>
            <a:r>
              <a:rPr lang="vi-VN" sz="2400" dirty="0">
                <a:solidFill>
                  <a:schemeClr val="tx1"/>
                </a:solidFill>
                <a:latin typeface="Times New Roman" panose="02020603050405020304" pitchFamily="18" charset="0"/>
                <a:cs typeface="Times New Roman" panose="02020603050405020304" pitchFamily="18" charset="0"/>
              </a:rPr>
              <a:t>: 2%, K</a:t>
            </a:r>
            <a:r>
              <a:rPr lang="vi-VN" sz="2400" baseline="-25000" dirty="0">
                <a:solidFill>
                  <a:schemeClr val="tx1"/>
                </a:solidFill>
                <a:latin typeface="Times New Roman" panose="02020603050405020304" pitchFamily="18" charset="0"/>
                <a:cs typeface="Times New Roman" panose="02020603050405020304" pitchFamily="18" charset="0"/>
              </a:rPr>
              <a:t>2</a:t>
            </a:r>
            <a:r>
              <a:rPr lang="vi-VN" sz="2400" dirty="0">
                <a:solidFill>
                  <a:schemeClr val="tx1"/>
                </a:solidFill>
                <a:latin typeface="Times New Roman" panose="02020603050405020304" pitchFamily="18" charset="0"/>
                <a:cs typeface="Times New Roman" panose="02020603050405020304" pitchFamily="18" charset="0"/>
              </a:rPr>
              <a:t>O = 2%, </a:t>
            </a:r>
            <a:r>
              <a:rPr lang="vi-VN" sz="2400" dirty="0" smtClean="0">
                <a:solidFill>
                  <a:schemeClr val="tx1"/>
                </a:solidFill>
                <a:latin typeface="Times New Roman" panose="02020603050405020304" pitchFamily="18" charset="0"/>
                <a:cs typeface="Times New Roman" panose="02020603050405020304" pitchFamily="18" charset="0"/>
              </a:rPr>
              <a:t>axit </a:t>
            </a:r>
            <a:r>
              <a:rPr lang="vi-VN" sz="2400" dirty="0">
                <a:solidFill>
                  <a:schemeClr val="tx1"/>
                </a:solidFill>
                <a:latin typeface="Times New Roman" panose="02020603050405020304" pitchFamily="18" charset="0"/>
                <a:cs typeface="Times New Roman" panose="02020603050405020304" pitchFamily="18" charset="0"/>
              </a:rPr>
              <a:t>Humic và Fulvic và các nguyên tố </a:t>
            </a:r>
            <a:r>
              <a:rPr lang="vi-VN" sz="2400" dirty="0" smtClean="0">
                <a:solidFill>
                  <a:schemeClr val="tx1"/>
                </a:solidFill>
                <a:latin typeface="Times New Roman" panose="02020603050405020304" pitchFamily="18" charset="0"/>
                <a:cs typeface="Times New Roman" panose="02020603050405020304" pitchFamily="18" charset="0"/>
              </a:rPr>
              <a:t>trung </a:t>
            </a:r>
            <a:r>
              <a:rPr lang="vi-VN" sz="2400" dirty="0">
                <a:solidFill>
                  <a:schemeClr val="tx1"/>
                </a:solidFill>
                <a:latin typeface="Times New Roman" panose="02020603050405020304" pitchFamily="18" charset="0"/>
                <a:cs typeface="Times New Roman" panose="02020603050405020304" pitchFamily="18" charset="0"/>
              </a:rPr>
              <a:t>– vi lượng, Ca, Mn, Mg, Cu, Zn…</a:t>
            </a:r>
            <a:endParaRPr lang="it-IT" sz="2400" dirty="0">
              <a:solidFill>
                <a:schemeClr val="tx1"/>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86498" y="159281"/>
            <a:ext cx="8958648" cy="68567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dirty="0">
                <a:solidFill>
                  <a:srgbClr val="00B050"/>
                </a:solidFill>
                <a:latin typeface="Times New Roman" panose="02020603050405020304" pitchFamily="18" charset="0"/>
                <a:cs typeface="Times New Roman" panose="02020603050405020304" pitchFamily="18" charset="0"/>
              </a:rPr>
              <a:t>5.7. CÂY LẠC</a:t>
            </a:r>
          </a:p>
        </p:txBody>
      </p:sp>
      <p:pic>
        <p:nvPicPr>
          <p:cNvPr id="51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616" y="957144"/>
            <a:ext cx="1164441" cy="179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348916" y="2755232"/>
            <a:ext cx="8542421" cy="357276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vi-VN" sz="2400" dirty="0">
                <a:solidFill>
                  <a:schemeClr val="tx1"/>
                </a:solidFill>
                <a:latin typeface="+mj-lt"/>
              </a:rPr>
              <a:t>CT1: Bón bón phân hữu cơ khoáng HCK4 chuyên dùng với mức 3,0 </a:t>
            </a:r>
            <a:r>
              <a:rPr lang="vi-VN" sz="2400" dirty="0" smtClean="0">
                <a:solidFill>
                  <a:schemeClr val="tx1"/>
                </a:solidFill>
                <a:latin typeface="+mj-lt"/>
              </a:rPr>
              <a:t>tấn/ha</a:t>
            </a:r>
            <a:endParaRPr lang="en-US" sz="2400" dirty="0">
              <a:solidFill>
                <a:schemeClr val="tx1"/>
              </a:solidFill>
              <a:latin typeface="+mj-lt"/>
            </a:endParaRPr>
          </a:p>
          <a:p>
            <a:pPr>
              <a:buFont typeface="Wingdings" panose="05000000000000000000" pitchFamily="2" charset="2"/>
              <a:buChar char="Ø"/>
            </a:pPr>
            <a:r>
              <a:rPr lang="vi-VN" sz="2400" dirty="0">
                <a:solidFill>
                  <a:schemeClr val="tx1"/>
                </a:solidFill>
                <a:latin typeface="+mj-lt"/>
              </a:rPr>
              <a:t>CT2 (ĐC): Bón phân hữu cơ phổ biến tại địa phương theo lượng khuyến cáo (Theo QCVN 01-57: 2011/BNNPTNT): 5,0 tấn/ha,</a:t>
            </a:r>
            <a:endParaRPr lang="en-US" sz="2400" dirty="0">
              <a:solidFill>
                <a:schemeClr val="tx1"/>
              </a:solidFill>
              <a:latin typeface="+mj-lt"/>
            </a:endParaRPr>
          </a:p>
          <a:p>
            <a:pPr>
              <a:buFont typeface="Wingdings" panose="05000000000000000000" pitchFamily="2" charset="2"/>
              <a:buChar char="Ø"/>
            </a:pPr>
            <a:r>
              <a:rPr lang="vi-VN" sz="2400" dirty="0">
                <a:solidFill>
                  <a:schemeClr val="tx1"/>
                </a:solidFill>
                <a:latin typeface="+mj-lt"/>
              </a:rPr>
              <a:t>CT3: Bón bón phân hữu cơ khoáng Quế Lâm 03(7,7,7) với lượng 3,0 </a:t>
            </a:r>
            <a:r>
              <a:rPr lang="vi-VN" sz="2400" dirty="0" smtClean="0">
                <a:solidFill>
                  <a:schemeClr val="tx1"/>
                </a:solidFill>
                <a:latin typeface="+mj-lt"/>
              </a:rPr>
              <a:t>tấn/ha</a:t>
            </a:r>
            <a:endParaRPr lang="en-US" sz="2400" dirty="0">
              <a:solidFill>
                <a:schemeClr val="tx1"/>
              </a:solidFill>
              <a:latin typeface="+mj-lt"/>
            </a:endParaRPr>
          </a:p>
          <a:p>
            <a:r>
              <a:rPr lang="vi-VN" sz="2400" dirty="0">
                <a:solidFill>
                  <a:schemeClr val="tx1"/>
                </a:solidFill>
                <a:latin typeface="+mj-lt"/>
              </a:rPr>
              <a:t> </a:t>
            </a:r>
            <a:r>
              <a:rPr lang="vi-VN" sz="2400" b="1" dirty="0" smtClean="0">
                <a:solidFill>
                  <a:schemeClr val="tx1"/>
                </a:solidFill>
                <a:latin typeface="+mj-lt"/>
              </a:rPr>
              <a:t>* </a:t>
            </a:r>
            <a:r>
              <a:rPr lang="vi-VN" sz="2400" b="1" dirty="0">
                <a:solidFill>
                  <a:schemeClr val="tx1"/>
                </a:solidFill>
                <a:latin typeface="+mj-lt"/>
              </a:rPr>
              <a:t>Nền bón phân vô cơ cho 1ha cây lạc: 35 kg N + 90 kg P</a:t>
            </a:r>
            <a:r>
              <a:rPr lang="vi-VN" sz="2400" b="1" baseline="-25000" dirty="0">
                <a:solidFill>
                  <a:schemeClr val="tx1"/>
                </a:solidFill>
                <a:latin typeface="+mj-lt"/>
              </a:rPr>
              <a:t>2</a:t>
            </a:r>
            <a:r>
              <a:rPr lang="vi-VN" sz="2400" b="1" dirty="0">
                <a:solidFill>
                  <a:schemeClr val="tx1"/>
                </a:solidFill>
                <a:latin typeface="+mj-lt"/>
              </a:rPr>
              <a:t>O</a:t>
            </a:r>
            <a:r>
              <a:rPr lang="vi-VN" sz="2400" b="1" baseline="-25000" dirty="0">
                <a:solidFill>
                  <a:schemeClr val="tx1"/>
                </a:solidFill>
                <a:latin typeface="+mj-lt"/>
              </a:rPr>
              <a:t>5</a:t>
            </a:r>
            <a:r>
              <a:rPr lang="vi-VN" sz="2400" b="1" dirty="0">
                <a:solidFill>
                  <a:schemeClr val="tx1"/>
                </a:solidFill>
                <a:latin typeface="+mj-lt"/>
              </a:rPr>
              <a:t> + 70 kg K</a:t>
            </a:r>
            <a:r>
              <a:rPr lang="vi-VN" sz="2400" b="1" baseline="-25000" dirty="0">
                <a:solidFill>
                  <a:schemeClr val="tx1"/>
                </a:solidFill>
                <a:latin typeface="+mj-lt"/>
              </a:rPr>
              <a:t>2</a:t>
            </a:r>
            <a:r>
              <a:rPr lang="vi-VN" sz="2400" b="1" dirty="0">
                <a:solidFill>
                  <a:schemeClr val="tx1"/>
                </a:solidFill>
                <a:latin typeface="+mj-lt"/>
              </a:rPr>
              <a:t>O + 5 tấn phân chuồng + 500 kg vôi bột (Theo QCVN 01-57: 2011/BNNPTNT)</a:t>
            </a:r>
            <a:endParaRPr lang="en-US" sz="2400" dirty="0">
              <a:solidFill>
                <a:schemeClr val="tx1"/>
              </a:solidFill>
              <a:latin typeface="+mj-lt"/>
            </a:endParaRPr>
          </a:p>
        </p:txBody>
      </p:sp>
    </p:spTree>
    <p:extLst>
      <p:ext uri="{BB962C8B-B14F-4D97-AF65-F5344CB8AC3E}">
        <p14:creationId xmlns:p14="http://schemas.microsoft.com/office/powerpoint/2010/main" val="20702756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6498" y="159281"/>
            <a:ext cx="8958648" cy="68567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dirty="0">
                <a:solidFill>
                  <a:srgbClr val="00B050"/>
                </a:solidFill>
                <a:latin typeface="Times New Roman" panose="02020603050405020304" pitchFamily="18" charset="0"/>
                <a:cs typeface="Times New Roman" panose="02020603050405020304" pitchFamily="18" charset="0"/>
              </a:rPr>
              <a:t>5.7. CÂY LẠC</a:t>
            </a:r>
          </a:p>
        </p:txBody>
      </p:sp>
      <p:sp>
        <p:nvSpPr>
          <p:cNvPr id="8" name="Content Placeholder 2"/>
          <p:cNvSpPr txBox="1">
            <a:spLocks/>
          </p:cNvSpPr>
          <p:nvPr/>
        </p:nvSpPr>
        <p:spPr>
          <a:xfrm>
            <a:off x="723705" y="1167063"/>
            <a:ext cx="7899400" cy="516093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vi-VN" sz="2400" dirty="0">
                <a:solidFill>
                  <a:schemeClr val="tx1"/>
                </a:solidFill>
                <a:latin typeface="+mj-lt"/>
              </a:rPr>
              <a:t>Địa điểm thực hiện: </a:t>
            </a:r>
            <a:r>
              <a:rPr lang="de-DE" sz="2400" dirty="0">
                <a:solidFill>
                  <a:schemeClr val="tx1"/>
                </a:solidFill>
                <a:latin typeface="Times New Roman" pitchFamily="18" charset="0"/>
                <a:cs typeface="Times New Roman" pitchFamily="18" charset="0"/>
              </a:rPr>
              <a:t>xã Thạch Bằng, huyện Lộc Hà, tỉnh Hà Tĩnh</a:t>
            </a:r>
            <a:r>
              <a:rPr lang="de-DE" sz="2400" dirty="0">
                <a:solidFill>
                  <a:schemeClr val="tx1"/>
                </a:solidFill>
                <a:latin typeface="+mj-lt"/>
                <a:cs typeface="Times New Roman" panose="02020603050405020304" pitchFamily="18" charset="0"/>
              </a:rPr>
              <a:t>. </a:t>
            </a:r>
            <a:r>
              <a:rPr lang="vi-VN" sz="2400" dirty="0">
                <a:solidFill>
                  <a:schemeClr val="tx1"/>
                </a:solidFill>
                <a:latin typeface="+mj-lt"/>
              </a:rPr>
              <a:t>Diện tích 1 ha. Mật độ cây 30 khóm/m</a:t>
            </a:r>
            <a:r>
              <a:rPr lang="vi-VN" sz="2400" baseline="30000" dirty="0">
                <a:solidFill>
                  <a:schemeClr val="tx1"/>
                </a:solidFill>
                <a:latin typeface="+mj-lt"/>
              </a:rPr>
              <a:t>2</a:t>
            </a:r>
            <a:r>
              <a:rPr lang="vi-VN" sz="2400" dirty="0">
                <a:solidFill>
                  <a:schemeClr val="tx1"/>
                </a:solidFill>
                <a:latin typeface="+mj-lt"/>
              </a:rPr>
              <a:t>.</a:t>
            </a:r>
            <a:endParaRPr lang="en-US" sz="2400" dirty="0">
              <a:solidFill>
                <a:schemeClr val="tx1"/>
              </a:solidFill>
              <a:latin typeface="+mj-lt"/>
            </a:endParaRPr>
          </a:p>
          <a:p>
            <a:pPr>
              <a:buFont typeface="Wingdings" panose="05000000000000000000" pitchFamily="2" charset="2"/>
              <a:buChar char="Ø"/>
            </a:pPr>
            <a:r>
              <a:rPr lang="vi-VN" sz="2400" dirty="0">
                <a:solidFill>
                  <a:schemeClr val="tx1"/>
                </a:solidFill>
                <a:latin typeface="+mj-lt"/>
              </a:rPr>
              <a:t>Thời gian thực hiện bón phân hữu cơ khoáng cho mô hình: 03/05/2019 </a:t>
            </a:r>
            <a:endParaRPr lang="en-US" sz="2400" dirty="0">
              <a:solidFill>
                <a:schemeClr val="tx1"/>
              </a:solidFill>
              <a:latin typeface="+mj-lt"/>
            </a:endParaRPr>
          </a:p>
          <a:p>
            <a:pPr>
              <a:buFont typeface="Wingdings" panose="05000000000000000000" pitchFamily="2" charset="2"/>
              <a:buChar char="Ø"/>
            </a:pPr>
            <a:r>
              <a:rPr lang="vi-VN" sz="2400" dirty="0" smtClean="0">
                <a:solidFill>
                  <a:schemeClr val="tx1"/>
                </a:solidFill>
                <a:latin typeface="+mj-lt"/>
              </a:rPr>
              <a:t>Đối </a:t>
            </a:r>
            <a:r>
              <a:rPr lang="vi-VN" sz="2400" dirty="0">
                <a:solidFill>
                  <a:schemeClr val="tx1"/>
                </a:solidFill>
                <a:latin typeface="+mj-lt"/>
              </a:rPr>
              <a:t>tượng cây trồng: giống lạc L14, thời gian sinh trưởng 100 ngày</a:t>
            </a:r>
            <a:endParaRPr lang="en-US" sz="2400" dirty="0">
              <a:solidFill>
                <a:schemeClr val="tx1"/>
              </a:solidFill>
              <a:latin typeface="+mj-lt"/>
            </a:endParaRPr>
          </a:p>
        </p:txBody>
      </p:sp>
    </p:spTree>
    <p:extLst>
      <p:ext uri="{BB962C8B-B14F-4D97-AF65-F5344CB8AC3E}">
        <p14:creationId xmlns:p14="http://schemas.microsoft.com/office/powerpoint/2010/main" val="24984607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07150" y="1178229"/>
            <a:ext cx="6110232" cy="1577003"/>
          </a:xfrm>
        </p:spPr>
        <p:txBody>
          <a:bodyPr>
            <a:noAutofit/>
          </a:bodyPr>
          <a:lstStyle/>
          <a:p>
            <a:r>
              <a:rPr lang="vi-VN" sz="2400" dirty="0">
                <a:solidFill>
                  <a:schemeClr val="tx1"/>
                </a:solidFill>
                <a:latin typeface="Times New Roman" panose="02020603050405020304" pitchFamily="18" charset="0"/>
                <a:cs typeface="Times New Roman" panose="02020603050405020304" pitchFamily="18" charset="0"/>
              </a:rPr>
              <a:t>Quế Lâm 03(7.7.7) có thành phần gồm: Hàm lượng </a:t>
            </a:r>
            <a:r>
              <a:rPr lang="vi-VN" sz="2400" dirty="0" smtClean="0">
                <a:solidFill>
                  <a:schemeClr val="tx1"/>
                </a:solidFill>
                <a:latin typeface="Times New Roman" panose="02020603050405020304" pitchFamily="18" charset="0"/>
                <a:cs typeface="Times New Roman" panose="02020603050405020304" pitchFamily="18" charset="0"/>
              </a:rPr>
              <a:t>hữu </a:t>
            </a:r>
            <a:r>
              <a:rPr lang="vi-VN" sz="2400" dirty="0">
                <a:solidFill>
                  <a:schemeClr val="tx1"/>
                </a:solidFill>
                <a:latin typeface="Times New Roman" panose="02020603050405020304" pitchFamily="18" charset="0"/>
                <a:cs typeface="Times New Roman" panose="02020603050405020304" pitchFamily="18" charset="0"/>
              </a:rPr>
              <a:t>cơ: 15%, nitơ: 4%, P</a:t>
            </a:r>
            <a:r>
              <a:rPr lang="vi-VN" sz="2400" baseline="-25000" dirty="0">
                <a:solidFill>
                  <a:schemeClr val="tx1"/>
                </a:solidFill>
                <a:latin typeface="Times New Roman" panose="02020603050405020304" pitchFamily="18" charset="0"/>
                <a:cs typeface="Times New Roman" panose="02020603050405020304" pitchFamily="18" charset="0"/>
              </a:rPr>
              <a:t>2</a:t>
            </a:r>
            <a:r>
              <a:rPr lang="vi-VN" sz="2400" dirty="0">
                <a:solidFill>
                  <a:schemeClr val="tx1"/>
                </a:solidFill>
                <a:latin typeface="Times New Roman" panose="02020603050405020304" pitchFamily="18" charset="0"/>
                <a:cs typeface="Times New Roman" panose="02020603050405020304" pitchFamily="18" charset="0"/>
              </a:rPr>
              <a:t>O</a:t>
            </a:r>
            <a:r>
              <a:rPr lang="vi-VN" sz="2400" baseline="-25000" dirty="0">
                <a:solidFill>
                  <a:schemeClr val="tx1"/>
                </a:solidFill>
                <a:latin typeface="Times New Roman" panose="02020603050405020304" pitchFamily="18" charset="0"/>
                <a:cs typeface="Times New Roman" panose="02020603050405020304" pitchFamily="18" charset="0"/>
              </a:rPr>
              <a:t>5</a:t>
            </a:r>
            <a:r>
              <a:rPr lang="vi-VN" sz="2400" dirty="0">
                <a:solidFill>
                  <a:schemeClr val="tx1"/>
                </a:solidFill>
                <a:latin typeface="Times New Roman" panose="02020603050405020304" pitchFamily="18" charset="0"/>
                <a:cs typeface="Times New Roman" panose="02020603050405020304" pitchFamily="18" charset="0"/>
              </a:rPr>
              <a:t>: 2%, K</a:t>
            </a:r>
            <a:r>
              <a:rPr lang="vi-VN" sz="2400" baseline="-25000" dirty="0">
                <a:solidFill>
                  <a:schemeClr val="tx1"/>
                </a:solidFill>
                <a:latin typeface="Times New Roman" panose="02020603050405020304" pitchFamily="18" charset="0"/>
                <a:cs typeface="Times New Roman" panose="02020603050405020304" pitchFamily="18" charset="0"/>
              </a:rPr>
              <a:t>2</a:t>
            </a:r>
            <a:r>
              <a:rPr lang="vi-VN" sz="2400" dirty="0">
                <a:solidFill>
                  <a:schemeClr val="tx1"/>
                </a:solidFill>
                <a:latin typeface="Times New Roman" panose="02020603050405020304" pitchFamily="18" charset="0"/>
                <a:cs typeface="Times New Roman" panose="02020603050405020304" pitchFamily="18" charset="0"/>
              </a:rPr>
              <a:t>O = 2%, </a:t>
            </a:r>
            <a:r>
              <a:rPr lang="vi-VN" sz="2400" dirty="0" smtClean="0">
                <a:solidFill>
                  <a:schemeClr val="tx1"/>
                </a:solidFill>
                <a:latin typeface="Times New Roman" panose="02020603050405020304" pitchFamily="18" charset="0"/>
                <a:cs typeface="Times New Roman" panose="02020603050405020304" pitchFamily="18" charset="0"/>
              </a:rPr>
              <a:t>axit </a:t>
            </a:r>
            <a:r>
              <a:rPr lang="vi-VN" sz="2400" dirty="0">
                <a:solidFill>
                  <a:schemeClr val="tx1"/>
                </a:solidFill>
                <a:latin typeface="Times New Roman" panose="02020603050405020304" pitchFamily="18" charset="0"/>
                <a:cs typeface="Times New Roman" panose="02020603050405020304" pitchFamily="18" charset="0"/>
              </a:rPr>
              <a:t>Humic và Fulvic và các nguyên tố </a:t>
            </a:r>
            <a:r>
              <a:rPr lang="vi-VN" sz="2400" dirty="0" smtClean="0">
                <a:solidFill>
                  <a:schemeClr val="tx1"/>
                </a:solidFill>
                <a:latin typeface="Times New Roman" panose="02020603050405020304" pitchFamily="18" charset="0"/>
                <a:cs typeface="Times New Roman" panose="02020603050405020304" pitchFamily="18" charset="0"/>
              </a:rPr>
              <a:t>trung </a:t>
            </a:r>
            <a:r>
              <a:rPr lang="vi-VN" sz="2400" dirty="0">
                <a:solidFill>
                  <a:schemeClr val="tx1"/>
                </a:solidFill>
                <a:latin typeface="Times New Roman" panose="02020603050405020304" pitchFamily="18" charset="0"/>
                <a:cs typeface="Times New Roman" panose="02020603050405020304" pitchFamily="18" charset="0"/>
              </a:rPr>
              <a:t>– vi lượng, Ca, Mn, Mg, Cu, Zn…</a:t>
            </a:r>
            <a:endParaRPr lang="it-IT" sz="2400" dirty="0">
              <a:solidFill>
                <a:schemeClr val="tx1"/>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86498" y="159281"/>
            <a:ext cx="8958648" cy="68567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dirty="0">
                <a:solidFill>
                  <a:srgbClr val="00B050"/>
                </a:solidFill>
                <a:latin typeface="Times New Roman" panose="02020603050405020304" pitchFamily="18" charset="0"/>
                <a:cs typeface="Times New Roman" panose="02020603050405020304" pitchFamily="18" charset="0"/>
              </a:rPr>
              <a:t>5.8. CÂY CẢI BẮP</a:t>
            </a:r>
          </a:p>
        </p:txBody>
      </p:sp>
      <p:pic>
        <p:nvPicPr>
          <p:cNvPr id="51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616" y="957144"/>
            <a:ext cx="1164441" cy="179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348916" y="2755232"/>
            <a:ext cx="8542421" cy="357276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0"/>
              </a:spcAft>
              <a:buFont typeface="Wingdings" panose="05000000000000000000" pitchFamily="2" charset="2"/>
              <a:buChar char="Ø"/>
            </a:pPr>
            <a:r>
              <a:rPr lang="vi-VN" sz="2400" dirty="0">
                <a:solidFill>
                  <a:schemeClr val="tx1"/>
                </a:solidFill>
                <a:latin typeface="+mj-lt"/>
              </a:rPr>
              <a:t>CT1: Bón bón phân hữu cơ khoáng HCK6 chuyên dùng với mức 7,0 tấn/ha,</a:t>
            </a:r>
            <a:endParaRPr lang="en-US" sz="2400" dirty="0">
              <a:solidFill>
                <a:schemeClr val="tx1"/>
              </a:solidFill>
              <a:latin typeface="+mj-lt"/>
            </a:endParaRPr>
          </a:p>
          <a:p>
            <a:pPr>
              <a:lnSpc>
                <a:spcPct val="100000"/>
              </a:lnSpc>
              <a:spcBef>
                <a:spcPts val="0"/>
              </a:spcBef>
              <a:spcAft>
                <a:spcPts val="0"/>
              </a:spcAft>
              <a:buFont typeface="Wingdings" panose="05000000000000000000" pitchFamily="2" charset="2"/>
              <a:buChar char="Ø"/>
            </a:pPr>
            <a:r>
              <a:rPr lang="vi-VN" sz="2400" dirty="0">
                <a:solidFill>
                  <a:schemeClr val="tx1"/>
                </a:solidFill>
                <a:latin typeface="+mj-lt"/>
              </a:rPr>
              <a:t>CT2 (ĐC): Bón phân hữu cơ phổ biến tại địa phương theo lượng khuyến cáo (Theo QCVN 01-120:2013/BNNPTNT): 15,0 tấn/ha.</a:t>
            </a:r>
            <a:endParaRPr lang="en-US" sz="2400" dirty="0">
              <a:solidFill>
                <a:schemeClr val="tx1"/>
              </a:solidFill>
              <a:latin typeface="+mj-lt"/>
            </a:endParaRPr>
          </a:p>
          <a:p>
            <a:pPr>
              <a:lnSpc>
                <a:spcPct val="100000"/>
              </a:lnSpc>
              <a:spcBef>
                <a:spcPts val="0"/>
              </a:spcBef>
              <a:spcAft>
                <a:spcPts val="0"/>
              </a:spcAft>
              <a:buFont typeface="Wingdings" panose="05000000000000000000" pitchFamily="2" charset="2"/>
              <a:buChar char="Ø"/>
            </a:pPr>
            <a:r>
              <a:rPr lang="vi-VN" sz="2400" dirty="0">
                <a:solidFill>
                  <a:schemeClr val="tx1"/>
                </a:solidFill>
                <a:latin typeface="+mj-lt"/>
              </a:rPr>
              <a:t>CT3: Bón bón phân hữu cơ khoáng Quế Lâm 03(7.7.7) với lượng 7,0 tấn/ha.</a:t>
            </a:r>
            <a:endParaRPr lang="en-US" sz="2400" dirty="0">
              <a:solidFill>
                <a:schemeClr val="tx1"/>
              </a:solidFill>
              <a:latin typeface="+mj-lt"/>
            </a:endParaRPr>
          </a:p>
          <a:p>
            <a:pPr>
              <a:lnSpc>
                <a:spcPct val="100000"/>
              </a:lnSpc>
              <a:spcBef>
                <a:spcPts val="0"/>
              </a:spcBef>
              <a:spcAft>
                <a:spcPts val="0"/>
              </a:spcAft>
            </a:pPr>
            <a:r>
              <a:rPr lang="vi-VN" sz="2400" dirty="0">
                <a:solidFill>
                  <a:schemeClr val="tx1"/>
                </a:solidFill>
                <a:latin typeface="+mj-lt"/>
              </a:rPr>
              <a:t> </a:t>
            </a:r>
            <a:r>
              <a:rPr lang="vi-VN" sz="2400" b="1" dirty="0" smtClean="0">
                <a:solidFill>
                  <a:schemeClr val="tx1"/>
                </a:solidFill>
                <a:latin typeface="+mj-lt"/>
              </a:rPr>
              <a:t>* </a:t>
            </a:r>
            <a:r>
              <a:rPr lang="vi-VN" sz="2400" b="1" dirty="0">
                <a:solidFill>
                  <a:schemeClr val="tx1"/>
                </a:solidFill>
                <a:latin typeface="+mj-lt"/>
              </a:rPr>
              <a:t>Nền bón phân vô cơ cho 1ha cây rau (cải bắp): 150 kg N + 100 kg P</a:t>
            </a:r>
            <a:r>
              <a:rPr lang="vi-VN" sz="2400" b="1" baseline="-25000" dirty="0">
                <a:solidFill>
                  <a:schemeClr val="tx1"/>
                </a:solidFill>
                <a:latin typeface="+mj-lt"/>
              </a:rPr>
              <a:t>2</a:t>
            </a:r>
            <a:r>
              <a:rPr lang="vi-VN" sz="2400" b="1" dirty="0">
                <a:solidFill>
                  <a:schemeClr val="tx1"/>
                </a:solidFill>
                <a:latin typeface="+mj-lt"/>
              </a:rPr>
              <a:t>O</a:t>
            </a:r>
            <a:r>
              <a:rPr lang="vi-VN" sz="2400" b="1" baseline="-25000" dirty="0">
                <a:solidFill>
                  <a:schemeClr val="tx1"/>
                </a:solidFill>
                <a:latin typeface="+mj-lt"/>
              </a:rPr>
              <a:t>5</a:t>
            </a:r>
            <a:r>
              <a:rPr lang="vi-VN" sz="2400" b="1" dirty="0">
                <a:solidFill>
                  <a:schemeClr val="tx1"/>
                </a:solidFill>
                <a:latin typeface="+mj-lt"/>
              </a:rPr>
              <a:t> + 80 kg K</a:t>
            </a:r>
            <a:r>
              <a:rPr lang="vi-VN" sz="2400" b="1" baseline="-25000" dirty="0">
                <a:solidFill>
                  <a:schemeClr val="tx1"/>
                </a:solidFill>
                <a:latin typeface="+mj-lt"/>
              </a:rPr>
              <a:t>2</a:t>
            </a:r>
            <a:r>
              <a:rPr lang="vi-VN" sz="2400" b="1" dirty="0">
                <a:solidFill>
                  <a:schemeClr val="tx1"/>
                </a:solidFill>
                <a:latin typeface="+mj-lt"/>
              </a:rPr>
              <a:t>O + Phân chuồng hoai mục từ 20 tấn (Theo QCVN 01-120:2013/BNNPTNT)</a:t>
            </a:r>
            <a:endParaRPr lang="en-US" sz="2400" dirty="0">
              <a:solidFill>
                <a:schemeClr val="tx1"/>
              </a:solidFill>
              <a:latin typeface="+mj-lt"/>
            </a:endParaRPr>
          </a:p>
        </p:txBody>
      </p:sp>
    </p:spTree>
    <p:extLst>
      <p:ext uri="{BB962C8B-B14F-4D97-AF65-F5344CB8AC3E}">
        <p14:creationId xmlns:p14="http://schemas.microsoft.com/office/powerpoint/2010/main" val="22694109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6498" y="159281"/>
            <a:ext cx="8958648" cy="68567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dirty="0">
                <a:solidFill>
                  <a:srgbClr val="00B050"/>
                </a:solidFill>
                <a:latin typeface="Times New Roman" panose="02020603050405020304" pitchFamily="18" charset="0"/>
                <a:cs typeface="Times New Roman" panose="02020603050405020304" pitchFamily="18" charset="0"/>
              </a:rPr>
              <a:t>5.8. CÂY CẢI BẮP</a:t>
            </a:r>
          </a:p>
        </p:txBody>
      </p:sp>
      <p:sp>
        <p:nvSpPr>
          <p:cNvPr id="8" name="Content Placeholder 2"/>
          <p:cNvSpPr txBox="1">
            <a:spLocks/>
          </p:cNvSpPr>
          <p:nvPr/>
        </p:nvSpPr>
        <p:spPr>
          <a:xfrm>
            <a:off x="723705" y="1167063"/>
            <a:ext cx="7899400" cy="216607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vi-VN" sz="2400" dirty="0">
                <a:solidFill>
                  <a:schemeClr val="tx1"/>
                </a:solidFill>
                <a:latin typeface="+mj-lt"/>
              </a:rPr>
              <a:t>Địa điểm thực hiện: </a:t>
            </a:r>
            <a:r>
              <a:rPr lang="de-DE" sz="2400" dirty="0">
                <a:solidFill>
                  <a:schemeClr val="tx1"/>
                </a:solidFill>
                <a:latin typeface="+mj-lt"/>
              </a:rPr>
              <a:t>t</a:t>
            </a:r>
            <a:r>
              <a:rPr lang="vi-VN" sz="2400" dirty="0">
                <a:solidFill>
                  <a:schemeClr val="tx1"/>
                </a:solidFill>
                <a:latin typeface="+mj-lt"/>
              </a:rPr>
              <a:t>hôn Can Hồ B, xã Bản Khoang huyện Sapa, tỉnh Lào Cai</a:t>
            </a:r>
            <a:r>
              <a:rPr lang="de-DE" sz="2400" dirty="0">
                <a:solidFill>
                  <a:schemeClr val="tx1"/>
                </a:solidFill>
                <a:latin typeface="+mj-lt"/>
              </a:rPr>
              <a:t>, </a:t>
            </a:r>
            <a:r>
              <a:rPr lang="vi-VN" sz="2400" dirty="0">
                <a:solidFill>
                  <a:schemeClr val="tx1"/>
                </a:solidFill>
                <a:latin typeface="+mj-lt"/>
              </a:rPr>
              <a:t>Diện tích 1 ha, Mật độ cây </a:t>
            </a:r>
            <a:r>
              <a:rPr lang="de-DE" sz="2400" dirty="0">
                <a:solidFill>
                  <a:schemeClr val="tx1"/>
                </a:solidFill>
                <a:latin typeface="+mj-lt"/>
              </a:rPr>
              <a:t>30,000</a:t>
            </a:r>
            <a:r>
              <a:rPr lang="vi-VN" sz="2400" dirty="0">
                <a:solidFill>
                  <a:schemeClr val="tx1"/>
                </a:solidFill>
                <a:latin typeface="+mj-lt"/>
              </a:rPr>
              <a:t> cây/ha</a:t>
            </a:r>
            <a:r>
              <a:rPr lang="de-DE" sz="2400" dirty="0">
                <a:solidFill>
                  <a:schemeClr val="tx1"/>
                </a:solidFill>
                <a:latin typeface="+mj-lt"/>
              </a:rPr>
              <a:t>.</a:t>
            </a:r>
            <a:endParaRPr lang="en-US" sz="2400" dirty="0">
              <a:solidFill>
                <a:schemeClr val="tx1"/>
              </a:solidFill>
              <a:latin typeface="+mj-lt"/>
            </a:endParaRPr>
          </a:p>
          <a:p>
            <a:pPr>
              <a:buFont typeface="Wingdings" panose="05000000000000000000" pitchFamily="2" charset="2"/>
              <a:buChar char="Ø"/>
            </a:pPr>
            <a:r>
              <a:rPr lang="vi-VN" sz="2400" dirty="0">
                <a:solidFill>
                  <a:schemeClr val="tx1"/>
                </a:solidFill>
                <a:latin typeface="+mj-lt"/>
              </a:rPr>
              <a:t>Thời gian thực hiện bón phân hữu cơ khoáng cho mô hình: 10/06/2019 </a:t>
            </a:r>
            <a:endParaRPr lang="en-US" sz="2400" dirty="0">
              <a:solidFill>
                <a:schemeClr val="tx1"/>
              </a:solidFill>
              <a:latin typeface="+mj-lt"/>
            </a:endParaRPr>
          </a:p>
          <a:p>
            <a:pPr>
              <a:buFont typeface="Wingdings" panose="05000000000000000000" pitchFamily="2" charset="2"/>
              <a:buChar char="Ø"/>
            </a:pPr>
            <a:r>
              <a:rPr lang="vi-VN" sz="2400" dirty="0" smtClean="0">
                <a:solidFill>
                  <a:schemeClr val="tx1"/>
                </a:solidFill>
                <a:latin typeface="+mj-lt"/>
              </a:rPr>
              <a:t>Đối </a:t>
            </a:r>
            <a:r>
              <a:rPr lang="vi-VN" sz="2400" dirty="0">
                <a:solidFill>
                  <a:schemeClr val="tx1"/>
                </a:solidFill>
                <a:latin typeface="+mj-lt"/>
              </a:rPr>
              <a:t>tượng cây trồng: giống cải bắp Sakata 789</a:t>
            </a:r>
            <a:endParaRPr lang="en-US" sz="2400" dirty="0">
              <a:solidFill>
                <a:schemeClr val="tx1"/>
              </a:solidFill>
              <a:latin typeface="+mj-lt"/>
            </a:endParaRPr>
          </a:p>
        </p:txBody>
      </p:sp>
    </p:spTree>
    <p:extLst>
      <p:ext uri="{BB962C8B-B14F-4D97-AF65-F5344CB8AC3E}">
        <p14:creationId xmlns:p14="http://schemas.microsoft.com/office/powerpoint/2010/main" val="32171761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5352" y="2362154"/>
            <a:ext cx="8958648" cy="68567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dirty="0" smtClean="0">
                <a:latin typeface="Times New Roman" panose="02020603050405020304" pitchFamily="18" charset="0"/>
                <a:cs typeface="Times New Roman" panose="02020603050405020304" pitchFamily="18" charset="0"/>
              </a:rPr>
              <a:t>6. </a:t>
            </a:r>
            <a:r>
              <a:rPr lang="vi-VN" sz="4000" b="1" dirty="0" smtClean="0"/>
              <a:t>KẾT </a:t>
            </a:r>
            <a:r>
              <a:rPr lang="vi-VN" sz="4000" b="1" dirty="0"/>
              <a:t>QUẢ NGHIÊN CỨU</a:t>
            </a:r>
            <a:endParaRPr lang="en-US" sz="4000" b="1"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8146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0076" y="2204581"/>
            <a:ext cx="7089732" cy="707886"/>
          </a:xfrm>
          <a:prstGeom prst="rect">
            <a:avLst/>
          </a:prstGeom>
          <a:noFill/>
        </p:spPr>
        <p:txBody>
          <a:bodyPr wrap="square" rtlCol="0">
            <a:spAutoFit/>
          </a:bodyPr>
          <a:lstStyle/>
          <a:p>
            <a:r>
              <a:rPr lang="en-US" sz="4000" b="1" dirty="0" err="1" smtClean="0">
                <a:latin typeface="Times New Roman" pitchFamily="18" charset="0"/>
                <a:cs typeface="Times New Roman" pitchFamily="18" charset="0"/>
              </a:rPr>
              <a:t>Tổng</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quan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tài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liệu</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nghiên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cứu</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35683809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59280"/>
            <a:ext cx="9144000" cy="83824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400" b="1" dirty="0" smtClean="0">
                <a:solidFill>
                  <a:srgbClr val="00B050"/>
                </a:solidFill>
                <a:latin typeface="Times New Roman" panose="02020603050405020304" pitchFamily="18" charset="0"/>
                <a:cs typeface="Times New Roman" panose="02020603050405020304" pitchFamily="18" charset="0"/>
              </a:rPr>
              <a:t>6.</a:t>
            </a:r>
            <a:r>
              <a:rPr lang="vi-VN" sz="2400" b="1" dirty="0" smtClean="0">
                <a:solidFill>
                  <a:srgbClr val="00B050"/>
                </a:solidFill>
              </a:rPr>
              <a:t>1</a:t>
            </a:r>
            <a:r>
              <a:rPr lang="vi-VN" sz="2400" b="1" dirty="0">
                <a:solidFill>
                  <a:srgbClr val="00B050"/>
                </a:solidFill>
              </a:rPr>
              <a:t>. Ảnh hưởng của phân bón hữu cơ khoáng HCK1 đến sự sinh trưởng và phát triển của cây bưởi Da Xanh tại tỉnh Bình Định và Bến Tre</a:t>
            </a:r>
            <a:endParaRPr lang="en-US" sz="2400" b="1" dirty="0">
              <a:solidFill>
                <a:srgbClr val="00B05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538162" y="1376362"/>
            <a:ext cx="8067675" cy="4105275"/>
          </a:xfrm>
          <a:prstGeom prst="rect">
            <a:avLst/>
          </a:prstGeom>
        </p:spPr>
      </p:pic>
    </p:spTree>
    <p:extLst>
      <p:ext uri="{BB962C8B-B14F-4D97-AF65-F5344CB8AC3E}">
        <p14:creationId xmlns:p14="http://schemas.microsoft.com/office/powerpoint/2010/main" val="25983294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6194" y="251642"/>
            <a:ext cx="8194487" cy="6030096"/>
          </a:xfrm>
          <a:prstGeom prst="rect">
            <a:avLst/>
          </a:prstGeom>
        </p:spPr>
      </p:pic>
    </p:spTree>
    <p:extLst>
      <p:ext uri="{BB962C8B-B14F-4D97-AF65-F5344CB8AC3E}">
        <p14:creationId xmlns:p14="http://schemas.microsoft.com/office/powerpoint/2010/main" val="25878055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1368" y="457201"/>
            <a:ext cx="8179409" cy="5463507"/>
          </a:xfrm>
          <a:prstGeom prst="rect">
            <a:avLst/>
          </a:prstGeom>
        </p:spPr>
      </p:pic>
    </p:spTree>
    <p:extLst>
      <p:ext uri="{BB962C8B-B14F-4D97-AF65-F5344CB8AC3E}">
        <p14:creationId xmlns:p14="http://schemas.microsoft.com/office/powerpoint/2010/main" val="38213557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5273" y="176981"/>
            <a:ext cx="8814548" cy="5438007"/>
          </a:xfrm>
          <a:prstGeom prst="rect">
            <a:avLst/>
          </a:prstGeom>
        </p:spPr>
      </p:pic>
    </p:spTree>
    <p:extLst>
      <p:ext uri="{BB962C8B-B14F-4D97-AF65-F5344CB8AC3E}">
        <p14:creationId xmlns:p14="http://schemas.microsoft.com/office/powerpoint/2010/main" val="2661001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8720" y="648929"/>
            <a:ext cx="8401822" cy="4661513"/>
          </a:xfrm>
          <a:prstGeom prst="rect">
            <a:avLst/>
          </a:prstGeom>
        </p:spPr>
      </p:pic>
    </p:spTree>
    <p:extLst>
      <p:ext uri="{BB962C8B-B14F-4D97-AF65-F5344CB8AC3E}">
        <p14:creationId xmlns:p14="http://schemas.microsoft.com/office/powerpoint/2010/main" val="18036685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753" t="23116" r="19614" b="15924"/>
          <a:stretch/>
        </p:blipFill>
        <p:spPr bwMode="auto">
          <a:xfrm>
            <a:off x="638828" y="275574"/>
            <a:ext cx="7979079" cy="5813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43934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2795" y="341639"/>
            <a:ext cx="8671992" cy="5962675"/>
          </a:xfrm>
          <a:prstGeom prst="rect">
            <a:avLst/>
          </a:prstGeom>
        </p:spPr>
      </p:pic>
    </p:spTree>
    <p:extLst>
      <p:ext uri="{BB962C8B-B14F-4D97-AF65-F5344CB8AC3E}">
        <p14:creationId xmlns:p14="http://schemas.microsoft.com/office/powerpoint/2010/main" val="40650308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973" y="870156"/>
            <a:ext cx="8973900" cy="3866712"/>
          </a:xfrm>
          <a:prstGeom prst="rect">
            <a:avLst/>
          </a:prstGeom>
        </p:spPr>
      </p:pic>
    </p:spTree>
    <p:extLst>
      <p:ext uri="{BB962C8B-B14F-4D97-AF65-F5344CB8AC3E}">
        <p14:creationId xmlns:p14="http://schemas.microsoft.com/office/powerpoint/2010/main" val="4895159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6101" y="1106129"/>
            <a:ext cx="8950477" cy="4173798"/>
          </a:xfrm>
          <a:prstGeom prst="rect">
            <a:avLst/>
          </a:prstGeom>
        </p:spPr>
      </p:pic>
    </p:spTree>
    <p:extLst>
      <p:ext uri="{BB962C8B-B14F-4D97-AF65-F5344CB8AC3E}">
        <p14:creationId xmlns:p14="http://schemas.microsoft.com/office/powerpoint/2010/main" val="17648421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59280"/>
            <a:ext cx="9144000" cy="83824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400" b="1" dirty="0">
                <a:solidFill>
                  <a:srgbClr val="00B050"/>
                </a:solidFill>
                <a:latin typeface="Times New Roman" panose="02020603050405020304" pitchFamily="18" charset="0"/>
                <a:cs typeface="Times New Roman" panose="02020603050405020304" pitchFamily="18" charset="0"/>
              </a:rPr>
              <a:t>6.</a:t>
            </a:r>
            <a:r>
              <a:rPr lang="vi-VN" sz="2400" b="1" dirty="0">
                <a:solidFill>
                  <a:srgbClr val="00B050"/>
                </a:solidFill>
                <a:cs typeface="Times New Roman" panose="02020603050405020304" pitchFamily="18" charset="0"/>
              </a:rPr>
              <a:t>2. Ảnh hưởng của phân bón hữu cơ khoáng HCK1 đến sự sinh trưởng và phát triển của cây vải thiều tại tỉnh Bắc Giang</a:t>
            </a:r>
            <a:endParaRPr lang="en-US" sz="2400" b="1" dirty="0">
              <a:solidFill>
                <a:srgbClr val="00B05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58509" y="1207524"/>
            <a:ext cx="8426981" cy="4413132"/>
          </a:xfrm>
          <a:prstGeom prst="rect">
            <a:avLst/>
          </a:prstGeom>
        </p:spPr>
      </p:pic>
    </p:spTree>
    <p:extLst>
      <p:ext uri="{BB962C8B-B14F-4D97-AF65-F5344CB8AC3E}">
        <p14:creationId xmlns:p14="http://schemas.microsoft.com/office/powerpoint/2010/main" val="1661460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498" y="159281"/>
            <a:ext cx="8958648" cy="68567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800" b="1" dirty="0" smtClean="0">
                <a:solidFill>
                  <a:schemeClr val="tx1"/>
                </a:solidFill>
                <a:latin typeface="Times New Roman" panose="02020603050405020304" pitchFamily="18" charset="0"/>
                <a:cs typeface="Times New Roman" panose="02020603050405020304" pitchFamily="18" charset="0"/>
              </a:rPr>
              <a:t>NHÓM CÂY LÂU NĂM:</a:t>
            </a:r>
          </a:p>
          <a:p>
            <a:pPr algn="ct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smtClean="0">
                <a:solidFill>
                  <a:srgbClr val="00B050"/>
                </a:solidFill>
                <a:latin typeface="Times New Roman" panose="02020603050405020304" pitchFamily="18" charset="0"/>
                <a:cs typeface="Times New Roman" panose="02020603050405020304" pitchFamily="18" charset="0"/>
              </a:rPr>
              <a:t>5.1. CÂY BƯỞI</a:t>
            </a:r>
            <a:endParaRPr lang="en-US" sz="2800" b="1" dirty="0">
              <a:solidFill>
                <a:srgbClr val="00B050"/>
              </a:solidFill>
              <a:latin typeface="Times New Roman" panose="02020603050405020304" pitchFamily="18" charset="0"/>
              <a:cs typeface="Times New Roman" panose="02020603050405020304" pitchFamily="18" charset="0"/>
            </a:endParaRPr>
          </a:p>
        </p:txBody>
      </p:sp>
      <p:pic>
        <p:nvPicPr>
          <p:cNvPr id="1026" name="Picture 2" descr="lienketchuoigiatribdx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37" y="844951"/>
            <a:ext cx="8492646" cy="5018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55257" y="5879438"/>
            <a:ext cx="7927006" cy="461665"/>
          </a:xfrm>
          <a:prstGeom prst="rect">
            <a:avLst/>
          </a:prstGeom>
        </p:spPr>
        <p:txBody>
          <a:bodyPr wrap="square">
            <a:spAutoFit/>
          </a:bodyPr>
          <a:lstStyle/>
          <a:p>
            <a:pPr algn="ctr">
              <a:spcBef>
                <a:spcPts val="600"/>
              </a:spcBef>
              <a:spcAft>
                <a:spcPts val="600"/>
              </a:spcAft>
            </a:pPr>
            <a:r>
              <a:rPr lang="en-US" sz="2400" dirty="0" err="1">
                <a:latin typeface="Times New Roman" panose="02020603050405020304" pitchFamily="18" charset="0"/>
                <a:ea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rPr>
              <a:t> 1. </a:t>
            </a:r>
            <a:r>
              <a:rPr lang="en-US" sz="2400" dirty="0" err="1">
                <a:latin typeface="Times New Roman" panose="02020603050405020304" pitchFamily="18" charset="0"/>
                <a:ea typeface="Times New Roman" panose="02020603050405020304" pitchFamily="18" charset="0"/>
              </a:rPr>
              <a:t>Chuỗi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bưởi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Bến</a:t>
            </a:r>
            <a:r>
              <a:rPr lang="en-US" sz="2400" dirty="0">
                <a:latin typeface="Times New Roman" panose="02020603050405020304" pitchFamily="18" charset="0"/>
                <a:ea typeface="Times New Roman" panose="02020603050405020304" pitchFamily="18" charset="0"/>
              </a:rPr>
              <a:t> Tre</a:t>
            </a:r>
            <a:endParaRPr lang="en-US"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232456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7104" y="368707"/>
            <a:ext cx="8874248" cy="5574276"/>
          </a:xfrm>
          <a:prstGeom prst="rect">
            <a:avLst/>
          </a:prstGeom>
        </p:spPr>
      </p:pic>
    </p:spTree>
    <p:extLst>
      <p:ext uri="{BB962C8B-B14F-4D97-AF65-F5344CB8AC3E}">
        <p14:creationId xmlns:p14="http://schemas.microsoft.com/office/powerpoint/2010/main" val="7805373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9892" y="294968"/>
            <a:ext cx="8774572" cy="5621899"/>
          </a:xfrm>
          <a:prstGeom prst="rect">
            <a:avLst/>
          </a:prstGeom>
        </p:spPr>
      </p:pic>
    </p:spTree>
    <p:extLst>
      <p:ext uri="{BB962C8B-B14F-4D97-AF65-F5344CB8AC3E}">
        <p14:creationId xmlns:p14="http://schemas.microsoft.com/office/powerpoint/2010/main" val="9021052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86" y="594226"/>
            <a:ext cx="9162985" cy="3946434"/>
          </a:xfrm>
          <a:prstGeom prst="rect">
            <a:avLst/>
          </a:prstGeom>
        </p:spPr>
      </p:pic>
    </p:spTree>
    <p:extLst>
      <p:ext uri="{BB962C8B-B14F-4D97-AF65-F5344CB8AC3E}">
        <p14:creationId xmlns:p14="http://schemas.microsoft.com/office/powerpoint/2010/main" val="36501479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0375" y="412955"/>
            <a:ext cx="8940368" cy="4982958"/>
          </a:xfrm>
          <a:prstGeom prst="rect">
            <a:avLst/>
          </a:prstGeom>
        </p:spPr>
      </p:pic>
    </p:spTree>
    <p:extLst>
      <p:ext uri="{BB962C8B-B14F-4D97-AF65-F5344CB8AC3E}">
        <p14:creationId xmlns:p14="http://schemas.microsoft.com/office/powerpoint/2010/main" val="42798727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35973" y="0"/>
            <a:ext cx="8908027" cy="83824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400" b="1" dirty="0">
                <a:solidFill>
                  <a:srgbClr val="00B050"/>
                </a:solidFill>
                <a:latin typeface="Times New Roman" panose="02020603050405020304" pitchFamily="18" charset="0"/>
                <a:cs typeface="Times New Roman" panose="02020603050405020304" pitchFamily="18" charset="0"/>
              </a:rPr>
              <a:t>6.</a:t>
            </a:r>
            <a:r>
              <a:rPr lang="vi-VN" sz="2400" b="1" dirty="0">
                <a:solidFill>
                  <a:srgbClr val="00B050"/>
                </a:solidFill>
                <a:latin typeface="Times New Roman" panose="02020603050405020304" pitchFamily="18" charset="0"/>
                <a:cs typeface="Times New Roman" panose="02020603050405020304" pitchFamily="18" charset="0"/>
              </a:rPr>
              <a:t>3</a:t>
            </a:r>
            <a:r>
              <a:rPr lang="en-US" sz="2400" b="1" dirty="0">
                <a:solidFill>
                  <a:srgbClr val="00B050"/>
                </a:solidFill>
                <a:latin typeface="Times New Roman" panose="02020603050405020304" pitchFamily="18" charset="0"/>
                <a:cs typeface="Times New Roman" panose="02020603050405020304" pitchFamily="18" charset="0"/>
              </a:rPr>
              <a:t>.</a:t>
            </a:r>
            <a:r>
              <a:rPr lang="vi-VN" sz="2400" b="1" dirty="0">
                <a:solidFill>
                  <a:srgbClr val="00B050"/>
                </a:solidFill>
                <a:latin typeface="Times New Roman" panose="02020603050405020304" pitchFamily="18" charset="0"/>
                <a:cs typeface="Times New Roman" panose="02020603050405020304" pitchFamily="18" charset="0"/>
              </a:rPr>
              <a:t> Ảnh hưởng của phân bón hữu cơ khoáng NHK1 đến sự sinh trưởng và phát triển của cây thanh long ruột đỏ tại tỉnh Tiền Giang</a:t>
            </a:r>
            <a:endParaRPr lang="en-US" sz="2400" b="1" dirty="0">
              <a:solidFill>
                <a:srgbClr val="00B05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01250" y="838247"/>
            <a:ext cx="7841292" cy="5434533"/>
          </a:xfrm>
          <a:prstGeom prst="rect">
            <a:avLst/>
          </a:prstGeom>
        </p:spPr>
      </p:pic>
    </p:spTree>
    <p:extLst>
      <p:ext uri="{BB962C8B-B14F-4D97-AF65-F5344CB8AC3E}">
        <p14:creationId xmlns:p14="http://schemas.microsoft.com/office/powerpoint/2010/main" val="18253971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9658" y="604684"/>
            <a:ext cx="8913593" cy="5191433"/>
          </a:xfrm>
          <a:prstGeom prst="rect">
            <a:avLst/>
          </a:prstGeom>
        </p:spPr>
      </p:pic>
    </p:spTree>
    <p:extLst>
      <p:ext uri="{BB962C8B-B14F-4D97-AF65-F5344CB8AC3E}">
        <p14:creationId xmlns:p14="http://schemas.microsoft.com/office/powerpoint/2010/main" val="28825701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2000" y="324465"/>
            <a:ext cx="9045984" cy="5718441"/>
          </a:xfrm>
          <a:prstGeom prst="rect">
            <a:avLst/>
          </a:prstGeom>
        </p:spPr>
      </p:pic>
    </p:spTree>
    <p:extLst>
      <p:ext uri="{BB962C8B-B14F-4D97-AF65-F5344CB8AC3E}">
        <p14:creationId xmlns:p14="http://schemas.microsoft.com/office/powerpoint/2010/main" val="38356140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493" y="1356856"/>
            <a:ext cx="9052259" cy="3830276"/>
          </a:xfrm>
          <a:prstGeom prst="rect">
            <a:avLst/>
          </a:prstGeom>
        </p:spPr>
      </p:pic>
    </p:spTree>
    <p:extLst>
      <p:ext uri="{BB962C8B-B14F-4D97-AF65-F5344CB8AC3E}">
        <p14:creationId xmlns:p14="http://schemas.microsoft.com/office/powerpoint/2010/main" val="17795272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0155" y="462174"/>
            <a:ext cx="7224373" cy="5852901"/>
          </a:xfrm>
          <a:prstGeom prst="rect">
            <a:avLst/>
          </a:prstGeom>
        </p:spPr>
      </p:pic>
    </p:spTree>
    <p:extLst>
      <p:ext uri="{BB962C8B-B14F-4D97-AF65-F5344CB8AC3E}">
        <p14:creationId xmlns:p14="http://schemas.microsoft.com/office/powerpoint/2010/main" val="13061305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32734" y="159280"/>
            <a:ext cx="8908027" cy="83824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400" b="1" dirty="0">
                <a:solidFill>
                  <a:srgbClr val="00B050"/>
                </a:solidFill>
                <a:latin typeface="Times New Roman" panose="02020603050405020304" pitchFamily="18" charset="0"/>
                <a:cs typeface="Times New Roman" panose="02020603050405020304" pitchFamily="18" charset="0"/>
              </a:rPr>
              <a:t>6.</a:t>
            </a:r>
            <a:r>
              <a:rPr lang="vi-VN" sz="2400" b="1" dirty="0">
                <a:solidFill>
                  <a:srgbClr val="00B050"/>
                </a:solidFill>
                <a:latin typeface="Times New Roman" panose="02020603050405020304" pitchFamily="18" charset="0"/>
                <a:cs typeface="Times New Roman" panose="02020603050405020304" pitchFamily="18" charset="0"/>
              </a:rPr>
              <a:t>4</a:t>
            </a:r>
            <a:r>
              <a:rPr lang="en-US" sz="2400" b="1" dirty="0">
                <a:solidFill>
                  <a:srgbClr val="00B050"/>
                </a:solidFill>
                <a:latin typeface="Times New Roman" panose="02020603050405020304" pitchFamily="18" charset="0"/>
                <a:cs typeface="Times New Roman" panose="02020603050405020304" pitchFamily="18" charset="0"/>
              </a:rPr>
              <a:t>.</a:t>
            </a:r>
            <a:r>
              <a:rPr lang="vi-VN" sz="2400" b="1" dirty="0">
                <a:solidFill>
                  <a:srgbClr val="00B050"/>
                </a:solidFill>
                <a:latin typeface="Times New Roman" panose="02020603050405020304" pitchFamily="18" charset="0"/>
                <a:cs typeface="Times New Roman" panose="02020603050405020304" pitchFamily="18" charset="0"/>
              </a:rPr>
              <a:t>Ảnh hưởng của phân bón hữu cơ khoáng NHK1 đến sự sinh trưởng và phát triển của cây cà phê Arabica tại tỉnh Sơn La</a:t>
            </a:r>
          </a:p>
        </p:txBody>
      </p:sp>
      <p:pic>
        <p:nvPicPr>
          <p:cNvPr id="2" name="Picture 1"/>
          <p:cNvPicPr>
            <a:picLocks noChangeAspect="1"/>
          </p:cNvPicPr>
          <p:nvPr/>
        </p:nvPicPr>
        <p:blipFill>
          <a:blip r:embed="rId2"/>
          <a:stretch>
            <a:fillRect/>
          </a:stretch>
        </p:blipFill>
        <p:spPr>
          <a:xfrm>
            <a:off x="261054" y="1386348"/>
            <a:ext cx="8777522" cy="4159046"/>
          </a:xfrm>
          <a:prstGeom prst="rect">
            <a:avLst/>
          </a:prstGeom>
        </p:spPr>
      </p:pic>
    </p:spTree>
    <p:extLst>
      <p:ext uri="{BB962C8B-B14F-4D97-AF65-F5344CB8AC3E}">
        <p14:creationId xmlns:p14="http://schemas.microsoft.com/office/powerpoint/2010/main" val="1617745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381124"/>
            <a:ext cx="9144000" cy="4017593"/>
          </a:xfrm>
          <a:prstGeom prst="rect">
            <a:avLst/>
          </a:prstGeom>
        </p:spPr>
      </p:pic>
      <p:sp>
        <p:nvSpPr>
          <p:cNvPr id="6" name="Title 1"/>
          <p:cNvSpPr txBox="1">
            <a:spLocks/>
          </p:cNvSpPr>
          <p:nvPr/>
        </p:nvSpPr>
        <p:spPr>
          <a:xfrm>
            <a:off x="86498" y="159281"/>
            <a:ext cx="8958648" cy="68567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dirty="0" smtClean="0">
                <a:solidFill>
                  <a:srgbClr val="00B050"/>
                </a:solidFill>
                <a:latin typeface="Times New Roman" panose="02020603050405020304" pitchFamily="18" charset="0"/>
                <a:cs typeface="Times New Roman" panose="02020603050405020304" pitchFamily="18" charset="0"/>
              </a:rPr>
              <a:t>5.1. CÂY BƯỞI DA XANH</a:t>
            </a:r>
            <a:endParaRPr lang="en-US" sz="36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364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8930" y="189782"/>
            <a:ext cx="8209379" cy="5658568"/>
          </a:xfrm>
          <a:prstGeom prst="rect">
            <a:avLst/>
          </a:prstGeom>
        </p:spPr>
      </p:pic>
    </p:spTree>
    <p:extLst>
      <p:ext uri="{BB962C8B-B14F-4D97-AF65-F5344CB8AC3E}">
        <p14:creationId xmlns:p14="http://schemas.microsoft.com/office/powerpoint/2010/main" val="24226725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2748" y="396842"/>
            <a:ext cx="8612717" cy="5458265"/>
          </a:xfrm>
          <a:prstGeom prst="rect">
            <a:avLst/>
          </a:prstGeom>
        </p:spPr>
      </p:pic>
    </p:spTree>
    <p:extLst>
      <p:ext uri="{BB962C8B-B14F-4D97-AF65-F5344CB8AC3E}">
        <p14:creationId xmlns:p14="http://schemas.microsoft.com/office/powerpoint/2010/main" val="2016032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879" y="713984"/>
            <a:ext cx="9054242" cy="4565941"/>
          </a:xfrm>
          <a:prstGeom prst="rect">
            <a:avLst/>
          </a:prstGeom>
        </p:spPr>
      </p:pic>
    </p:spTree>
    <p:extLst>
      <p:ext uri="{BB962C8B-B14F-4D97-AF65-F5344CB8AC3E}">
        <p14:creationId xmlns:p14="http://schemas.microsoft.com/office/powerpoint/2010/main" val="30530652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4256" y="486697"/>
            <a:ext cx="8527517" cy="5705029"/>
          </a:xfrm>
          <a:prstGeom prst="rect">
            <a:avLst/>
          </a:prstGeom>
        </p:spPr>
      </p:pic>
    </p:spTree>
    <p:extLst>
      <p:ext uri="{BB962C8B-B14F-4D97-AF65-F5344CB8AC3E}">
        <p14:creationId xmlns:p14="http://schemas.microsoft.com/office/powerpoint/2010/main" val="24159269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32734" y="159280"/>
            <a:ext cx="8908027" cy="83824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400" b="1" dirty="0">
                <a:solidFill>
                  <a:srgbClr val="00B050"/>
                </a:solidFill>
                <a:latin typeface="Times New Roman" panose="02020603050405020304" pitchFamily="18" charset="0"/>
                <a:cs typeface="Times New Roman" panose="02020603050405020304" pitchFamily="18" charset="0"/>
              </a:rPr>
              <a:t>6.</a:t>
            </a:r>
            <a:r>
              <a:rPr lang="vi-VN" sz="2400" b="1" dirty="0">
                <a:solidFill>
                  <a:srgbClr val="00B050"/>
                </a:solidFill>
                <a:latin typeface="Times New Roman" panose="02020603050405020304" pitchFamily="18" charset="0"/>
                <a:cs typeface="Times New Roman" panose="02020603050405020304" pitchFamily="18" charset="0"/>
              </a:rPr>
              <a:t>5</a:t>
            </a:r>
            <a:r>
              <a:rPr lang="en-US" sz="2400" b="1" dirty="0">
                <a:solidFill>
                  <a:srgbClr val="00B050"/>
                </a:solidFill>
                <a:latin typeface="Times New Roman" panose="02020603050405020304" pitchFamily="18" charset="0"/>
                <a:cs typeface="Times New Roman" panose="02020603050405020304" pitchFamily="18" charset="0"/>
              </a:rPr>
              <a:t>.</a:t>
            </a:r>
            <a:r>
              <a:rPr lang="vi-VN" sz="2400" b="1" dirty="0">
                <a:solidFill>
                  <a:srgbClr val="00B050"/>
                </a:solidFill>
                <a:latin typeface="Times New Roman" panose="02020603050405020304" pitchFamily="18" charset="0"/>
                <a:cs typeface="Times New Roman" panose="02020603050405020304" pitchFamily="18" charset="0"/>
              </a:rPr>
              <a:t> Ảnh hưởng của phân bón hữu cơ khoáng NHK1 đến sự sinh trưởng và năng suất búp chè tại tỉnh Phú Thọ</a:t>
            </a:r>
          </a:p>
        </p:txBody>
      </p:sp>
      <p:pic>
        <p:nvPicPr>
          <p:cNvPr id="2" name="Picture 1"/>
          <p:cNvPicPr>
            <a:picLocks noChangeAspect="1"/>
          </p:cNvPicPr>
          <p:nvPr/>
        </p:nvPicPr>
        <p:blipFill>
          <a:blip r:embed="rId2"/>
          <a:stretch>
            <a:fillRect/>
          </a:stretch>
        </p:blipFill>
        <p:spPr>
          <a:xfrm>
            <a:off x="1147762" y="1038988"/>
            <a:ext cx="6848475" cy="5133975"/>
          </a:xfrm>
          <a:prstGeom prst="rect">
            <a:avLst/>
          </a:prstGeom>
        </p:spPr>
      </p:pic>
    </p:spTree>
    <p:extLst>
      <p:ext uri="{BB962C8B-B14F-4D97-AF65-F5344CB8AC3E}">
        <p14:creationId xmlns:p14="http://schemas.microsoft.com/office/powerpoint/2010/main" val="15777234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458" y="483310"/>
            <a:ext cx="8762867" cy="4147677"/>
          </a:xfrm>
          <a:prstGeom prst="rect">
            <a:avLst/>
          </a:prstGeom>
        </p:spPr>
      </p:pic>
    </p:spTree>
    <p:extLst>
      <p:ext uri="{BB962C8B-B14F-4D97-AF65-F5344CB8AC3E}">
        <p14:creationId xmlns:p14="http://schemas.microsoft.com/office/powerpoint/2010/main" val="20741948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8378" y="324471"/>
            <a:ext cx="8838137" cy="5685137"/>
          </a:xfrm>
          <a:prstGeom prst="rect">
            <a:avLst/>
          </a:prstGeom>
        </p:spPr>
      </p:pic>
    </p:spTree>
    <p:extLst>
      <p:ext uri="{BB962C8B-B14F-4D97-AF65-F5344CB8AC3E}">
        <p14:creationId xmlns:p14="http://schemas.microsoft.com/office/powerpoint/2010/main" val="34742091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06645"/>
            <a:ext cx="9071418" cy="4475071"/>
          </a:xfrm>
          <a:prstGeom prst="rect">
            <a:avLst/>
          </a:prstGeom>
        </p:spPr>
      </p:pic>
    </p:spTree>
    <p:extLst>
      <p:ext uri="{BB962C8B-B14F-4D97-AF65-F5344CB8AC3E}">
        <p14:creationId xmlns:p14="http://schemas.microsoft.com/office/powerpoint/2010/main" val="34287467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64400" y="294967"/>
            <a:ext cx="5854218" cy="5991840"/>
          </a:xfrm>
          <a:prstGeom prst="rect">
            <a:avLst/>
          </a:prstGeom>
        </p:spPr>
      </p:pic>
    </p:spTree>
    <p:extLst>
      <p:ext uri="{BB962C8B-B14F-4D97-AF65-F5344CB8AC3E}">
        <p14:creationId xmlns:p14="http://schemas.microsoft.com/office/powerpoint/2010/main" val="7599493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59280"/>
            <a:ext cx="9144000" cy="83824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400" b="1" dirty="0">
                <a:solidFill>
                  <a:srgbClr val="00B050"/>
                </a:solidFill>
                <a:latin typeface="Times New Roman" panose="02020603050405020304" pitchFamily="18" charset="0"/>
                <a:cs typeface="Times New Roman" panose="02020603050405020304" pitchFamily="18" charset="0"/>
              </a:rPr>
              <a:t>6.</a:t>
            </a:r>
            <a:r>
              <a:rPr lang="vi-VN" sz="2400" b="1" dirty="0">
                <a:solidFill>
                  <a:srgbClr val="00B050"/>
                </a:solidFill>
                <a:latin typeface="Times New Roman" panose="02020603050405020304" pitchFamily="18" charset="0"/>
                <a:cs typeface="Times New Roman" panose="02020603050405020304" pitchFamily="18" charset="0"/>
              </a:rPr>
              <a:t>6</a:t>
            </a:r>
            <a:r>
              <a:rPr lang="en-US" sz="2400" b="1" dirty="0">
                <a:solidFill>
                  <a:srgbClr val="00B050"/>
                </a:solidFill>
                <a:latin typeface="Times New Roman" panose="02020603050405020304" pitchFamily="18" charset="0"/>
                <a:cs typeface="Times New Roman" panose="02020603050405020304" pitchFamily="18" charset="0"/>
              </a:rPr>
              <a:t>.</a:t>
            </a:r>
            <a:r>
              <a:rPr lang="vi-VN" sz="2400" b="1" dirty="0">
                <a:solidFill>
                  <a:srgbClr val="00B050"/>
                </a:solidFill>
                <a:latin typeface="Times New Roman" panose="02020603050405020304" pitchFamily="18" charset="0"/>
                <a:cs typeface="Times New Roman" panose="02020603050405020304" pitchFamily="18" charset="0"/>
              </a:rPr>
              <a:t>Ảnh hưởng của phân bón hữu cơ khoáng NHK4 đến sự sinh trưởng và phát triển của cây lương thực: lúa Bắc Thơm 7 tại </a:t>
            </a:r>
            <a:r>
              <a:rPr lang="vi-VN" sz="2400" b="1" dirty="0" smtClean="0">
                <a:solidFill>
                  <a:srgbClr val="00B050"/>
                </a:solidFill>
                <a:latin typeface="Times New Roman" panose="02020603050405020304" pitchFamily="18" charset="0"/>
                <a:cs typeface="Times New Roman" panose="02020603050405020304" pitchFamily="18" charset="0"/>
              </a:rPr>
              <a:t>tỉnh Nam </a:t>
            </a:r>
            <a:r>
              <a:rPr lang="vi-VN" sz="2400" b="1" dirty="0">
                <a:solidFill>
                  <a:srgbClr val="00B050"/>
                </a:solidFill>
                <a:latin typeface="Times New Roman" panose="02020603050405020304" pitchFamily="18" charset="0"/>
                <a:cs typeface="Times New Roman" panose="02020603050405020304" pitchFamily="18" charset="0"/>
              </a:rPr>
              <a:t>Định</a:t>
            </a:r>
          </a:p>
        </p:txBody>
      </p:sp>
      <p:pic>
        <p:nvPicPr>
          <p:cNvPr id="2" name="Picture 1"/>
          <p:cNvPicPr>
            <a:picLocks noChangeAspect="1"/>
          </p:cNvPicPr>
          <p:nvPr/>
        </p:nvPicPr>
        <p:blipFill>
          <a:blip r:embed="rId2"/>
          <a:stretch>
            <a:fillRect/>
          </a:stretch>
        </p:blipFill>
        <p:spPr>
          <a:xfrm>
            <a:off x="1471612" y="1030227"/>
            <a:ext cx="6200775" cy="5505450"/>
          </a:xfrm>
          <a:prstGeom prst="rect">
            <a:avLst/>
          </a:prstGeom>
        </p:spPr>
      </p:pic>
    </p:spTree>
    <p:extLst>
      <p:ext uri="{BB962C8B-B14F-4D97-AF65-F5344CB8AC3E}">
        <p14:creationId xmlns:p14="http://schemas.microsoft.com/office/powerpoint/2010/main" val="4150783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6498" y="159281"/>
            <a:ext cx="8958648" cy="68567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dirty="0" smtClean="0">
                <a:solidFill>
                  <a:srgbClr val="00B050"/>
                </a:solidFill>
                <a:latin typeface="Times New Roman" panose="02020603050405020304" pitchFamily="18" charset="0"/>
                <a:cs typeface="Times New Roman" panose="02020603050405020304" pitchFamily="18" charset="0"/>
              </a:rPr>
              <a:t>5.2. CÂY VẢI</a:t>
            </a:r>
            <a:endParaRPr lang="en-US" sz="3600" b="1" dirty="0">
              <a:solidFill>
                <a:srgbClr val="00B05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76250" y="800213"/>
            <a:ext cx="7921792" cy="5517620"/>
          </a:xfrm>
          <a:prstGeom prst="rect">
            <a:avLst/>
          </a:prstGeom>
        </p:spPr>
      </p:pic>
    </p:spTree>
    <p:extLst>
      <p:ext uri="{BB962C8B-B14F-4D97-AF65-F5344CB8AC3E}">
        <p14:creationId xmlns:p14="http://schemas.microsoft.com/office/powerpoint/2010/main" val="17501625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1047" y="648937"/>
            <a:ext cx="8663533" cy="5029200"/>
          </a:xfrm>
          <a:prstGeom prst="rect">
            <a:avLst/>
          </a:prstGeom>
        </p:spPr>
      </p:pic>
    </p:spTree>
    <p:extLst>
      <p:ext uri="{BB962C8B-B14F-4D97-AF65-F5344CB8AC3E}">
        <p14:creationId xmlns:p14="http://schemas.microsoft.com/office/powerpoint/2010/main" val="16867406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4359" y="392140"/>
            <a:ext cx="7995460" cy="5274617"/>
          </a:xfrm>
          <a:prstGeom prst="rect">
            <a:avLst/>
          </a:prstGeom>
        </p:spPr>
      </p:pic>
    </p:spTree>
    <p:extLst>
      <p:ext uri="{BB962C8B-B14F-4D97-AF65-F5344CB8AC3E}">
        <p14:creationId xmlns:p14="http://schemas.microsoft.com/office/powerpoint/2010/main" val="37786545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659" y="516192"/>
            <a:ext cx="8904982" cy="4498258"/>
          </a:xfrm>
          <a:prstGeom prst="rect">
            <a:avLst/>
          </a:prstGeom>
        </p:spPr>
      </p:pic>
    </p:spTree>
    <p:extLst>
      <p:ext uri="{BB962C8B-B14F-4D97-AF65-F5344CB8AC3E}">
        <p14:creationId xmlns:p14="http://schemas.microsoft.com/office/powerpoint/2010/main" val="40084423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9750" y="560445"/>
            <a:ext cx="8564031" cy="5306771"/>
          </a:xfrm>
          <a:prstGeom prst="rect">
            <a:avLst/>
          </a:prstGeom>
        </p:spPr>
      </p:pic>
    </p:spTree>
    <p:extLst>
      <p:ext uri="{BB962C8B-B14F-4D97-AF65-F5344CB8AC3E}">
        <p14:creationId xmlns:p14="http://schemas.microsoft.com/office/powerpoint/2010/main" val="15721531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32734" y="159280"/>
            <a:ext cx="8908027" cy="83824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vi-VN" sz="2400" b="1" dirty="0">
                <a:solidFill>
                  <a:srgbClr val="00B050"/>
                </a:solidFill>
              </a:rPr>
              <a:t>6.7. Ảnh hưởng của phân bón hữu cơ khoáng NHK5 đến sự sinh trưởng và phát triển của cây màu: cây lạc L14 tại tỉnh Hà Tĩnh</a:t>
            </a:r>
          </a:p>
        </p:txBody>
      </p:sp>
      <p:pic>
        <p:nvPicPr>
          <p:cNvPr id="2" name="Picture 1"/>
          <p:cNvPicPr>
            <a:picLocks noChangeAspect="1"/>
          </p:cNvPicPr>
          <p:nvPr/>
        </p:nvPicPr>
        <p:blipFill>
          <a:blip r:embed="rId2"/>
          <a:stretch>
            <a:fillRect/>
          </a:stretch>
        </p:blipFill>
        <p:spPr>
          <a:xfrm>
            <a:off x="151032" y="1162429"/>
            <a:ext cx="8889729" cy="4338719"/>
          </a:xfrm>
          <a:prstGeom prst="rect">
            <a:avLst/>
          </a:prstGeom>
        </p:spPr>
      </p:pic>
    </p:spTree>
    <p:extLst>
      <p:ext uri="{BB962C8B-B14F-4D97-AF65-F5344CB8AC3E}">
        <p14:creationId xmlns:p14="http://schemas.microsoft.com/office/powerpoint/2010/main" val="1542021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680" y="722677"/>
            <a:ext cx="8962320" cy="5042938"/>
          </a:xfrm>
          <a:prstGeom prst="rect">
            <a:avLst/>
          </a:prstGeom>
        </p:spPr>
      </p:pic>
    </p:spTree>
    <p:extLst>
      <p:ext uri="{BB962C8B-B14F-4D97-AF65-F5344CB8AC3E}">
        <p14:creationId xmlns:p14="http://schemas.microsoft.com/office/powerpoint/2010/main" val="168035071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2596" y="457200"/>
            <a:ext cx="8737600" cy="5486400"/>
          </a:xfrm>
          <a:prstGeom prst="rect">
            <a:avLst/>
          </a:prstGeom>
        </p:spPr>
      </p:pic>
    </p:spTree>
    <p:extLst>
      <p:ext uri="{BB962C8B-B14F-4D97-AF65-F5344CB8AC3E}">
        <p14:creationId xmlns:p14="http://schemas.microsoft.com/office/powerpoint/2010/main" val="21634066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48" y="483316"/>
            <a:ext cx="9212546" cy="4619625"/>
          </a:xfrm>
          <a:prstGeom prst="rect">
            <a:avLst/>
          </a:prstGeom>
        </p:spPr>
      </p:pic>
    </p:spTree>
    <p:extLst>
      <p:ext uri="{BB962C8B-B14F-4D97-AF65-F5344CB8AC3E}">
        <p14:creationId xmlns:p14="http://schemas.microsoft.com/office/powerpoint/2010/main" val="197461989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83804" y="84189"/>
            <a:ext cx="6224280" cy="6773811"/>
          </a:xfrm>
          <a:prstGeom prst="rect">
            <a:avLst/>
          </a:prstGeom>
        </p:spPr>
      </p:pic>
    </p:spTree>
    <p:extLst>
      <p:ext uri="{BB962C8B-B14F-4D97-AF65-F5344CB8AC3E}">
        <p14:creationId xmlns:p14="http://schemas.microsoft.com/office/powerpoint/2010/main" val="243265472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32734" y="159280"/>
            <a:ext cx="8908027" cy="83824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vi-VN" sz="2400" b="1" dirty="0">
                <a:solidFill>
                  <a:srgbClr val="00B050"/>
                </a:solidFill>
              </a:rPr>
              <a:t>6.8. Ảnh hưởng của phân bón hữu cơ khoáng NHK6 đến sự sinh trưởng và năng suất của cây rau: cây cải bắp tại tỉnh Lào Cai</a:t>
            </a:r>
            <a:endParaRPr lang="vi-VN" sz="2400" b="1" dirty="0">
              <a:solidFill>
                <a:srgbClr val="00B05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18113" y="1238865"/>
            <a:ext cx="8922648" cy="4387583"/>
          </a:xfrm>
          <a:prstGeom prst="rect">
            <a:avLst/>
          </a:prstGeom>
        </p:spPr>
      </p:pic>
    </p:spTree>
    <p:extLst>
      <p:ext uri="{BB962C8B-B14F-4D97-AF65-F5344CB8AC3E}">
        <p14:creationId xmlns:p14="http://schemas.microsoft.com/office/powerpoint/2010/main" val="207496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6498" y="159281"/>
            <a:ext cx="8958648" cy="68567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dirty="0" smtClean="0">
                <a:solidFill>
                  <a:srgbClr val="00B050"/>
                </a:solidFill>
                <a:latin typeface="Times New Roman" panose="02020603050405020304" pitchFamily="18" charset="0"/>
                <a:cs typeface="Times New Roman" panose="02020603050405020304" pitchFamily="18" charset="0"/>
              </a:rPr>
              <a:t>5.3. CÂY THANH LONG</a:t>
            </a:r>
            <a:endParaRPr lang="en-US" sz="3600" b="1" dirty="0">
              <a:solidFill>
                <a:srgbClr val="00B05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71487" y="890587"/>
            <a:ext cx="8201025" cy="5076825"/>
          </a:xfrm>
          <a:prstGeom prst="rect">
            <a:avLst/>
          </a:prstGeom>
        </p:spPr>
      </p:pic>
    </p:spTree>
    <p:extLst>
      <p:ext uri="{BB962C8B-B14F-4D97-AF65-F5344CB8AC3E}">
        <p14:creationId xmlns:p14="http://schemas.microsoft.com/office/powerpoint/2010/main" val="37604393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126" y="191728"/>
            <a:ext cx="9041041" cy="5973097"/>
          </a:xfrm>
          <a:prstGeom prst="rect">
            <a:avLst/>
          </a:prstGeom>
        </p:spPr>
      </p:pic>
    </p:spTree>
    <p:extLst>
      <p:ext uri="{BB962C8B-B14F-4D97-AF65-F5344CB8AC3E}">
        <p14:creationId xmlns:p14="http://schemas.microsoft.com/office/powerpoint/2010/main" val="38899307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629" y="442455"/>
            <a:ext cx="8889475" cy="5722375"/>
          </a:xfrm>
          <a:prstGeom prst="rect">
            <a:avLst/>
          </a:prstGeom>
        </p:spPr>
      </p:pic>
    </p:spTree>
    <p:extLst>
      <p:ext uri="{BB962C8B-B14F-4D97-AF65-F5344CB8AC3E}">
        <p14:creationId xmlns:p14="http://schemas.microsoft.com/office/powerpoint/2010/main" val="26557034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58383"/>
            <a:ext cx="9144000" cy="4541233"/>
          </a:xfrm>
          <a:prstGeom prst="rect">
            <a:avLst/>
          </a:prstGeom>
        </p:spPr>
      </p:pic>
    </p:spTree>
    <p:extLst>
      <p:ext uri="{BB962C8B-B14F-4D97-AF65-F5344CB8AC3E}">
        <p14:creationId xmlns:p14="http://schemas.microsoft.com/office/powerpoint/2010/main" val="106608298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45991" y="108655"/>
            <a:ext cx="6921372" cy="6215945"/>
          </a:xfrm>
          <a:prstGeom prst="rect">
            <a:avLst/>
          </a:prstGeom>
        </p:spPr>
      </p:pic>
    </p:spTree>
    <p:extLst>
      <p:ext uri="{BB962C8B-B14F-4D97-AF65-F5344CB8AC3E}">
        <p14:creationId xmlns:p14="http://schemas.microsoft.com/office/powerpoint/2010/main" val="411803929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3705" y="690221"/>
            <a:ext cx="2432450" cy="53583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400" b="1" dirty="0" smtClean="0">
                <a:solidFill>
                  <a:srgbClr val="00B050"/>
                </a:solidFill>
                <a:latin typeface="Times New Roman" panose="02020603050405020304" pitchFamily="18" charset="0"/>
                <a:cs typeface="Times New Roman" panose="02020603050405020304" pitchFamily="18" charset="0"/>
              </a:rPr>
              <a:t>7.1. </a:t>
            </a:r>
            <a:r>
              <a:rPr lang="en-US" sz="2400" b="1" dirty="0" err="1" smtClean="0">
                <a:solidFill>
                  <a:srgbClr val="00B050"/>
                </a:solidFill>
                <a:latin typeface="Times New Roman" panose="02020603050405020304" pitchFamily="18" charset="0"/>
                <a:cs typeface="Times New Roman" panose="02020603050405020304" pitchFamily="18" charset="0"/>
              </a:rPr>
              <a:t>Kết</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luận</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723705" y="1316899"/>
            <a:ext cx="7899400" cy="50110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de-DE" sz="2400" dirty="0">
                <a:solidFill>
                  <a:schemeClr val="tx1"/>
                </a:solidFill>
                <a:latin typeface="Times New Roman" panose="02020603050405020304" pitchFamily="18" charset="0"/>
                <a:cs typeface="Times New Roman" panose="02020603050405020304" pitchFamily="18" charset="0"/>
              </a:rPr>
              <a:t>1. Phân hữu cơ khoáng HCK1 đã có tỷ lệ tăng năng suất và lãi cao hơn so với bón phân hữu cơ truyền thống tại mỗi địa phương khi áp dụng cho cây dài ngày như bưởi Da Xanh tại Bình Định (29,19% và </a:t>
            </a:r>
            <a:r>
              <a:rPr lang="vi-VN" sz="2400" dirty="0">
                <a:solidFill>
                  <a:schemeClr val="tx1"/>
                </a:solidFill>
                <a:latin typeface="Times New Roman" panose="02020603050405020304" pitchFamily="18" charset="0"/>
                <a:cs typeface="Times New Roman" panose="02020603050405020304" pitchFamily="18" charset="0"/>
              </a:rPr>
              <a:t>81,4 tr,đ/ha) </a:t>
            </a:r>
            <a:r>
              <a:rPr lang="de-DE" sz="2400" dirty="0">
                <a:solidFill>
                  <a:schemeClr val="tx1"/>
                </a:solidFill>
                <a:latin typeface="Times New Roman" panose="02020603050405020304" pitchFamily="18" charset="0"/>
                <a:cs typeface="Times New Roman" panose="02020603050405020304" pitchFamily="18" charset="0"/>
              </a:rPr>
              <a:t>và Bến Tre (26,82% và </a:t>
            </a:r>
            <a:r>
              <a:rPr lang="vi-VN" sz="2400" dirty="0">
                <a:solidFill>
                  <a:schemeClr val="tx1"/>
                </a:solidFill>
                <a:latin typeface="Times New Roman" panose="02020603050405020304" pitchFamily="18" charset="0"/>
                <a:cs typeface="Times New Roman" panose="02020603050405020304" pitchFamily="18" charset="0"/>
              </a:rPr>
              <a:t>79,6 tr,đ/ha)</a:t>
            </a:r>
            <a:r>
              <a:rPr lang="de-DE" sz="2400" dirty="0">
                <a:solidFill>
                  <a:schemeClr val="tx1"/>
                </a:solidFill>
                <a:latin typeface="Times New Roman" panose="02020603050405020304" pitchFamily="18" charset="0"/>
                <a:cs typeface="Times New Roman" panose="02020603050405020304" pitchFamily="18" charset="0"/>
              </a:rPr>
              <a:t>, vải Thiều tại Bắc Giang (</a:t>
            </a:r>
            <a:r>
              <a:rPr lang="vi-VN" sz="2400" dirty="0">
                <a:solidFill>
                  <a:schemeClr val="tx1"/>
                </a:solidFill>
                <a:latin typeface="Times New Roman" panose="02020603050405020304" pitchFamily="18" charset="0"/>
                <a:cs typeface="Times New Roman" panose="02020603050405020304" pitchFamily="18" charset="0"/>
              </a:rPr>
              <a:t>26,57% và 44,6 tr,đ/ha)</a:t>
            </a:r>
            <a:r>
              <a:rPr lang="de-DE" sz="2400" dirty="0">
                <a:solidFill>
                  <a:schemeClr val="tx1"/>
                </a:solidFill>
                <a:latin typeface="Times New Roman" panose="02020603050405020304" pitchFamily="18" charset="0"/>
                <a:cs typeface="Times New Roman" panose="02020603050405020304" pitchFamily="18" charset="0"/>
              </a:rPr>
              <a:t>, thanh long ruột đỏ ở Tiền Giang ( </a:t>
            </a:r>
            <a:r>
              <a:rPr lang="vi-VN" sz="2400" dirty="0">
                <a:solidFill>
                  <a:schemeClr val="tx1"/>
                </a:solidFill>
                <a:latin typeface="Times New Roman" panose="02020603050405020304" pitchFamily="18" charset="0"/>
                <a:cs typeface="Times New Roman" panose="02020603050405020304" pitchFamily="18" charset="0"/>
              </a:rPr>
              <a:t>15,12% và 12,9 tr,đ/ha trong 2 đợt ra hoa)</a:t>
            </a:r>
            <a:r>
              <a:rPr lang="de-DE" sz="2400" dirty="0">
                <a:solidFill>
                  <a:schemeClr val="tx1"/>
                </a:solidFill>
                <a:latin typeface="Times New Roman" panose="02020603050405020304" pitchFamily="18" charset="0"/>
                <a:cs typeface="Times New Roman" panose="02020603050405020304" pitchFamily="18" charset="0"/>
              </a:rPr>
              <a:t>, cà phê tại Sơn La (</a:t>
            </a:r>
            <a:r>
              <a:rPr lang="vi-VN" sz="2400" dirty="0">
                <a:solidFill>
                  <a:schemeClr val="tx1"/>
                </a:solidFill>
                <a:latin typeface="Times New Roman" panose="02020603050405020304" pitchFamily="18" charset="0"/>
                <a:cs typeface="Times New Roman" panose="02020603050405020304" pitchFamily="18" charset="0"/>
              </a:rPr>
              <a:t>16,22% và 36,9 tr,đ/ha)</a:t>
            </a:r>
            <a:r>
              <a:rPr lang="de-DE" sz="2400" dirty="0">
                <a:solidFill>
                  <a:schemeClr val="tx1"/>
                </a:solidFill>
                <a:latin typeface="Times New Roman" panose="02020603050405020304" pitchFamily="18" charset="0"/>
                <a:cs typeface="Times New Roman" panose="02020603050405020304" pitchFamily="18" charset="0"/>
              </a:rPr>
              <a:t>,</a:t>
            </a:r>
            <a:endParaRPr lang="vi-VN" sz="2400" dirty="0">
              <a:solidFill>
                <a:schemeClr val="tx1"/>
              </a:solidFill>
              <a:latin typeface="Times New Roman" panose="02020603050405020304" pitchFamily="18" charset="0"/>
              <a:cs typeface="Times New Roman" panose="02020603050405020304" pitchFamily="18" charset="0"/>
            </a:endParaRPr>
          </a:p>
          <a:p>
            <a:pPr algn="just"/>
            <a:r>
              <a:rPr lang="de-DE" sz="2400" dirty="0">
                <a:solidFill>
                  <a:schemeClr val="tx1"/>
                </a:solidFill>
                <a:latin typeface="Times New Roman" panose="02020603050405020304" pitchFamily="18" charset="0"/>
                <a:cs typeface="Times New Roman" panose="02020603050405020304" pitchFamily="18" charset="0"/>
              </a:rPr>
              <a:t>Tuy nhiên, đối với cây chè tại Phú Thọ phân hữu cơ khoáng HCK1 có mức tăng so với bón phân hữu cơ truyền thống về năng suất và lãi thấp: 6,08% và 1,7 tr,đ/ha,</a:t>
            </a:r>
            <a:endParaRPr lang="vi-VN" sz="2400" dirty="0">
              <a:solidFill>
                <a:schemeClr val="tx1"/>
              </a:solidFill>
              <a:latin typeface="Times New Roman" panose="02020603050405020304" pitchFamily="18" charset="0"/>
              <a:cs typeface="Times New Roman" panose="02020603050405020304" pitchFamily="18" charset="0"/>
            </a:endParaRPr>
          </a:p>
          <a:p>
            <a:pPr algn="just"/>
            <a:r>
              <a:rPr lang="de-DE" sz="2400" dirty="0">
                <a:solidFill>
                  <a:schemeClr val="tx1"/>
                </a:solidFill>
                <a:latin typeface="Times New Roman" panose="02020603050405020304" pitchFamily="18" charset="0"/>
                <a:cs typeface="Times New Roman" panose="02020603050405020304" pitchFamily="18" charset="0"/>
              </a:rPr>
              <a:t>2. Phân hữu cơ khoáng HCK4 bón cho lúa Bắc Thơm 7 tại Nam Định có mức lợi nhuận thấp (8,7 tr,đ/ha) và tương đương với phân hữu cơ truyền thống (8,6 tr,đ/ha</a:t>
            </a:r>
            <a:r>
              <a:rPr lang="de-DE" sz="2400" dirty="0" smtClean="0">
                <a:solidFill>
                  <a:schemeClr val="tx1"/>
                </a:solidFill>
                <a:latin typeface="Times New Roman" panose="02020603050405020304" pitchFamily="18" charset="0"/>
                <a:cs typeface="Times New Roman" panose="02020603050405020304" pitchFamily="18" charset="0"/>
              </a:rPr>
              <a:t>).</a:t>
            </a:r>
            <a:endParaRPr lang="vi-VN" sz="2400" dirty="0">
              <a:solidFill>
                <a:schemeClr val="tx1"/>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85352" y="164644"/>
            <a:ext cx="8958648" cy="68567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dirty="0" smtClean="0">
                <a:latin typeface="Times New Roman" panose="02020603050405020304" pitchFamily="18" charset="0"/>
                <a:cs typeface="Times New Roman" panose="02020603050405020304" pitchFamily="18" charset="0"/>
              </a:rPr>
              <a:t>7. </a:t>
            </a:r>
            <a:r>
              <a:rPr lang="vi-VN" sz="4000" b="1" dirty="0" smtClean="0"/>
              <a:t>KẾT LUẬN VÀ ĐỀ NGHỊ</a:t>
            </a:r>
            <a:endParaRPr lang="en-US" sz="4000" b="1"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334966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14976" y="95396"/>
            <a:ext cx="2432450" cy="53583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400" b="1" dirty="0" smtClean="0">
                <a:solidFill>
                  <a:srgbClr val="00B050"/>
                </a:solidFill>
                <a:latin typeface="Times New Roman" panose="02020603050405020304" pitchFamily="18" charset="0"/>
                <a:cs typeface="Times New Roman" panose="02020603050405020304" pitchFamily="18" charset="0"/>
              </a:rPr>
              <a:t>7.1. </a:t>
            </a:r>
            <a:r>
              <a:rPr lang="en-US" sz="2400" b="1" dirty="0" err="1" smtClean="0">
                <a:solidFill>
                  <a:srgbClr val="00B050"/>
                </a:solidFill>
                <a:latin typeface="Times New Roman" panose="02020603050405020304" pitchFamily="18" charset="0"/>
                <a:cs typeface="Times New Roman" panose="02020603050405020304" pitchFamily="18" charset="0"/>
              </a:rPr>
              <a:t>Kết</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luận</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714976" y="629206"/>
            <a:ext cx="7899400" cy="231355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de-DE" sz="2400" dirty="0" smtClean="0">
                <a:solidFill>
                  <a:schemeClr val="tx1"/>
                </a:solidFill>
                <a:latin typeface="Times New Roman" panose="02020603050405020304" pitchFamily="18" charset="0"/>
                <a:cs typeface="Times New Roman" panose="02020603050405020304" pitchFamily="18" charset="0"/>
              </a:rPr>
              <a:t>3</a:t>
            </a:r>
            <a:r>
              <a:rPr lang="de-DE" sz="2400" dirty="0">
                <a:solidFill>
                  <a:schemeClr val="tx1"/>
                </a:solidFill>
                <a:latin typeface="Times New Roman" panose="02020603050405020304" pitchFamily="18" charset="0"/>
                <a:cs typeface="Times New Roman" panose="02020603050405020304" pitchFamily="18" charset="0"/>
              </a:rPr>
              <a:t>. Phân hữu cơ khoáng HCK5 cho cây lạc L14 tại Hà Tĩnh có năng suất cao hơn khi bón phân hữu cơ truyền thống 9,95% và đạt lợi nhuận 27,8 tr,đ/ha.</a:t>
            </a:r>
            <a:endParaRPr lang="vi-VN" sz="2400" dirty="0">
              <a:solidFill>
                <a:schemeClr val="tx1"/>
              </a:solidFill>
              <a:latin typeface="Times New Roman" panose="02020603050405020304" pitchFamily="18" charset="0"/>
              <a:cs typeface="Times New Roman" panose="02020603050405020304" pitchFamily="18" charset="0"/>
            </a:endParaRPr>
          </a:p>
          <a:p>
            <a:r>
              <a:rPr lang="de-DE" sz="2400" dirty="0">
                <a:solidFill>
                  <a:schemeClr val="tx1"/>
                </a:solidFill>
                <a:latin typeface="Times New Roman" panose="02020603050405020304" pitchFamily="18" charset="0"/>
                <a:cs typeface="Times New Roman" panose="02020603050405020304" pitchFamily="18" charset="0"/>
              </a:rPr>
              <a:t>4. Phân hữu cơ khoáng HCK6 cho cây cải bắp Sakata 789 tại Lào Cai có năng suất và lợi nhuận cao hơn khi bón phân hữu cơ truyền thống với tỷ lệ 7,8% và 14,4 tr,đ/ha.</a:t>
            </a:r>
            <a:endParaRPr lang="vi-VN" sz="2400" dirty="0">
              <a:solidFill>
                <a:schemeClr val="tx1"/>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714976" y="2954563"/>
            <a:ext cx="2432450" cy="53583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400" b="1" dirty="0" smtClean="0">
                <a:solidFill>
                  <a:srgbClr val="00B050"/>
                </a:solidFill>
                <a:latin typeface="Times New Roman" panose="02020603050405020304" pitchFamily="18" charset="0"/>
                <a:cs typeface="Times New Roman" panose="02020603050405020304" pitchFamily="18" charset="0"/>
              </a:rPr>
              <a:t>7.2. </a:t>
            </a:r>
            <a:r>
              <a:rPr lang="en-US" sz="2400" b="1" dirty="0" err="1" smtClean="0">
                <a:solidFill>
                  <a:srgbClr val="00B050"/>
                </a:solidFill>
                <a:latin typeface="Times New Roman" panose="02020603050405020304" pitchFamily="18" charset="0"/>
                <a:cs typeface="Times New Roman" panose="02020603050405020304" pitchFamily="18" charset="0"/>
              </a:rPr>
              <a:t>Đề</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smtClean="0">
                <a:solidFill>
                  <a:srgbClr val="00B050"/>
                </a:solidFill>
                <a:latin typeface="Times New Roman" panose="02020603050405020304" pitchFamily="18" charset="0"/>
                <a:cs typeface="Times New Roman" panose="02020603050405020304" pitchFamily="18" charset="0"/>
              </a:rPr>
              <a:t>nghị</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714976" y="3516944"/>
            <a:ext cx="7899400" cy="286910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de-DE" sz="2400" dirty="0">
                <a:solidFill>
                  <a:schemeClr val="tx1"/>
                </a:solidFill>
                <a:latin typeface="Times New Roman" panose="02020603050405020304" pitchFamily="18" charset="0"/>
                <a:cs typeface="Times New Roman" panose="02020603050405020304" pitchFamily="18" charset="0"/>
              </a:rPr>
              <a:t>Cho phép sản xuất phân hữu cơ khoáng chuyên dùng HCK1 sử dụng cho nhóm cây lâu năm như bưởi, vải, thanh long, cà phê...</a:t>
            </a:r>
            <a:endParaRPr lang="vi-VN" sz="24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de-DE" sz="2400" dirty="0">
                <a:solidFill>
                  <a:schemeClr val="tx1"/>
                </a:solidFill>
                <a:latin typeface="Times New Roman" panose="02020603050405020304" pitchFamily="18" charset="0"/>
                <a:cs typeface="Times New Roman" panose="02020603050405020304" pitchFamily="18" charset="0"/>
              </a:rPr>
              <a:t>Cho phép sản xuất phân hữu cơ khoáng chuyên dùng HCK5 và HCK6 sử dụng cho nhóm cây màu và cây rau.</a:t>
            </a:r>
            <a:endParaRPr lang="vi-VN" sz="24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de-DE" sz="2400" dirty="0">
                <a:solidFill>
                  <a:schemeClr val="tx1"/>
                </a:solidFill>
                <a:latin typeface="Times New Roman" panose="02020603050405020304" pitchFamily="18" charset="0"/>
                <a:cs typeface="Times New Roman" panose="02020603050405020304" pitchFamily="18" charset="0"/>
              </a:rPr>
              <a:t>Thử nghiệm phân hữu cơ khoáng chuyên dùng cho các đối tượng cây khác trong mỗi nhóm để điều chỉnh công thức tối ưu.</a:t>
            </a:r>
            <a:endParaRPr lang="vi-VN"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16835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4009"/>
          <a:stretch/>
        </p:blipFill>
        <p:spPr>
          <a:xfrm>
            <a:off x="0" y="0"/>
            <a:ext cx="9132426" cy="6539696"/>
          </a:xfrm>
          <a:prstGeom prst="rect">
            <a:avLst/>
          </a:prstGeom>
        </p:spPr>
      </p:pic>
      <p:sp>
        <p:nvSpPr>
          <p:cNvPr id="2" name="Title 1"/>
          <p:cNvSpPr>
            <a:spLocks noGrp="1"/>
          </p:cNvSpPr>
          <p:nvPr>
            <p:ph type="title" idx="4294967295"/>
          </p:nvPr>
        </p:nvSpPr>
        <p:spPr>
          <a:xfrm>
            <a:off x="439838" y="2389239"/>
            <a:ext cx="8252749" cy="2109019"/>
          </a:xfrm>
        </p:spPr>
        <p:txBody>
          <a:bodyPr>
            <a:normAutofit/>
          </a:bodyPr>
          <a:lstStyle/>
          <a:p>
            <a:pPr algn="ctr"/>
            <a:r>
              <a:rPr lang="en-US" sz="6600" dirty="0" smtClean="0">
                <a:solidFill>
                  <a:srgbClr val="FF0000"/>
                </a:solidFill>
                <a:latin typeface="Times New Roman" panose="02020603050405020304" pitchFamily="18" charset="0"/>
                <a:cs typeface="Times New Roman" panose="02020603050405020304" pitchFamily="18" charset="0"/>
              </a:rPr>
              <a:t>Xin </a:t>
            </a:r>
            <a:r>
              <a:rPr lang="en-US" sz="6600" dirty="0" err="1" smtClean="0">
                <a:solidFill>
                  <a:srgbClr val="FF0000"/>
                </a:solidFill>
                <a:latin typeface="Times New Roman" panose="02020603050405020304" pitchFamily="18" charset="0"/>
                <a:cs typeface="Times New Roman" panose="02020603050405020304" pitchFamily="18" charset="0"/>
              </a:rPr>
              <a:t>trân</a:t>
            </a:r>
            <a:r>
              <a:rPr lang="en-US" sz="6600" dirty="0" smtClean="0">
                <a:solidFill>
                  <a:srgbClr val="FF0000"/>
                </a:solidFill>
                <a:latin typeface="Times New Roman" panose="02020603050405020304" pitchFamily="18" charset="0"/>
                <a:cs typeface="Times New Roman" panose="02020603050405020304" pitchFamily="18" charset="0"/>
              </a:rPr>
              <a:t> </a:t>
            </a:r>
            <a:r>
              <a:rPr lang="en-US" sz="6600" dirty="0" err="1" smtClean="0">
                <a:solidFill>
                  <a:srgbClr val="FF0000"/>
                </a:solidFill>
                <a:latin typeface="Times New Roman" panose="02020603050405020304" pitchFamily="18" charset="0"/>
                <a:cs typeface="Times New Roman" panose="02020603050405020304" pitchFamily="18" charset="0"/>
              </a:rPr>
              <a:t>trọng</a:t>
            </a:r>
            <a:r>
              <a:rPr lang="en-US" sz="6600" dirty="0" smtClean="0">
                <a:solidFill>
                  <a:srgbClr val="FF0000"/>
                </a:solidFill>
                <a:latin typeface="Times New Roman" panose="02020603050405020304" pitchFamily="18" charset="0"/>
                <a:cs typeface="Times New Roman" panose="02020603050405020304" pitchFamily="18" charset="0"/>
              </a:rPr>
              <a:t> </a:t>
            </a:r>
            <a:br>
              <a:rPr lang="en-US" sz="6600" dirty="0" smtClean="0">
                <a:solidFill>
                  <a:srgbClr val="FF0000"/>
                </a:solidFill>
                <a:latin typeface="Times New Roman" panose="02020603050405020304" pitchFamily="18" charset="0"/>
                <a:cs typeface="Times New Roman" panose="02020603050405020304" pitchFamily="18" charset="0"/>
              </a:rPr>
            </a:br>
            <a:r>
              <a:rPr lang="en-US" sz="6600" dirty="0" err="1" smtClean="0">
                <a:solidFill>
                  <a:srgbClr val="FF0000"/>
                </a:solidFill>
                <a:latin typeface="Times New Roman" panose="02020603050405020304" pitchFamily="18" charset="0"/>
                <a:cs typeface="Times New Roman" panose="02020603050405020304" pitchFamily="18" charset="0"/>
              </a:rPr>
              <a:t>cảm</a:t>
            </a:r>
            <a:r>
              <a:rPr lang="en-US" sz="6600" dirty="0" smtClean="0">
                <a:solidFill>
                  <a:srgbClr val="FF0000"/>
                </a:solidFill>
                <a:latin typeface="Times New Roman" panose="02020603050405020304" pitchFamily="18" charset="0"/>
                <a:cs typeface="Times New Roman" panose="02020603050405020304" pitchFamily="18" charset="0"/>
              </a:rPr>
              <a:t> </a:t>
            </a:r>
            <a:r>
              <a:rPr lang="en-US" sz="6600" dirty="0" err="1" smtClean="0">
                <a:solidFill>
                  <a:srgbClr val="FF0000"/>
                </a:solidFill>
                <a:latin typeface="Times New Roman" panose="02020603050405020304" pitchFamily="18" charset="0"/>
                <a:cs typeface="Times New Roman" panose="02020603050405020304" pitchFamily="18" charset="0"/>
              </a:rPr>
              <a:t>ơn</a:t>
            </a:r>
            <a:r>
              <a:rPr lang="en-US" sz="6600" dirty="0" smtClean="0">
                <a:solidFill>
                  <a:srgbClr val="FF0000"/>
                </a:solidFill>
                <a:latin typeface="Times New Roman" panose="02020603050405020304" pitchFamily="18" charset="0"/>
                <a:cs typeface="Times New Roman" panose="02020603050405020304" pitchFamily="18" charset="0"/>
              </a:rPr>
              <a:t>!</a:t>
            </a:r>
            <a:endParaRPr lang="en-US" sz="6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8264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6498" y="159281"/>
            <a:ext cx="8958648" cy="68567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b="1" dirty="0" smtClean="0">
                <a:solidFill>
                  <a:srgbClr val="00B050"/>
                </a:solidFill>
                <a:latin typeface="Times New Roman" panose="02020603050405020304" pitchFamily="18" charset="0"/>
                <a:cs typeface="Times New Roman" panose="02020603050405020304" pitchFamily="18" charset="0"/>
              </a:rPr>
              <a:t>5.3. CÂY THANH LONG</a:t>
            </a:r>
            <a:endParaRPr lang="en-US" sz="3600" b="1" dirty="0">
              <a:solidFill>
                <a:srgbClr val="00B05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466725" y="904875"/>
            <a:ext cx="8210550" cy="5048250"/>
          </a:xfrm>
          <a:prstGeom prst="rect">
            <a:avLst/>
          </a:prstGeom>
        </p:spPr>
      </p:pic>
    </p:spTree>
    <p:extLst>
      <p:ext uri="{BB962C8B-B14F-4D97-AF65-F5344CB8AC3E}">
        <p14:creationId xmlns:p14="http://schemas.microsoft.com/office/powerpoint/2010/main" val="1970638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807</TotalTime>
  <Words>2978</Words>
  <Application>Microsoft Office PowerPoint</Application>
  <PresentationFormat>On-screen Show (4:3)</PresentationFormat>
  <Paragraphs>191</Paragraphs>
  <Slides>86</Slides>
  <Notes>0</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Xin trân trọng  cảm ơn!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Sản phẩm và khả năng ứng dụng</dc:title>
  <dc:creator>Admin</dc:creator>
  <cp:lastModifiedBy>iTplusHN</cp:lastModifiedBy>
  <cp:revision>75</cp:revision>
  <dcterms:created xsi:type="dcterms:W3CDTF">2018-11-13T01:08:33Z</dcterms:created>
  <dcterms:modified xsi:type="dcterms:W3CDTF">2020-03-25T15:53:56Z</dcterms:modified>
</cp:coreProperties>
</file>