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handoutMasterIdLst>
    <p:handoutMasterId r:id="rId41"/>
  </p:handoutMasterIdLst>
  <p:sldIdLst>
    <p:sldId id="256" r:id="rId2"/>
    <p:sldId id="636" r:id="rId3"/>
    <p:sldId id="635" r:id="rId4"/>
    <p:sldId id="597" r:id="rId5"/>
    <p:sldId id="600" r:id="rId6"/>
    <p:sldId id="602" r:id="rId7"/>
    <p:sldId id="629" r:id="rId8"/>
    <p:sldId id="630" r:id="rId9"/>
    <p:sldId id="609" r:id="rId10"/>
    <p:sldId id="613" r:id="rId11"/>
    <p:sldId id="631" r:id="rId12"/>
    <p:sldId id="632" r:id="rId13"/>
    <p:sldId id="633" r:id="rId14"/>
    <p:sldId id="634" r:id="rId15"/>
    <p:sldId id="637" r:id="rId16"/>
    <p:sldId id="657" r:id="rId17"/>
    <p:sldId id="659" r:id="rId18"/>
    <p:sldId id="660" r:id="rId19"/>
    <p:sldId id="663" r:id="rId20"/>
    <p:sldId id="661" r:id="rId21"/>
    <p:sldId id="664" r:id="rId22"/>
    <p:sldId id="665" r:id="rId23"/>
    <p:sldId id="667" r:id="rId24"/>
    <p:sldId id="670" r:id="rId25"/>
    <p:sldId id="671" r:id="rId26"/>
    <p:sldId id="672" r:id="rId27"/>
    <p:sldId id="648" r:id="rId28"/>
    <p:sldId id="650" r:id="rId29"/>
    <p:sldId id="673" r:id="rId30"/>
    <p:sldId id="674" r:id="rId31"/>
    <p:sldId id="675" r:id="rId32"/>
    <p:sldId id="676" r:id="rId33"/>
    <p:sldId id="677" r:id="rId34"/>
    <p:sldId id="678" r:id="rId35"/>
    <p:sldId id="679" r:id="rId36"/>
    <p:sldId id="680" r:id="rId37"/>
    <p:sldId id="681" r:id="rId38"/>
    <p:sldId id="682" r:id="rId39"/>
  </p:sldIdLst>
  <p:sldSz cx="9144000" cy="5143500" type="screen16x9"/>
  <p:notesSz cx="6735763" cy="9866313"/>
  <p:defaultTextStyle>
    <a:defPPr>
      <a:defRPr lang="en-US"/>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7E4E"/>
    <a:srgbClr val="68C6F3"/>
    <a:srgbClr val="64BCDF"/>
    <a:srgbClr val="948A54"/>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37" autoAdjust="0"/>
    <p:restoredTop sz="97731" autoAdjust="0"/>
  </p:normalViewPr>
  <p:slideViewPr>
    <p:cSldViewPr snapToGrid="0" snapToObjects="1">
      <p:cViewPr>
        <p:scale>
          <a:sx n="103" d="100"/>
          <a:sy n="103" d="100"/>
        </p:scale>
        <p:origin x="-462" y="-3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5122771C-3ABA-4A7A-94EE-D5570313B325}" type="datetimeFigureOut">
              <a:rPr lang="en-US" smtClean="0"/>
              <a:pPr/>
              <a:t>12/18/2017</a:t>
            </a:fld>
            <a:endParaRPr lang="en-US"/>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D8F101AA-EF3E-42C0-AA80-70847A7EFFD1}" type="slidenum">
              <a:rPr lang="en-US" smtClean="0"/>
              <a:pPr/>
              <a:t>‹#›</a:t>
            </a:fld>
            <a:endParaRPr lang="en-US"/>
          </a:p>
        </p:txBody>
      </p:sp>
    </p:spTree>
    <p:extLst>
      <p:ext uri="{BB962C8B-B14F-4D97-AF65-F5344CB8AC3E}">
        <p14:creationId xmlns:p14="http://schemas.microsoft.com/office/powerpoint/2010/main" val="4274593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80F7C9B9-1987-6345-8253-01CC4568BFF4}" type="datetimeFigureOut">
              <a:rPr lang="en-US" smtClean="0"/>
              <a:pPr/>
              <a:t>12/18/2017</a:t>
            </a:fld>
            <a:endParaRPr lang="en-US"/>
          </a:p>
        </p:txBody>
      </p:sp>
      <p:sp>
        <p:nvSpPr>
          <p:cNvPr id="4" name="Slide Image Placeholder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A77255AC-FD75-AF40-B47D-CA8A6E0CA6E9}" type="slidenum">
              <a:rPr lang="en-US" smtClean="0"/>
              <a:pPr/>
              <a:t>‹#›</a:t>
            </a:fld>
            <a:endParaRPr lang="en-US"/>
          </a:p>
        </p:txBody>
      </p:sp>
    </p:spTree>
    <p:extLst>
      <p:ext uri="{BB962C8B-B14F-4D97-AF65-F5344CB8AC3E}">
        <p14:creationId xmlns:p14="http://schemas.microsoft.com/office/powerpoint/2010/main" val="2619114592"/>
      </p:ext>
    </p:extLst>
  </p:cSld>
  <p:clrMap bg1="lt1" tx1="dk1" bg2="lt2" tx2="dk2" accent1="accent1" accent2="accent2" accent3="accent3" accent4="accent4" accent5="accent5" accent6="accent6" hlink="hlink" folHlink="folHlink"/>
  <p:notesStyle>
    <a:lvl1pPr marL="0" algn="l" defTabSz="389626" rtl="0" eaLnBrk="1" latinLnBrk="0" hangingPunct="1">
      <a:defRPr sz="1000" kern="1200">
        <a:solidFill>
          <a:schemeClr val="tx1"/>
        </a:solidFill>
        <a:latin typeface="+mn-lt"/>
        <a:ea typeface="+mn-ea"/>
        <a:cs typeface="+mn-cs"/>
      </a:defRPr>
    </a:lvl1pPr>
    <a:lvl2pPr marL="389626" algn="l" defTabSz="389626" rtl="0" eaLnBrk="1" latinLnBrk="0" hangingPunct="1">
      <a:defRPr sz="1000" kern="1200">
        <a:solidFill>
          <a:schemeClr val="tx1"/>
        </a:solidFill>
        <a:latin typeface="+mn-lt"/>
        <a:ea typeface="+mn-ea"/>
        <a:cs typeface="+mn-cs"/>
      </a:defRPr>
    </a:lvl2pPr>
    <a:lvl3pPr marL="779252" algn="l" defTabSz="389626" rtl="0" eaLnBrk="1" latinLnBrk="0" hangingPunct="1">
      <a:defRPr sz="1000" kern="1200">
        <a:solidFill>
          <a:schemeClr val="tx1"/>
        </a:solidFill>
        <a:latin typeface="+mn-lt"/>
        <a:ea typeface="+mn-ea"/>
        <a:cs typeface="+mn-cs"/>
      </a:defRPr>
    </a:lvl3pPr>
    <a:lvl4pPr marL="1168878" algn="l" defTabSz="389626" rtl="0" eaLnBrk="1" latinLnBrk="0" hangingPunct="1">
      <a:defRPr sz="1000" kern="1200">
        <a:solidFill>
          <a:schemeClr val="tx1"/>
        </a:solidFill>
        <a:latin typeface="+mn-lt"/>
        <a:ea typeface="+mn-ea"/>
        <a:cs typeface="+mn-cs"/>
      </a:defRPr>
    </a:lvl4pPr>
    <a:lvl5pPr marL="1558503" algn="l" defTabSz="389626" rtl="0" eaLnBrk="1" latinLnBrk="0" hangingPunct="1">
      <a:defRPr sz="1000" kern="1200">
        <a:solidFill>
          <a:schemeClr val="tx1"/>
        </a:solidFill>
        <a:latin typeface="+mn-lt"/>
        <a:ea typeface="+mn-ea"/>
        <a:cs typeface="+mn-cs"/>
      </a:defRPr>
    </a:lvl5pPr>
    <a:lvl6pPr marL="1948129" algn="l" defTabSz="389626" rtl="0" eaLnBrk="1" latinLnBrk="0" hangingPunct="1">
      <a:defRPr sz="1000" kern="1200">
        <a:solidFill>
          <a:schemeClr val="tx1"/>
        </a:solidFill>
        <a:latin typeface="+mn-lt"/>
        <a:ea typeface="+mn-ea"/>
        <a:cs typeface="+mn-cs"/>
      </a:defRPr>
    </a:lvl6pPr>
    <a:lvl7pPr marL="2337755" algn="l" defTabSz="389626" rtl="0" eaLnBrk="1" latinLnBrk="0" hangingPunct="1">
      <a:defRPr sz="1000" kern="1200">
        <a:solidFill>
          <a:schemeClr val="tx1"/>
        </a:solidFill>
        <a:latin typeface="+mn-lt"/>
        <a:ea typeface="+mn-ea"/>
        <a:cs typeface="+mn-cs"/>
      </a:defRPr>
    </a:lvl7pPr>
    <a:lvl8pPr marL="2727381" algn="l" defTabSz="389626" rtl="0" eaLnBrk="1" latinLnBrk="0" hangingPunct="1">
      <a:defRPr sz="1000" kern="1200">
        <a:solidFill>
          <a:schemeClr val="tx1"/>
        </a:solidFill>
        <a:latin typeface="+mn-lt"/>
        <a:ea typeface="+mn-ea"/>
        <a:cs typeface="+mn-cs"/>
      </a:defRPr>
    </a:lvl8pPr>
    <a:lvl9pPr marL="3117007" algn="l" defTabSz="389626"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255AC-FD75-AF40-B47D-CA8A6E0CA6E9}" type="slidenum">
              <a:rPr lang="en-US" smtClean="0"/>
              <a:pPr/>
              <a:t>2</a:t>
            </a:fld>
            <a:endParaRPr lang="en-US"/>
          </a:p>
        </p:txBody>
      </p:sp>
    </p:spTree>
    <p:extLst>
      <p:ext uri="{BB962C8B-B14F-4D97-AF65-F5344CB8AC3E}">
        <p14:creationId xmlns:p14="http://schemas.microsoft.com/office/powerpoint/2010/main" val="2883226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255AC-FD75-AF40-B47D-CA8A6E0CA6E9}" type="slidenum">
              <a:rPr lang="en-US" smtClean="0"/>
              <a:pPr/>
              <a:t>4</a:t>
            </a:fld>
            <a:endParaRPr lang="en-US"/>
          </a:p>
        </p:txBody>
      </p:sp>
    </p:spTree>
    <p:extLst>
      <p:ext uri="{BB962C8B-B14F-4D97-AF65-F5344CB8AC3E}">
        <p14:creationId xmlns:p14="http://schemas.microsoft.com/office/powerpoint/2010/main" val="2883226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255AC-FD75-AF40-B47D-CA8A6E0CA6E9}" type="slidenum">
              <a:rPr lang="en-US" smtClean="0"/>
              <a:pPr/>
              <a:t>6</a:t>
            </a:fld>
            <a:endParaRPr lang="en-US"/>
          </a:p>
        </p:txBody>
      </p:sp>
    </p:spTree>
    <p:extLst>
      <p:ext uri="{BB962C8B-B14F-4D97-AF65-F5344CB8AC3E}">
        <p14:creationId xmlns:p14="http://schemas.microsoft.com/office/powerpoint/2010/main" val="2883226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255AC-FD75-AF40-B47D-CA8A6E0CA6E9}" type="slidenum">
              <a:rPr lang="en-US" smtClean="0"/>
              <a:pPr/>
              <a:t>7</a:t>
            </a:fld>
            <a:endParaRPr lang="en-US"/>
          </a:p>
        </p:txBody>
      </p:sp>
    </p:spTree>
    <p:extLst>
      <p:ext uri="{BB962C8B-B14F-4D97-AF65-F5344CB8AC3E}">
        <p14:creationId xmlns:p14="http://schemas.microsoft.com/office/powerpoint/2010/main" val="2883226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255AC-FD75-AF40-B47D-CA8A6E0CA6E9}" type="slidenum">
              <a:rPr lang="en-US" smtClean="0"/>
              <a:pPr/>
              <a:t>8</a:t>
            </a:fld>
            <a:endParaRPr lang="en-US"/>
          </a:p>
        </p:txBody>
      </p:sp>
    </p:spTree>
    <p:extLst>
      <p:ext uri="{BB962C8B-B14F-4D97-AF65-F5344CB8AC3E}">
        <p14:creationId xmlns:p14="http://schemas.microsoft.com/office/powerpoint/2010/main" val="2883226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255AC-FD75-AF40-B47D-CA8A6E0CA6E9}" type="slidenum">
              <a:rPr lang="en-US" smtClean="0"/>
              <a:pPr/>
              <a:t>13</a:t>
            </a:fld>
            <a:endParaRPr lang="en-US"/>
          </a:p>
        </p:txBody>
      </p:sp>
    </p:spTree>
    <p:extLst>
      <p:ext uri="{BB962C8B-B14F-4D97-AF65-F5344CB8AC3E}">
        <p14:creationId xmlns:p14="http://schemas.microsoft.com/office/powerpoint/2010/main" val="2883226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455289-E3EF-8444-B7C1-0B105E8E20EC}" type="datetimeFigureOut">
              <a:rPr lang="en-US" smtClean="0"/>
              <a:pPr/>
              <a:t>12/18/2017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51D9B2-08B9-F742-8730-02EFD9321FDB}" type="slidenum">
              <a:rPr lang="en-US" smtClean="0"/>
              <a:pPr/>
              <a:t>‹#›</a:t>
            </a:fld>
            <a:endParaRPr lang="en-US"/>
          </a:p>
        </p:txBody>
      </p:sp>
    </p:spTree>
    <p:extLst>
      <p:ext uri="{BB962C8B-B14F-4D97-AF65-F5344CB8AC3E}">
        <p14:creationId xmlns:p14="http://schemas.microsoft.com/office/powerpoint/2010/main" val="4183763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455289-E3EF-8444-B7C1-0B105E8E20EC}" type="datetimeFigureOut">
              <a:rPr lang="en-US" smtClean="0"/>
              <a:pPr/>
              <a:t>12/18/2017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51D9B2-08B9-F742-8730-02EFD9321FDB}" type="slidenum">
              <a:rPr lang="en-US" smtClean="0"/>
              <a:pPr/>
              <a:t>‹#›</a:t>
            </a:fld>
            <a:endParaRPr lang="en-US"/>
          </a:p>
        </p:txBody>
      </p:sp>
    </p:spTree>
    <p:extLst>
      <p:ext uri="{BB962C8B-B14F-4D97-AF65-F5344CB8AC3E}">
        <p14:creationId xmlns:p14="http://schemas.microsoft.com/office/powerpoint/2010/main" val="3310459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05979"/>
            <a:ext cx="222885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1" y="205979"/>
            <a:ext cx="653415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455289-E3EF-8444-B7C1-0B105E8E20EC}" type="datetimeFigureOut">
              <a:rPr lang="en-US" smtClean="0"/>
              <a:pPr/>
              <a:t>12/18/2017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51D9B2-08B9-F742-8730-02EFD9321FDB}" type="slidenum">
              <a:rPr lang="en-US" smtClean="0"/>
              <a:pPr/>
              <a:t>‹#›</a:t>
            </a:fld>
            <a:endParaRPr lang="en-US"/>
          </a:p>
        </p:txBody>
      </p:sp>
    </p:spTree>
    <p:extLst>
      <p:ext uri="{BB962C8B-B14F-4D97-AF65-F5344CB8AC3E}">
        <p14:creationId xmlns:p14="http://schemas.microsoft.com/office/powerpoint/2010/main" val="1127094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455289-E3EF-8444-B7C1-0B105E8E20EC}" type="datetimeFigureOut">
              <a:rPr lang="en-US" smtClean="0"/>
              <a:pPr/>
              <a:t>12/18/2017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51D9B2-08B9-F742-8730-02EFD9321FDB}" type="slidenum">
              <a:rPr lang="en-US" smtClean="0"/>
              <a:pPr/>
              <a:t>‹#›</a:t>
            </a:fld>
            <a:endParaRPr lang="en-US"/>
          </a:p>
        </p:txBody>
      </p:sp>
    </p:spTree>
    <p:extLst>
      <p:ext uri="{BB962C8B-B14F-4D97-AF65-F5344CB8AC3E}">
        <p14:creationId xmlns:p14="http://schemas.microsoft.com/office/powerpoint/2010/main" val="1179312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4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700">
                <a:solidFill>
                  <a:schemeClr val="tx1">
                    <a:tint val="75000"/>
                  </a:schemeClr>
                </a:solidFill>
              </a:defRPr>
            </a:lvl1pPr>
            <a:lvl2pPr marL="389626" indent="0">
              <a:buNone/>
              <a:defRPr sz="1500">
                <a:solidFill>
                  <a:schemeClr val="tx1">
                    <a:tint val="75000"/>
                  </a:schemeClr>
                </a:solidFill>
              </a:defRPr>
            </a:lvl2pPr>
            <a:lvl3pPr marL="779252" indent="0">
              <a:buNone/>
              <a:defRPr sz="1400">
                <a:solidFill>
                  <a:schemeClr val="tx1">
                    <a:tint val="75000"/>
                  </a:schemeClr>
                </a:solidFill>
              </a:defRPr>
            </a:lvl3pPr>
            <a:lvl4pPr marL="1168878" indent="0">
              <a:buNone/>
              <a:defRPr sz="1200">
                <a:solidFill>
                  <a:schemeClr val="tx1">
                    <a:tint val="75000"/>
                  </a:schemeClr>
                </a:solidFill>
              </a:defRPr>
            </a:lvl4pPr>
            <a:lvl5pPr marL="1558503" indent="0">
              <a:buNone/>
              <a:defRPr sz="1200">
                <a:solidFill>
                  <a:schemeClr val="tx1">
                    <a:tint val="75000"/>
                  </a:schemeClr>
                </a:solidFill>
              </a:defRPr>
            </a:lvl5pPr>
            <a:lvl6pPr marL="1948129" indent="0">
              <a:buNone/>
              <a:defRPr sz="1200">
                <a:solidFill>
                  <a:schemeClr val="tx1">
                    <a:tint val="75000"/>
                  </a:schemeClr>
                </a:solidFill>
              </a:defRPr>
            </a:lvl6pPr>
            <a:lvl7pPr marL="2337755" indent="0">
              <a:buNone/>
              <a:defRPr sz="1200">
                <a:solidFill>
                  <a:schemeClr val="tx1">
                    <a:tint val="75000"/>
                  </a:schemeClr>
                </a:solidFill>
              </a:defRPr>
            </a:lvl7pPr>
            <a:lvl8pPr marL="2727381" indent="0">
              <a:buNone/>
              <a:defRPr sz="1200">
                <a:solidFill>
                  <a:schemeClr val="tx1">
                    <a:tint val="75000"/>
                  </a:schemeClr>
                </a:solidFill>
              </a:defRPr>
            </a:lvl8pPr>
            <a:lvl9pPr marL="3117007"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455289-E3EF-8444-B7C1-0B105E8E20EC}" type="datetimeFigureOut">
              <a:rPr lang="en-US" smtClean="0"/>
              <a:pPr/>
              <a:t>12/18/2017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51D9B2-08B9-F742-8730-02EFD9321FDB}" type="slidenum">
              <a:rPr lang="en-US" smtClean="0"/>
              <a:pPr/>
              <a:t>‹#›</a:t>
            </a:fld>
            <a:endParaRPr lang="en-US"/>
          </a:p>
        </p:txBody>
      </p:sp>
    </p:spTree>
    <p:extLst>
      <p:ext uri="{BB962C8B-B14F-4D97-AF65-F5344CB8AC3E}">
        <p14:creationId xmlns:p14="http://schemas.microsoft.com/office/powerpoint/2010/main" val="228864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200151"/>
            <a:ext cx="4381500" cy="3394472"/>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200151"/>
            <a:ext cx="4381500" cy="3394472"/>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455289-E3EF-8444-B7C1-0B105E8E20EC}" type="datetimeFigureOut">
              <a:rPr lang="en-US" smtClean="0"/>
              <a:pPr/>
              <a:t>12/18/2017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51D9B2-08B9-F742-8730-02EFD9321FDB}" type="slidenum">
              <a:rPr lang="en-US" smtClean="0"/>
              <a:pPr/>
              <a:t>‹#›</a:t>
            </a:fld>
            <a:endParaRPr lang="en-US"/>
          </a:p>
        </p:txBody>
      </p:sp>
    </p:spTree>
    <p:extLst>
      <p:ext uri="{BB962C8B-B14F-4D97-AF65-F5344CB8AC3E}">
        <p14:creationId xmlns:p14="http://schemas.microsoft.com/office/powerpoint/2010/main" val="1274965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0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455289-E3EF-8444-B7C1-0B105E8E20EC}" type="datetimeFigureOut">
              <a:rPr lang="en-US" smtClean="0"/>
              <a:pPr/>
              <a:t>12/18/2017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51D9B2-08B9-F742-8730-02EFD9321FDB}" type="slidenum">
              <a:rPr lang="en-US" smtClean="0"/>
              <a:pPr/>
              <a:t>‹#›</a:t>
            </a:fld>
            <a:endParaRPr lang="en-US"/>
          </a:p>
        </p:txBody>
      </p:sp>
    </p:spTree>
    <p:extLst>
      <p:ext uri="{BB962C8B-B14F-4D97-AF65-F5344CB8AC3E}">
        <p14:creationId xmlns:p14="http://schemas.microsoft.com/office/powerpoint/2010/main" val="3168539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455289-E3EF-8444-B7C1-0B105E8E20EC}" type="datetimeFigureOut">
              <a:rPr lang="en-US" smtClean="0"/>
              <a:pPr/>
              <a:t>12/18/2017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51D9B2-08B9-F742-8730-02EFD9321FDB}" type="slidenum">
              <a:rPr lang="en-US" smtClean="0"/>
              <a:pPr/>
              <a:t>‹#›</a:t>
            </a:fld>
            <a:endParaRPr lang="en-US"/>
          </a:p>
        </p:txBody>
      </p:sp>
    </p:spTree>
    <p:extLst>
      <p:ext uri="{BB962C8B-B14F-4D97-AF65-F5344CB8AC3E}">
        <p14:creationId xmlns:p14="http://schemas.microsoft.com/office/powerpoint/2010/main" val="2742189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455289-E3EF-8444-B7C1-0B105E8E20EC}" type="datetimeFigureOut">
              <a:rPr lang="en-US" smtClean="0"/>
              <a:pPr/>
              <a:t>12/18/2017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51D9B2-08B9-F742-8730-02EFD9321FDB}" type="slidenum">
              <a:rPr lang="en-US" smtClean="0"/>
              <a:pPr/>
              <a:t>‹#›</a:t>
            </a:fld>
            <a:endParaRPr lang="en-US"/>
          </a:p>
        </p:txBody>
      </p:sp>
    </p:spTree>
    <p:extLst>
      <p:ext uri="{BB962C8B-B14F-4D97-AF65-F5344CB8AC3E}">
        <p14:creationId xmlns:p14="http://schemas.microsoft.com/office/powerpoint/2010/main" val="812661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313" cy="871538"/>
          </a:xfrm>
        </p:spPr>
        <p:txBody>
          <a:bodyPr anchor="b"/>
          <a:lstStyle>
            <a:lvl1pPr algn="l">
              <a:defRPr sz="1700" b="1"/>
            </a:lvl1pPr>
          </a:lstStyle>
          <a:p>
            <a:r>
              <a:rPr lang="en-US" smtClean="0"/>
              <a:t>Click to edit Master title style</a:t>
            </a:r>
            <a:endParaRPr lang="en-US"/>
          </a:p>
        </p:txBody>
      </p:sp>
      <p:sp>
        <p:nvSpPr>
          <p:cNvPr id="3" name="Content Placeholder 2"/>
          <p:cNvSpPr>
            <a:spLocks noGrp="1"/>
          </p:cNvSpPr>
          <p:nvPr>
            <p:ph idx="1"/>
          </p:nvPr>
        </p:nvSpPr>
        <p:spPr>
          <a:xfrm>
            <a:off x="3575051" y="204789"/>
            <a:ext cx="5111750" cy="438983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6"/>
            <a:ext cx="3008313" cy="3518297"/>
          </a:xfrm>
        </p:spPr>
        <p:txBody>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455289-E3EF-8444-B7C1-0B105E8E20EC}" type="datetimeFigureOut">
              <a:rPr lang="en-US" smtClean="0"/>
              <a:pPr/>
              <a:t>12/18/2017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51D9B2-08B9-F742-8730-02EFD9321FDB}" type="slidenum">
              <a:rPr lang="en-US" smtClean="0"/>
              <a:pPr/>
              <a:t>‹#›</a:t>
            </a:fld>
            <a:endParaRPr lang="en-US"/>
          </a:p>
        </p:txBody>
      </p:sp>
    </p:spTree>
    <p:extLst>
      <p:ext uri="{BB962C8B-B14F-4D97-AF65-F5344CB8AC3E}">
        <p14:creationId xmlns:p14="http://schemas.microsoft.com/office/powerpoint/2010/main" val="770243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7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700"/>
            </a:lvl1pPr>
            <a:lvl2pPr marL="389626" indent="0">
              <a:buNone/>
              <a:defRPr sz="2400"/>
            </a:lvl2pPr>
            <a:lvl3pPr marL="779252" indent="0">
              <a:buNone/>
              <a:defRPr sz="2000"/>
            </a:lvl3pPr>
            <a:lvl4pPr marL="1168878" indent="0">
              <a:buNone/>
              <a:defRPr sz="1700"/>
            </a:lvl4pPr>
            <a:lvl5pPr marL="1558503" indent="0">
              <a:buNone/>
              <a:defRPr sz="1700"/>
            </a:lvl5pPr>
            <a:lvl6pPr marL="1948129" indent="0">
              <a:buNone/>
              <a:defRPr sz="1700"/>
            </a:lvl6pPr>
            <a:lvl7pPr marL="2337755" indent="0">
              <a:buNone/>
              <a:defRPr sz="1700"/>
            </a:lvl7pPr>
            <a:lvl8pPr marL="2727381" indent="0">
              <a:buNone/>
              <a:defRPr sz="1700"/>
            </a:lvl8pPr>
            <a:lvl9pPr marL="3117007" indent="0">
              <a:buNone/>
              <a:defRPr sz="17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455289-E3EF-8444-B7C1-0B105E8E20EC}" type="datetimeFigureOut">
              <a:rPr lang="en-US" smtClean="0"/>
              <a:pPr/>
              <a:t>12/18/2017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51D9B2-08B9-F742-8730-02EFD9321FDB}" type="slidenum">
              <a:rPr lang="en-US" smtClean="0"/>
              <a:pPr/>
              <a:t>‹#›</a:t>
            </a:fld>
            <a:endParaRPr lang="en-US"/>
          </a:p>
        </p:txBody>
      </p:sp>
    </p:spTree>
    <p:extLst>
      <p:ext uri="{BB962C8B-B14F-4D97-AF65-F5344CB8AC3E}">
        <p14:creationId xmlns:p14="http://schemas.microsoft.com/office/powerpoint/2010/main" val="327917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77925" tIns="38963" rIns="77925" bIns="3896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77925" tIns="38963" rIns="77925" bIns="3896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77925" tIns="38963" rIns="77925" bIns="38963" rtlCol="0" anchor="ctr"/>
          <a:lstStyle>
            <a:lvl1pPr algn="l">
              <a:defRPr sz="1000">
                <a:solidFill>
                  <a:schemeClr val="tx1">
                    <a:tint val="75000"/>
                  </a:schemeClr>
                </a:solidFill>
              </a:defRPr>
            </a:lvl1pPr>
          </a:lstStyle>
          <a:p>
            <a:fld id="{AD455289-E3EF-8444-B7C1-0B105E8E20EC}" type="datetimeFigureOut">
              <a:rPr lang="en-US" smtClean="0"/>
              <a:pPr/>
              <a:t>12/18/2017</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77925" tIns="38963" rIns="77925" bIns="38963"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77925" tIns="38963" rIns="77925" bIns="38963" rtlCol="0" anchor="ctr"/>
          <a:lstStyle>
            <a:lvl1pPr algn="r">
              <a:defRPr sz="1000">
                <a:solidFill>
                  <a:schemeClr val="tx1">
                    <a:tint val="75000"/>
                  </a:schemeClr>
                </a:solidFill>
              </a:defRPr>
            </a:lvl1pPr>
          </a:lstStyle>
          <a:p>
            <a:fld id="{2551D9B2-08B9-F742-8730-02EFD9321FDB}" type="slidenum">
              <a:rPr lang="en-US" smtClean="0"/>
              <a:pPr/>
              <a:t>‹#›</a:t>
            </a:fld>
            <a:endParaRPr lang="en-US"/>
          </a:p>
        </p:txBody>
      </p:sp>
    </p:spTree>
    <p:extLst>
      <p:ext uri="{BB962C8B-B14F-4D97-AF65-F5344CB8AC3E}">
        <p14:creationId xmlns:p14="http://schemas.microsoft.com/office/powerpoint/2010/main" val="3896290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89626" rtl="0" eaLnBrk="1" latinLnBrk="0" hangingPunct="1">
        <a:spcBef>
          <a:spcPct val="0"/>
        </a:spcBef>
        <a:buNone/>
        <a:defRPr sz="3700" kern="1200">
          <a:solidFill>
            <a:schemeClr val="tx1"/>
          </a:solidFill>
          <a:latin typeface="+mj-lt"/>
          <a:ea typeface="+mj-ea"/>
          <a:cs typeface="+mj-cs"/>
        </a:defRPr>
      </a:lvl1pPr>
    </p:titleStyle>
    <p:bodyStyle>
      <a:lvl1pPr marL="292219" indent="-292219" algn="l" defTabSz="389626" rtl="0" eaLnBrk="1" latinLnBrk="0" hangingPunct="1">
        <a:spcBef>
          <a:spcPct val="20000"/>
        </a:spcBef>
        <a:buFont typeface="Arial"/>
        <a:buChar char="•"/>
        <a:defRPr sz="2700" kern="1200">
          <a:solidFill>
            <a:schemeClr val="tx1"/>
          </a:solidFill>
          <a:latin typeface="+mn-lt"/>
          <a:ea typeface="+mn-ea"/>
          <a:cs typeface="+mn-cs"/>
        </a:defRPr>
      </a:lvl1pPr>
      <a:lvl2pPr marL="633142" indent="-243516" algn="l" defTabSz="389626" rtl="0" eaLnBrk="1" latinLnBrk="0" hangingPunct="1">
        <a:spcBef>
          <a:spcPct val="20000"/>
        </a:spcBef>
        <a:buFont typeface="Arial"/>
        <a:buChar char="–"/>
        <a:defRPr sz="2400" kern="1200">
          <a:solidFill>
            <a:schemeClr val="tx1"/>
          </a:solidFill>
          <a:latin typeface="+mn-lt"/>
          <a:ea typeface="+mn-ea"/>
          <a:cs typeface="+mn-cs"/>
        </a:defRPr>
      </a:lvl2pPr>
      <a:lvl3pPr marL="974065" indent="-194813" algn="l" defTabSz="389626" rtl="0" eaLnBrk="1" latinLnBrk="0" hangingPunct="1">
        <a:spcBef>
          <a:spcPct val="20000"/>
        </a:spcBef>
        <a:buFont typeface="Arial"/>
        <a:buChar char="•"/>
        <a:defRPr sz="2000" kern="1200">
          <a:solidFill>
            <a:schemeClr val="tx1"/>
          </a:solidFill>
          <a:latin typeface="+mn-lt"/>
          <a:ea typeface="+mn-ea"/>
          <a:cs typeface="+mn-cs"/>
        </a:defRPr>
      </a:lvl3pPr>
      <a:lvl4pPr marL="1363690" indent="-194813" algn="l" defTabSz="389626" rtl="0" eaLnBrk="1" latinLnBrk="0" hangingPunct="1">
        <a:spcBef>
          <a:spcPct val="20000"/>
        </a:spcBef>
        <a:buFont typeface="Arial"/>
        <a:buChar char="–"/>
        <a:defRPr sz="1700" kern="1200">
          <a:solidFill>
            <a:schemeClr val="tx1"/>
          </a:solidFill>
          <a:latin typeface="+mn-lt"/>
          <a:ea typeface="+mn-ea"/>
          <a:cs typeface="+mn-cs"/>
        </a:defRPr>
      </a:lvl4pPr>
      <a:lvl5pPr marL="1753316" indent="-194813" algn="l" defTabSz="389626" rtl="0" eaLnBrk="1" latinLnBrk="0" hangingPunct="1">
        <a:spcBef>
          <a:spcPct val="20000"/>
        </a:spcBef>
        <a:buFont typeface="Arial"/>
        <a:buChar char="»"/>
        <a:defRPr sz="1700" kern="1200">
          <a:solidFill>
            <a:schemeClr val="tx1"/>
          </a:solidFill>
          <a:latin typeface="+mn-lt"/>
          <a:ea typeface="+mn-ea"/>
          <a:cs typeface="+mn-cs"/>
        </a:defRPr>
      </a:lvl5pPr>
      <a:lvl6pPr marL="2142942" indent="-194813" algn="l" defTabSz="389626" rtl="0" eaLnBrk="1" latinLnBrk="0" hangingPunct="1">
        <a:spcBef>
          <a:spcPct val="20000"/>
        </a:spcBef>
        <a:buFont typeface="Arial"/>
        <a:buChar char="•"/>
        <a:defRPr sz="1700" kern="1200">
          <a:solidFill>
            <a:schemeClr val="tx1"/>
          </a:solidFill>
          <a:latin typeface="+mn-lt"/>
          <a:ea typeface="+mn-ea"/>
          <a:cs typeface="+mn-cs"/>
        </a:defRPr>
      </a:lvl6pPr>
      <a:lvl7pPr marL="2532568" indent="-194813" algn="l" defTabSz="389626" rtl="0" eaLnBrk="1" latinLnBrk="0" hangingPunct="1">
        <a:spcBef>
          <a:spcPct val="20000"/>
        </a:spcBef>
        <a:buFont typeface="Arial"/>
        <a:buChar char="•"/>
        <a:defRPr sz="1700" kern="1200">
          <a:solidFill>
            <a:schemeClr val="tx1"/>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1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1.jpeg"/><Relationship Id="rId5" Type="http://schemas.openxmlformats.org/officeDocument/2006/relationships/image" Target="../media/image21.png"/><Relationship Id="rId4" Type="http://schemas.openxmlformats.org/officeDocument/2006/relationships/image" Target="../media/image50.jpeg"/></Relationships>
</file>

<file path=ppt/slides/_rels/slide1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jpeg"/></Relationships>
</file>

<file path=ppt/slides/_rels/slide19.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68.jpeg"/><Relationship Id="rId2"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2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2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7.xml"/><Relationship Id="rId5" Type="http://schemas.openxmlformats.org/officeDocument/2006/relationships/image" Target="../media/image79.jpeg"/><Relationship Id="rId4" Type="http://schemas.openxmlformats.org/officeDocument/2006/relationships/image" Target="../media/image78.jpeg"/></Relationships>
</file>

<file path=ppt/slides/_rels/slide2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jpeg"/><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8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85.jpeg"/><Relationship Id="rId7" Type="http://schemas.openxmlformats.org/officeDocument/2006/relationships/image" Target="../media/image89.png"/><Relationship Id="rId2" Type="http://schemas.openxmlformats.org/officeDocument/2006/relationships/image" Target="../media/image84.jpeg"/><Relationship Id="rId1" Type="http://schemas.openxmlformats.org/officeDocument/2006/relationships/slideLayout" Target="../slideLayouts/slideLayout6.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jpeg"/></Relationships>
</file>

<file path=ppt/slides/_rels/slide2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jpeg"/><Relationship Id="rId1" Type="http://schemas.openxmlformats.org/officeDocument/2006/relationships/slideLayout" Target="../slideLayouts/slideLayout2.xml"/><Relationship Id="rId5" Type="http://schemas.openxmlformats.org/officeDocument/2006/relationships/image" Target="../media/image93.jpeg"/><Relationship Id="rId4" Type="http://schemas.openxmlformats.org/officeDocument/2006/relationships/image" Target="../media/image92.jpeg"/></Relationships>
</file>

<file path=ppt/slides/_rels/slide28.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9.png"/><Relationship Id="rId7" Type="http://schemas.openxmlformats.org/officeDocument/2006/relationships/image" Target="../media/image103.jpeg"/><Relationship Id="rId2"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2.xml"/><Relationship Id="rId4" Type="http://schemas.openxmlformats.org/officeDocument/2006/relationships/image" Target="../media/image106.jpe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3.jpeg"/><Relationship Id="rId5" Type="http://schemas.openxmlformats.org/officeDocument/2006/relationships/image" Target="../media/image5.png"/><Relationship Id="rId10" Type="http://schemas.openxmlformats.org/officeDocument/2006/relationships/image" Target="../media/image12.jpeg"/><Relationship Id="rId4" Type="http://schemas.openxmlformats.org/officeDocument/2006/relationships/image" Target="../media/image4.pn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 Id="rId9"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58757" y="1750979"/>
            <a:ext cx="7936287" cy="1371349"/>
          </a:xfrm>
          <a:prstGeom prst="rect">
            <a:avLst/>
          </a:prstGeom>
          <a:noFill/>
        </p:spPr>
        <p:txBody>
          <a:bodyPr wrap="square" lIns="77925" tIns="38963" rIns="77925" bIns="38963" rtlCol="0">
            <a:spAutoFit/>
          </a:bodyPr>
          <a:lstStyle/>
          <a:p>
            <a:pPr algn="ctr"/>
            <a:r>
              <a:rPr lang="en-AU" sz="2800" b="1" dirty="0" smtClean="0">
                <a:solidFill>
                  <a:schemeClr val="tx2">
                    <a:lumMod val="60000"/>
                    <a:lumOff val="40000"/>
                  </a:schemeClr>
                </a:solidFill>
                <a:latin typeface="Arial" pitchFamily="34" charset="0"/>
                <a:cs typeface="Arial" pitchFamily="34" charset="0"/>
              </a:rPr>
              <a:t>ỨNG DỤNG CÔNG NGHỆ CAO VÀO XỬ LÝ, SỬ DỤNG CHẤT THẢI CHĂN NUÔI </a:t>
            </a:r>
          </a:p>
          <a:p>
            <a:pPr algn="ctr"/>
            <a:r>
              <a:rPr lang="vi-VN" sz="2800" b="1" dirty="0" smtClean="0">
                <a:solidFill>
                  <a:schemeClr val="tx2">
                    <a:lumMod val="60000"/>
                    <a:lumOff val="40000"/>
                  </a:schemeClr>
                </a:solidFill>
                <a:latin typeface="Arial" pitchFamily="34" charset="0"/>
                <a:cs typeface="Arial" pitchFamily="34" charset="0"/>
              </a:rPr>
              <a:t>TẠI CÔNG TY CỔ PHẦN THỰC PHẨM SỮA TH</a:t>
            </a:r>
          </a:p>
        </p:txBody>
      </p:sp>
      <p:sp>
        <p:nvSpPr>
          <p:cNvPr id="2" name="TextBox 1"/>
          <p:cNvSpPr txBox="1"/>
          <p:nvPr/>
        </p:nvSpPr>
        <p:spPr>
          <a:xfrm>
            <a:off x="4714467" y="3636233"/>
            <a:ext cx="3980577" cy="400110"/>
          </a:xfrm>
          <a:prstGeom prst="rect">
            <a:avLst/>
          </a:prstGeom>
          <a:noFill/>
        </p:spPr>
        <p:txBody>
          <a:bodyPr wrap="none" rtlCol="0">
            <a:spAutoFit/>
          </a:bodyPr>
          <a:lstStyle/>
          <a:p>
            <a:r>
              <a:rPr lang="en-US" sz="2000" b="1" dirty="0" smtClean="0">
                <a:solidFill>
                  <a:schemeClr val="accent1">
                    <a:lumMod val="75000"/>
                  </a:schemeClr>
                </a:solidFill>
              </a:rPr>
              <a:t>Công ty Cổ phần Thực phẩm Sữa TH</a:t>
            </a:r>
            <a:endParaRPr lang="en-US" sz="2000" b="1" dirty="0">
              <a:solidFill>
                <a:schemeClr val="accent1">
                  <a:lumMod val="75000"/>
                </a:schemeClr>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99834" y="269794"/>
            <a:ext cx="5126122" cy="833569"/>
          </a:xfrm>
          <a:prstGeom prst="rect">
            <a:avLst/>
          </a:prstGeom>
        </p:spPr>
      </p:pic>
    </p:spTree>
    <p:extLst>
      <p:ext uri="{BB962C8B-B14F-4D97-AF65-F5344CB8AC3E}">
        <p14:creationId xmlns:p14="http://schemas.microsoft.com/office/powerpoint/2010/main" val="3407238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A_Works\Brand\Pics\2015\Farm &amp; Factory\Nha may sua TH\Day chuyen (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33623" y="219818"/>
            <a:ext cx="3030873" cy="1704866"/>
          </a:xfrm>
          <a:prstGeom prst="rect">
            <a:avLst/>
          </a:prstGeom>
          <a:noFill/>
        </p:spPr>
      </p:pic>
      <p:pic>
        <p:nvPicPr>
          <p:cNvPr id="14338" name="Picture 2" descr="Kết quả hình ảnh cho cửa hàng th true mar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10927" y="3227760"/>
            <a:ext cx="3358411" cy="1889764"/>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www.thmilk.vn/image/data/Poster%20Khuye%CC%82%CC%81n%20Ma%CC%A3i/Giao-hang-tan-nha-new.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028"/>
          <a:stretch/>
        </p:blipFill>
        <p:spPr bwMode="auto">
          <a:xfrm>
            <a:off x="3224518" y="3227760"/>
            <a:ext cx="2210511" cy="1865078"/>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Kết quả hình ảnh cho cửa hàng th true mar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4826" y="3241495"/>
            <a:ext cx="2946401" cy="187602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Factory_05.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46690" y="219818"/>
            <a:ext cx="2804843" cy="1704866"/>
          </a:xfrm>
          <a:prstGeom prst="rect">
            <a:avLst/>
          </a:prstGeom>
        </p:spPr>
      </p:pic>
      <p:pic>
        <p:nvPicPr>
          <p:cNvPr id="14346" name="Picture 10" descr="Hình ảnh có liên quan"/>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304" y="209543"/>
            <a:ext cx="3097923" cy="17348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9129" y="2321960"/>
            <a:ext cx="9210791" cy="338554"/>
          </a:xfrm>
          <a:prstGeom prst="rect">
            <a:avLst/>
          </a:prstGeom>
          <a:noFill/>
        </p:spPr>
        <p:txBody>
          <a:bodyPr wrap="none" rtlCol="0">
            <a:spAutoFit/>
          </a:bodyPr>
          <a:lstStyle/>
          <a:p>
            <a:r>
              <a:rPr lang="en-US" sz="1600" b="1" dirty="0" smtClean="0"/>
              <a:t>Nhà máy sữa với công nghệ hiện đại và hệ thống phân phối sữa với chuỗi hệ thống cửa hàng khắp 3 miền </a:t>
            </a:r>
            <a:endParaRPr lang="en-US" sz="1600" b="1" dirty="0"/>
          </a:p>
        </p:txBody>
      </p:sp>
    </p:spTree>
    <p:extLst>
      <p:ext uri="{BB962C8B-B14F-4D97-AF65-F5344CB8AC3E}">
        <p14:creationId xmlns:p14="http://schemas.microsoft.com/office/powerpoint/2010/main" val="2387275885"/>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7" descr="27.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267075" cy="2087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Users\vmkt414\Desktop\TH intro 2015\13. Gieo hat_TH farm.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27079" y="6382"/>
            <a:ext cx="3016920" cy="2080772"/>
          </a:xfrm>
          <a:prstGeom prst="rect">
            <a:avLst/>
          </a:prstGeom>
          <a:noFill/>
        </p:spPr>
      </p:pic>
      <p:pic>
        <p:nvPicPr>
          <p:cNvPr id="9" name="Picture 8" descr="DSC0747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67075" y="6381"/>
            <a:ext cx="3113347" cy="208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E:\A_Works\Brand\Pics\2015\Thu hoach co\Lowres\Thu hoach ngo_TH true MILK_15_.jpg"/>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155" y="2209532"/>
            <a:ext cx="4292057" cy="2933968"/>
          </a:xfrm>
          <a:prstGeom prst="rect">
            <a:avLst/>
          </a:prstGeom>
          <a:noFill/>
        </p:spPr>
      </p:pic>
      <p:pic>
        <p:nvPicPr>
          <p:cNvPr id="11" name="Picture 2" descr="D:\Yogurt\Launching\7.7 SLIDE SHOW\Thu hoach co tai trang trai TH_2.jpg"/>
          <p:cNvPicPr>
            <a:picLocks noChangeAspect="1" noChangeArrowheads="1"/>
          </p:cNvPicPr>
          <p:nvPr/>
        </p:nvPicPr>
        <p:blipFill>
          <a:blip r:embed="rId6" cstate="email">
            <a:extLst>
              <a:ext uri="{28A0092B-C50C-407E-A947-70E740481C1C}">
                <a14:useLocalDpi xmlns:a14="http://schemas.microsoft.com/office/drawing/2010/main"/>
              </a:ext>
            </a:extLst>
          </a:blip>
          <a:srcRect l="12068" r="24887"/>
          <a:stretch>
            <a:fillRect/>
          </a:stretch>
        </p:blipFill>
        <p:spPr bwMode="auto">
          <a:xfrm>
            <a:off x="4292212" y="2209532"/>
            <a:ext cx="4851789" cy="293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2087152"/>
            <a:ext cx="9145319" cy="632685"/>
          </a:xfrm>
          <a:prstGeom prst="rect">
            <a:avLst/>
          </a:prstGeom>
          <a:solidFill>
            <a:schemeClr val="bg1"/>
          </a:solidFill>
        </p:spPr>
        <p:txBody>
          <a:bodyPr wrap="square" lIns="77925" tIns="38963" rIns="77925" bIns="38963">
            <a:spAutoFit/>
          </a:bodyPr>
          <a:lstStyle/>
          <a:p>
            <a:pPr algn="just" eaLnBrk="0" hangingPunct="0"/>
            <a:r>
              <a:rPr lang="en-US" sz="1800" b="1" dirty="0" smtClean="0">
                <a:solidFill>
                  <a:schemeClr val="tx2"/>
                </a:solidFill>
                <a:latin typeface="Calibri" pitchFamily="34" charset="0"/>
              </a:rPr>
              <a:t>Trang bị máy móc nông nghiệp hiện đại nhập khẩu từ các nước có nền nông nghiệp tiên tiến nhất trên thế giới như Mỹ, Đức nhằm tăng năng suất, giảm chi phí …</a:t>
            </a:r>
            <a:endParaRPr lang="en-US" sz="1050" b="1" dirty="0">
              <a:solidFill>
                <a:schemeClr val="tx2"/>
              </a:solidFill>
              <a:latin typeface="Calibri" pitchFamily="34" charset="0"/>
            </a:endParaRPr>
          </a:p>
        </p:txBody>
      </p:sp>
    </p:spTree>
    <p:extLst>
      <p:ext uri="{BB962C8B-B14F-4D97-AF65-F5344CB8AC3E}">
        <p14:creationId xmlns:p14="http://schemas.microsoft.com/office/powerpoint/2010/main" val="175750885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7" name="Picture 11" descr="IMG_4746.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25" y="1055077"/>
            <a:ext cx="9144000" cy="408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IMG_4719.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3"/>
            <a:ext cx="3126463" cy="193446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10" descr="_57C2322.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81725" y="13702"/>
            <a:ext cx="2952750" cy="190711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9" descr="_57C2476.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26464" y="0"/>
            <a:ext cx="3055261" cy="192081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5209" y="4664467"/>
            <a:ext cx="3037819" cy="400110"/>
          </a:xfrm>
          <a:prstGeom prst="rect">
            <a:avLst/>
          </a:prstGeom>
          <a:noFill/>
        </p:spPr>
        <p:txBody>
          <a:bodyPr wrap="none" rtlCol="0">
            <a:spAutoFit/>
          </a:bodyPr>
          <a:lstStyle/>
          <a:p>
            <a:r>
              <a:rPr lang="en-US" sz="2000" b="1" dirty="0" smtClean="0">
                <a:solidFill>
                  <a:srgbClr val="FF0000"/>
                </a:solidFill>
              </a:rPr>
              <a:t>Ủ CHUA THỨC ĂN CHO BÒ </a:t>
            </a:r>
            <a:endParaRPr lang="en-US" sz="2000" b="1" dirty="0">
              <a:solidFill>
                <a:srgbClr val="FF0000"/>
              </a:solidFill>
            </a:endParaRPr>
          </a:p>
        </p:txBody>
      </p:sp>
    </p:spTree>
    <p:extLst>
      <p:ext uri="{BB962C8B-B14F-4D97-AF65-F5344CB8AC3E}">
        <p14:creationId xmlns:p14="http://schemas.microsoft.com/office/powerpoint/2010/main" val="277380395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vmkt414\Desktop\TH intro 2015\thucan0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7074" y="0"/>
            <a:ext cx="4336926" cy="2673452"/>
          </a:xfrm>
          <a:prstGeom prst="rect">
            <a:avLst/>
          </a:prstGeom>
          <a:noFill/>
        </p:spPr>
      </p:pic>
      <p:pic>
        <p:nvPicPr>
          <p:cNvPr id="3074" name="Picture 2" descr="C:\Users\vmkt414\Desktop\TH intro 2015\thucan0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07073" y="2628899"/>
            <a:ext cx="4336925" cy="2514601"/>
          </a:xfrm>
          <a:prstGeom prst="rect">
            <a:avLst/>
          </a:prstGeom>
          <a:noFill/>
        </p:spPr>
      </p:pic>
      <p:pic>
        <p:nvPicPr>
          <p:cNvPr id="52" name="Picture 51" descr="logoTH.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51112" y="141391"/>
            <a:ext cx="1061284" cy="402894"/>
          </a:xfrm>
          <a:prstGeom prst="rect">
            <a:avLst/>
          </a:prstGeom>
        </p:spPr>
      </p:pic>
      <p:sp>
        <p:nvSpPr>
          <p:cNvPr id="12" name="Rectangle 11"/>
          <p:cNvSpPr/>
          <p:nvPr/>
        </p:nvSpPr>
        <p:spPr>
          <a:xfrm>
            <a:off x="38099" y="3463773"/>
            <a:ext cx="4634385" cy="1463682"/>
          </a:xfrm>
          <a:prstGeom prst="rect">
            <a:avLst/>
          </a:prstGeom>
        </p:spPr>
        <p:txBody>
          <a:bodyPr wrap="square" lIns="77925" tIns="38963" rIns="77925" bIns="38963">
            <a:spAutoFit/>
          </a:bodyPr>
          <a:lstStyle/>
          <a:p>
            <a:pPr marL="151521" indent="-151521" algn="just" eaLnBrk="0" hangingPunct="0">
              <a:buFont typeface="Arial" pitchFamily="34" charset="0"/>
              <a:buChar char="•"/>
            </a:pPr>
            <a:r>
              <a:rPr lang="en-US" sz="1800" dirty="0" err="1" smtClean="0">
                <a:latin typeface="Calibri" pitchFamily="34" charset="0"/>
              </a:rPr>
              <a:t>Phối</a:t>
            </a:r>
            <a:r>
              <a:rPr lang="en-US" sz="1800" dirty="0" smtClean="0">
                <a:latin typeface="Calibri" pitchFamily="34" charset="0"/>
              </a:rPr>
              <a:t> </a:t>
            </a:r>
            <a:r>
              <a:rPr lang="en-US" sz="1800" dirty="0" err="1" smtClean="0">
                <a:latin typeface="Calibri" pitchFamily="34" charset="0"/>
              </a:rPr>
              <a:t>chế</a:t>
            </a:r>
            <a:r>
              <a:rPr lang="en-US" sz="1800" dirty="0" smtClean="0">
                <a:latin typeface="Calibri" pitchFamily="34" charset="0"/>
              </a:rPr>
              <a:t> </a:t>
            </a:r>
            <a:r>
              <a:rPr lang="en-US" sz="1800" dirty="0" err="1" smtClean="0">
                <a:latin typeface="Calibri" pitchFamily="34" charset="0"/>
              </a:rPr>
              <a:t>khẩu</a:t>
            </a:r>
            <a:r>
              <a:rPr lang="en-US" sz="1800" dirty="0" smtClean="0">
                <a:latin typeface="Calibri" pitchFamily="34" charset="0"/>
              </a:rPr>
              <a:t> </a:t>
            </a:r>
            <a:r>
              <a:rPr lang="en-US" sz="1800" dirty="0" err="1" smtClean="0">
                <a:latin typeface="Calibri" pitchFamily="34" charset="0"/>
              </a:rPr>
              <a:t>phần</a:t>
            </a:r>
            <a:r>
              <a:rPr lang="en-US" sz="1800" dirty="0" smtClean="0">
                <a:latin typeface="Calibri" pitchFamily="34" charset="0"/>
              </a:rPr>
              <a:t> </a:t>
            </a:r>
            <a:r>
              <a:rPr lang="en-US" sz="1800" dirty="0" err="1" smtClean="0">
                <a:latin typeface="Calibri" pitchFamily="34" charset="0"/>
              </a:rPr>
              <a:t>tối</a:t>
            </a:r>
            <a:r>
              <a:rPr lang="en-US" sz="1800" dirty="0" smtClean="0">
                <a:latin typeface="Calibri" pitchFamily="34" charset="0"/>
              </a:rPr>
              <a:t> </a:t>
            </a:r>
            <a:r>
              <a:rPr lang="en-US" sz="1800" dirty="0" err="1" smtClean="0">
                <a:latin typeface="Calibri" pitchFamily="34" charset="0"/>
              </a:rPr>
              <a:t>ưu</a:t>
            </a:r>
            <a:r>
              <a:rPr lang="en-US" sz="1800" dirty="0" smtClean="0">
                <a:latin typeface="Calibri" pitchFamily="34" charset="0"/>
              </a:rPr>
              <a:t> </a:t>
            </a:r>
            <a:r>
              <a:rPr lang="en-US" sz="1800" dirty="0" err="1" smtClean="0">
                <a:latin typeface="Calibri" pitchFamily="34" charset="0"/>
              </a:rPr>
              <a:t>bằng</a:t>
            </a:r>
            <a:r>
              <a:rPr lang="en-US" sz="1800" dirty="0" smtClean="0">
                <a:latin typeface="Calibri" pitchFamily="34" charset="0"/>
              </a:rPr>
              <a:t> </a:t>
            </a:r>
            <a:r>
              <a:rPr lang="en-US" sz="1800" dirty="0" err="1" smtClean="0">
                <a:latin typeface="Calibri" pitchFamily="34" charset="0"/>
              </a:rPr>
              <a:t>phần</a:t>
            </a:r>
            <a:r>
              <a:rPr lang="en-US" sz="1800" dirty="0" smtClean="0">
                <a:latin typeface="Calibri" pitchFamily="34" charset="0"/>
              </a:rPr>
              <a:t> </a:t>
            </a:r>
            <a:r>
              <a:rPr lang="en-US" sz="1800" dirty="0" err="1" smtClean="0">
                <a:latin typeface="Calibri" pitchFamily="34" charset="0"/>
              </a:rPr>
              <a:t>mềm</a:t>
            </a:r>
            <a:r>
              <a:rPr lang="en-US" sz="1800" dirty="0" smtClean="0">
                <a:latin typeface="Calibri" pitchFamily="34" charset="0"/>
              </a:rPr>
              <a:t> </a:t>
            </a:r>
            <a:r>
              <a:rPr lang="en-US" sz="1800" dirty="0" err="1" smtClean="0">
                <a:latin typeface="Calibri" pitchFamily="34" charset="0"/>
              </a:rPr>
              <a:t>chuyên</a:t>
            </a:r>
            <a:r>
              <a:rPr lang="en-US" sz="1800" dirty="0" smtClean="0">
                <a:latin typeface="Calibri" pitchFamily="34" charset="0"/>
              </a:rPr>
              <a:t> </a:t>
            </a:r>
            <a:r>
              <a:rPr lang="en-US" sz="1800" dirty="0" err="1" smtClean="0">
                <a:latin typeface="Calibri" pitchFamily="34" charset="0"/>
              </a:rPr>
              <a:t>dụng</a:t>
            </a:r>
            <a:r>
              <a:rPr lang="en-US" sz="1800" dirty="0" smtClean="0">
                <a:latin typeface="Calibri" pitchFamily="34" charset="0"/>
              </a:rPr>
              <a:t> </a:t>
            </a:r>
            <a:r>
              <a:rPr lang="en-US" sz="1800" dirty="0" err="1" smtClean="0">
                <a:latin typeface="Calibri" pitchFamily="34" charset="0"/>
              </a:rPr>
              <a:t>RationAll</a:t>
            </a:r>
            <a:r>
              <a:rPr lang="en-US" sz="1800" dirty="0" smtClean="0">
                <a:latin typeface="Calibri" pitchFamily="34" charset="0"/>
              </a:rPr>
              <a:t> (Israel)</a:t>
            </a:r>
          </a:p>
          <a:p>
            <a:pPr marL="151521" indent="-151521" algn="just" eaLnBrk="0" hangingPunct="0">
              <a:buFont typeface="Arial" pitchFamily="34" charset="0"/>
              <a:buChar char="•"/>
            </a:pPr>
            <a:r>
              <a:rPr lang="en-US" sz="1800" dirty="0" err="1" smtClean="0">
                <a:latin typeface="Calibri" pitchFamily="34" charset="0"/>
              </a:rPr>
              <a:t>Trộn</a:t>
            </a:r>
            <a:r>
              <a:rPr lang="en-US" sz="1800" dirty="0" smtClean="0">
                <a:latin typeface="Calibri" pitchFamily="34" charset="0"/>
              </a:rPr>
              <a:t> TMR </a:t>
            </a:r>
            <a:r>
              <a:rPr lang="en-US" sz="1800" dirty="0" err="1" smtClean="0">
                <a:latin typeface="Calibri" pitchFamily="34" charset="0"/>
              </a:rPr>
              <a:t>bằng</a:t>
            </a:r>
            <a:r>
              <a:rPr lang="en-US" sz="1800" dirty="0" smtClean="0">
                <a:latin typeface="Calibri" pitchFamily="34" charset="0"/>
              </a:rPr>
              <a:t> </a:t>
            </a:r>
            <a:r>
              <a:rPr lang="en-US" sz="1800" dirty="0" err="1" smtClean="0">
                <a:latin typeface="Calibri" pitchFamily="34" charset="0"/>
              </a:rPr>
              <a:t>phần</a:t>
            </a:r>
            <a:r>
              <a:rPr lang="en-US" sz="1800" dirty="0" smtClean="0">
                <a:latin typeface="Calibri" pitchFamily="34" charset="0"/>
              </a:rPr>
              <a:t> </a:t>
            </a:r>
            <a:r>
              <a:rPr lang="en-US" sz="1800" dirty="0" err="1" smtClean="0">
                <a:latin typeface="Calibri" pitchFamily="34" charset="0"/>
              </a:rPr>
              <a:t>mềm</a:t>
            </a:r>
            <a:r>
              <a:rPr lang="en-US" sz="1800" dirty="0" smtClean="0">
                <a:latin typeface="Calibri" pitchFamily="34" charset="0"/>
              </a:rPr>
              <a:t> One1.</a:t>
            </a:r>
            <a:endParaRPr lang="en-US" sz="1800" dirty="0">
              <a:latin typeface="Calibri" pitchFamily="34" charset="0"/>
            </a:endParaRPr>
          </a:p>
          <a:p>
            <a:pPr marL="151521" indent="-151521" algn="just" eaLnBrk="0" hangingPunct="0">
              <a:buFont typeface="Arial" pitchFamily="34" charset="0"/>
              <a:buChar char="•"/>
            </a:pPr>
            <a:r>
              <a:rPr lang="en-US" sz="1800" dirty="0" err="1" smtClean="0">
                <a:latin typeface="Calibri" pitchFamily="34" charset="0"/>
              </a:rPr>
              <a:t>Khẩu</a:t>
            </a:r>
            <a:r>
              <a:rPr lang="en-US" sz="1800" dirty="0" smtClean="0">
                <a:latin typeface="Calibri" pitchFamily="34" charset="0"/>
              </a:rPr>
              <a:t> </a:t>
            </a:r>
            <a:r>
              <a:rPr lang="en-US" sz="1800" dirty="0" err="1" smtClean="0">
                <a:latin typeface="Calibri" pitchFamily="34" charset="0"/>
              </a:rPr>
              <a:t>phần</a:t>
            </a:r>
            <a:r>
              <a:rPr lang="en-US" sz="1800" dirty="0" smtClean="0">
                <a:latin typeface="Calibri" pitchFamily="34" charset="0"/>
              </a:rPr>
              <a:t> TMR </a:t>
            </a:r>
            <a:r>
              <a:rPr lang="en-US" sz="1800" dirty="0" err="1" smtClean="0">
                <a:latin typeface="Calibri" pitchFamily="34" charset="0"/>
              </a:rPr>
              <a:t>phối</a:t>
            </a:r>
            <a:r>
              <a:rPr lang="en-US" sz="1800" dirty="0" smtClean="0">
                <a:latin typeface="Calibri" pitchFamily="34" charset="0"/>
              </a:rPr>
              <a:t> </a:t>
            </a:r>
            <a:r>
              <a:rPr lang="en-US" sz="1800" dirty="0" err="1" smtClean="0">
                <a:latin typeface="Calibri" pitchFamily="34" charset="0"/>
              </a:rPr>
              <a:t>chế</a:t>
            </a:r>
            <a:r>
              <a:rPr lang="en-US" sz="1800" dirty="0" smtClean="0">
                <a:latin typeface="Calibri" pitchFamily="34" charset="0"/>
              </a:rPr>
              <a:t> </a:t>
            </a:r>
            <a:r>
              <a:rPr lang="en-US" sz="1800" dirty="0" err="1" smtClean="0">
                <a:latin typeface="Calibri" pitchFamily="34" charset="0"/>
              </a:rPr>
              <a:t>riêng</a:t>
            </a:r>
            <a:r>
              <a:rPr lang="en-US" sz="1800" dirty="0" smtClean="0">
                <a:latin typeface="Calibri" pitchFamily="34" charset="0"/>
              </a:rPr>
              <a:t> </a:t>
            </a:r>
            <a:r>
              <a:rPr lang="en-US" sz="1800" dirty="0" err="1" smtClean="0">
                <a:latin typeface="Calibri" pitchFamily="34" charset="0"/>
              </a:rPr>
              <a:t>cho</a:t>
            </a:r>
            <a:r>
              <a:rPr lang="en-US" sz="1800" dirty="0" smtClean="0">
                <a:latin typeface="Calibri" pitchFamily="34" charset="0"/>
              </a:rPr>
              <a:t> </a:t>
            </a:r>
            <a:r>
              <a:rPr lang="en-US" sz="1800" dirty="0" err="1" smtClean="0">
                <a:latin typeface="Calibri" pitchFamily="34" charset="0"/>
              </a:rPr>
              <a:t>từng</a:t>
            </a:r>
            <a:r>
              <a:rPr lang="en-US" sz="1800" dirty="0" smtClean="0">
                <a:latin typeface="Calibri" pitchFamily="34" charset="0"/>
              </a:rPr>
              <a:t> </a:t>
            </a:r>
            <a:r>
              <a:rPr lang="en-US" sz="1800" dirty="0" err="1" smtClean="0">
                <a:latin typeface="Calibri" pitchFamily="34" charset="0"/>
              </a:rPr>
              <a:t>nhóm</a:t>
            </a:r>
            <a:r>
              <a:rPr lang="en-US" sz="1800" dirty="0" smtClean="0">
                <a:latin typeface="Calibri" pitchFamily="34" charset="0"/>
              </a:rPr>
              <a:t> </a:t>
            </a:r>
            <a:r>
              <a:rPr lang="en-US" sz="1800" dirty="0" err="1" smtClean="0">
                <a:latin typeface="Calibri" pitchFamily="34" charset="0"/>
              </a:rPr>
              <a:t>bò</a:t>
            </a:r>
            <a:endParaRPr lang="en-US" sz="1800" dirty="0" smtClean="0">
              <a:latin typeface="Calibri" pitchFamily="34" charset="0"/>
            </a:endParaRPr>
          </a:p>
        </p:txBody>
      </p:sp>
      <p:pic>
        <p:nvPicPr>
          <p:cNvPr id="10" name="Picture 6" descr="C:\Users\vmkt414\Desktop\TH intro 2015\trung tam thuc an (6).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0"/>
            <a:ext cx="4807073" cy="3159194"/>
          </a:xfrm>
          <a:prstGeom prst="rect">
            <a:avLst/>
          </a:prstGeom>
          <a:noFill/>
        </p:spPr>
      </p:pic>
    </p:spTree>
    <p:extLst>
      <p:ext uri="{BB962C8B-B14F-4D97-AF65-F5344CB8AC3E}">
        <p14:creationId xmlns:p14="http://schemas.microsoft.com/office/powerpoint/2010/main" val="40759094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3" descr="IMG_4889.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6758" y="1148299"/>
            <a:ext cx="4305446" cy="2736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TextBox 4"/>
          <p:cNvSpPr txBox="1">
            <a:spLocks noChangeArrowheads="1"/>
          </p:cNvSpPr>
          <p:nvPr/>
        </p:nvSpPr>
        <p:spPr bwMode="auto">
          <a:xfrm>
            <a:off x="287336" y="3985337"/>
            <a:ext cx="4084291" cy="738664"/>
          </a:xfrm>
          <a:prstGeom prst="rect">
            <a:avLst/>
          </a:prstGeom>
          <a:solidFill>
            <a:srgbClr val="FFFFFF">
              <a:alpha val="7215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7800" indent="-1778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just">
              <a:buFont typeface="Arial" pitchFamily="34" charset="0"/>
              <a:buChar char="•"/>
            </a:pPr>
            <a:r>
              <a:rPr lang="en-US" sz="1400" dirty="0" err="1" smtClean="0">
                <a:solidFill>
                  <a:schemeClr val="tx2"/>
                </a:solidFill>
                <a:latin typeface="Calibri" pitchFamily="34" charset="0"/>
              </a:rPr>
              <a:t>Nước</a:t>
            </a:r>
            <a:r>
              <a:rPr lang="en-US" sz="1400" dirty="0" smtClean="0">
                <a:solidFill>
                  <a:schemeClr val="tx2"/>
                </a:solidFill>
                <a:latin typeface="Calibri" pitchFamily="34" charset="0"/>
              </a:rPr>
              <a:t> </a:t>
            </a:r>
            <a:r>
              <a:rPr lang="en-US" sz="1400" dirty="0" err="1" smtClean="0">
                <a:solidFill>
                  <a:schemeClr val="tx2"/>
                </a:solidFill>
                <a:latin typeface="Calibri" pitchFamily="34" charset="0"/>
              </a:rPr>
              <a:t>uống</a:t>
            </a:r>
            <a:r>
              <a:rPr lang="en-US" sz="1400" dirty="0" smtClean="0">
                <a:solidFill>
                  <a:schemeClr val="tx2"/>
                </a:solidFill>
                <a:latin typeface="Calibri" pitchFamily="34" charset="0"/>
              </a:rPr>
              <a:t> </a:t>
            </a:r>
            <a:r>
              <a:rPr lang="en-US" sz="1400" dirty="0" err="1" smtClean="0">
                <a:solidFill>
                  <a:schemeClr val="tx2"/>
                </a:solidFill>
                <a:latin typeface="Calibri" pitchFamily="34" charset="0"/>
              </a:rPr>
              <a:t>cho</a:t>
            </a:r>
            <a:r>
              <a:rPr lang="en-US" sz="1400" dirty="0" smtClean="0">
                <a:solidFill>
                  <a:schemeClr val="tx2"/>
                </a:solidFill>
                <a:latin typeface="Calibri" pitchFamily="34" charset="0"/>
              </a:rPr>
              <a:t> </a:t>
            </a:r>
            <a:r>
              <a:rPr lang="en-US" sz="1400" dirty="0" err="1" smtClean="0">
                <a:solidFill>
                  <a:schemeClr val="tx2"/>
                </a:solidFill>
                <a:latin typeface="Calibri" pitchFamily="34" charset="0"/>
              </a:rPr>
              <a:t>bò</a:t>
            </a:r>
            <a:r>
              <a:rPr lang="en-US" sz="1400" dirty="0" smtClean="0">
                <a:solidFill>
                  <a:schemeClr val="tx2"/>
                </a:solidFill>
                <a:latin typeface="Calibri" pitchFamily="34" charset="0"/>
              </a:rPr>
              <a:t> </a:t>
            </a:r>
            <a:r>
              <a:rPr lang="en-US" sz="1400" dirty="0" err="1" smtClean="0">
                <a:solidFill>
                  <a:schemeClr val="tx2"/>
                </a:solidFill>
                <a:latin typeface="Calibri" pitchFamily="34" charset="0"/>
              </a:rPr>
              <a:t>được</a:t>
            </a:r>
            <a:r>
              <a:rPr lang="en-US" sz="1400" dirty="0" smtClean="0">
                <a:solidFill>
                  <a:schemeClr val="tx2"/>
                </a:solidFill>
                <a:latin typeface="Calibri" pitchFamily="34" charset="0"/>
              </a:rPr>
              <a:t> </a:t>
            </a:r>
            <a:r>
              <a:rPr lang="en-US" sz="1400" dirty="0" err="1" smtClean="0">
                <a:solidFill>
                  <a:schemeClr val="tx2"/>
                </a:solidFill>
                <a:latin typeface="Calibri" pitchFamily="34" charset="0"/>
              </a:rPr>
              <a:t>xử</a:t>
            </a:r>
            <a:r>
              <a:rPr lang="en-US" sz="1400" dirty="0" smtClean="0">
                <a:solidFill>
                  <a:schemeClr val="tx2"/>
                </a:solidFill>
                <a:latin typeface="Calibri" pitchFamily="34" charset="0"/>
              </a:rPr>
              <a:t> </a:t>
            </a:r>
            <a:r>
              <a:rPr lang="en-US" sz="1400" dirty="0" err="1" smtClean="0">
                <a:solidFill>
                  <a:schemeClr val="tx2"/>
                </a:solidFill>
                <a:latin typeface="Calibri" pitchFamily="34" charset="0"/>
              </a:rPr>
              <a:t>lý</a:t>
            </a:r>
            <a:r>
              <a:rPr lang="en-US" sz="1400" dirty="0" smtClean="0">
                <a:solidFill>
                  <a:schemeClr val="tx2"/>
                </a:solidFill>
                <a:latin typeface="Calibri" pitchFamily="34" charset="0"/>
              </a:rPr>
              <a:t> </a:t>
            </a:r>
            <a:r>
              <a:rPr lang="en-US" sz="1400" dirty="0" err="1" smtClean="0">
                <a:solidFill>
                  <a:schemeClr val="tx2"/>
                </a:solidFill>
                <a:latin typeface="Calibri" pitchFamily="34" charset="0"/>
              </a:rPr>
              <a:t>bằng</a:t>
            </a:r>
            <a:r>
              <a:rPr lang="en-US" sz="1400" dirty="0" smtClean="0">
                <a:solidFill>
                  <a:schemeClr val="tx2"/>
                </a:solidFill>
                <a:latin typeface="Calibri" pitchFamily="34" charset="0"/>
              </a:rPr>
              <a:t> </a:t>
            </a:r>
            <a:r>
              <a:rPr lang="en-US" sz="1400" dirty="0" err="1" smtClean="0">
                <a:solidFill>
                  <a:schemeClr val="tx2"/>
                </a:solidFill>
                <a:latin typeface="Calibri" pitchFamily="34" charset="0"/>
              </a:rPr>
              <a:t>công</a:t>
            </a:r>
            <a:r>
              <a:rPr lang="en-US" sz="1400" dirty="0" smtClean="0">
                <a:solidFill>
                  <a:schemeClr val="tx2"/>
                </a:solidFill>
                <a:latin typeface="Calibri" pitchFamily="34" charset="0"/>
              </a:rPr>
              <a:t> </a:t>
            </a:r>
            <a:r>
              <a:rPr lang="en-US" sz="1400" dirty="0" err="1" smtClean="0">
                <a:solidFill>
                  <a:schemeClr val="tx2"/>
                </a:solidFill>
                <a:latin typeface="Calibri" pitchFamily="34" charset="0"/>
              </a:rPr>
              <a:t>nghệ</a:t>
            </a:r>
            <a:r>
              <a:rPr lang="en-US" sz="1400" dirty="0" smtClean="0">
                <a:solidFill>
                  <a:schemeClr val="tx2"/>
                </a:solidFill>
                <a:latin typeface="Calibri" pitchFamily="34" charset="0"/>
              </a:rPr>
              <a:t> </a:t>
            </a:r>
            <a:r>
              <a:rPr lang="en-US" sz="1400" dirty="0" err="1" smtClean="0">
                <a:solidFill>
                  <a:schemeClr val="tx2"/>
                </a:solidFill>
                <a:latin typeface="Calibri" pitchFamily="34" charset="0"/>
              </a:rPr>
              <a:t>của</a:t>
            </a:r>
            <a:r>
              <a:rPr lang="en-US" sz="1400" dirty="0" smtClean="0">
                <a:solidFill>
                  <a:schemeClr val="tx2"/>
                </a:solidFill>
                <a:latin typeface="Calibri" pitchFamily="34" charset="0"/>
              </a:rPr>
              <a:t> Amiad - </a:t>
            </a:r>
            <a:r>
              <a:rPr lang="en-US" sz="1400" dirty="0">
                <a:solidFill>
                  <a:schemeClr val="tx2"/>
                </a:solidFill>
                <a:latin typeface="Calibri" pitchFamily="34" charset="0"/>
              </a:rPr>
              <a:t>Israel, </a:t>
            </a:r>
            <a:r>
              <a:rPr lang="en-US" sz="1400" dirty="0" err="1">
                <a:solidFill>
                  <a:schemeClr val="tx2"/>
                </a:solidFill>
                <a:latin typeface="Calibri" pitchFamily="34" charset="0"/>
              </a:rPr>
              <a:t>công</a:t>
            </a:r>
            <a:r>
              <a:rPr lang="en-US" sz="1400" dirty="0">
                <a:solidFill>
                  <a:schemeClr val="tx2"/>
                </a:solidFill>
                <a:latin typeface="Calibri" pitchFamily="34" charset="0"/>
              </a:rPr>
              <a:t> </a:t>
            </a:r>
            <a:r>
              <a:rPr lang="en-US" sz="1400" dirty="0" err="1">
                <a:solidFill>
                  <a:schemeClr val="tx2"/>
                </a:solidFill>
                <a:latin typeface="Calibri" pitchFamily="34" charset="0"/>
              </a:rPr>
              <a:t>nghệ</a:t>
            </a:r>
            <a:r>
              <a:rPr lang="en-US" sz="1400" dirty="0">
                <a:solidFill>
                  <a:schemeClr val="tx2"/>
                </a:solidFill>
                <a:latin typeface="Calibri" pitchFamily="34" charset="0"/>
              </a:rPr>
              <a:t> </a:t>
            </a:r>
            <a:r>
              <a:rPr lang="en-US" sz="1400" dirty="0" err="1">
                <a:solidFill>
                  <a:schemeClr val="tx2"/>
                </a:solidFill>
                <a:latin typeface="Calibri" pitchFamily="34" charset="0"/>
              </a:rPr>
              <a:t>xử</a:t>
            </a:r>
            <a:r>
              <a:rPr lang="en-US" sz="1400" dirty="0">
                <a:solidFill>
                  <a:schemeClr val="tx2"/>
                </a:solidFill>
                <a:latin typeface="Calibri" pitchFamily="34" charset="0"/>
              </a:rPr>
              <a:t> </a:t>
            </a:r>
            <a:r>
              <a:rPr lang="en-US" sz="1400" dirty="0" err="1">
                <a:solidFill>
                  <a:schemeClr val="tx2"/>
                </a:solidFill>
                <a:latin typeface="Calibri" pitchFamily="34" charset="0"/>
              </a:rPr>
              <a:t>lý</a:t>
            </a:r>
            <a:r>
              <a:rPr lang="en-US" sz="1400" dirty="0">
                <a:solidFill>
                  <a:schemeClr val="tx2"/>
                </a:solidFill>
                <a:latin typeface="Calibri" pitchFamily="34" charset="0"/>
              </a:rPr>
              <a:t> </a:t>
            </a:r>
            <a:r>
              <a:rPr lang="en-US" sz="1400" dirty="0" err="1">
                <a:solidFill>
                  <a:schemeClr val="tx2"/>
                </a:solidFill>
                <a:latin typeface="Calibri" pitchFamily="34" charset="0"/>
              </a:rPr>
              <a:t>nước</a:t>
            </a:r>
            <a:r>
              <a:rPr lang="en-US" sz="1400" dirty="0">
                <a:solidFill>
                  <a:schemeClr val="tx2"/>
                </a:solidFill>
                <a:latin typeface="Calibri" pitchFamily="34" charset="0"/>
              </a:rPr>
              <a:t> </a:t>
            </a:r>
            <a:r>
              <a:rPr lang="en-US" sz="1400" dirty="0" err="1">
                <a:solidFill>
                  <a:schemeClr val="tx2"/>
                </a:solidFill>
                <a:latin typeface="Calibri" pitchFamily="34" charset="0"/>
              </a:rPr>
              <a:t>sạch</a:t>
            </a:r>
            <a:r>
              <a:rPr lang="en-US" sz="1400" dirty="0">
                <a:solidFill>
                  <a:schemeClr val="tx2"/>
                </a:solidFill>
                <a:latin typeface="Calibri" pitchFamily="34" charset="0"/>
              </a:rPr>
              <a:t> </a:t>
            </a:r>
            <a:r>
              <a:rPr lang="en-US" sz="1400" dirty="0" err="1">
                <a:solidFill>
                  <a:schemeClr val="tx2"/>
                </a:solidFill>
                <a:latin typeface="Calibri" pitchFamily="34" charset="0"/>
              </a:rPr>
              <a:t>hàng</a:t>
            </a:r>
            <a:r>
              <a:rPr lang="en-US" sz="1400" dirty="0">
                <a:solidFill>
                  <a:schemeClr val="tx2"/>
                </a:solidFill>
                <a:latin typeface="Calibri" pitchFamily="34" charset="0"/>
              </a:rPr>
              <a:t> </a:t>
            </a:r>
            <a:r>
              <a:rPr lang="en-US" sz="1400" dirty="0" err="1">
                <a:solidFill>
                  <a:schemeClr val="tx2"/>
                </a:solidFill>
                <a:latin typeface="Calibri" pitchFamily="34" charset="0"/>
              </a:rPr>
              <a:t>đầu</a:t>
            </a:r>
            <a:r>
              <a:rPr lang="en-US" sz="1400" dirty="0">
                <a:solidFill>
                  <a:schemeClr val="tx2"/>
                </a:solidFill>
                <a:latin typeface="Calibri" pitchFamily="34" charset="0"/>
              </a:rPr>
              <a:t> </a:t>
            </a:r>
            <a:r>
              <a:rPr lang="en-US" sz="1400" dirty="0" err="1">
                <a:solidFill>
                  <a:schemeClr val="tx2"/>
                </a:solidFill>
                <a:latin typeface="Calibri" pitchFamily="34" charset="0"/>
              </a:rPr>
              <a:t>thế</a:t>
            </a:r>
            <a:r>
              <a:rPr lang="en-US" sz="1400" dirty="0">
                <a:solidFill>
                  <a:schemeClr val="tx2"/>
                </a:solidFill>
                <a:latin typeface="Calibri" pitchFamily="34" charset="0"/>
              </a:rPr>
              <a:t> </a:t>
            </a:r>
            <a:r>
              <a:rPr lang="en-US" sz="1400" dirty="0" err="1" smtClean="0">
                <a:solidFill>
                  <a:schemeClr val="tx2"/>
                </a:solidFill>
                <a:latin typeface="Calibri" pitchFamily="34" charset="0"/>
              </a:rPr>
              <a:t>giới</a:t>
            </a:r>
            <a:endParaRPr lang="en-US" sz="1400" dirty="0">
              <a:solidFill>
                <a:schemeClr val="tx2"/>
              </a:solidFill>
              <a:latin typeface="Calibri" pitchFamily="34" charset="0"/>
            </a:endParaRPr>
          </a:p>
        </p:txBody>
      </p:sp>
      <p:pic>
        <p:nvPicPr>
          <p:cNvPr id="70660" name="Picture 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5649" y="1129249"/>
            <a:ext cx="4445001" cy="2736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TextBox 6"/>
          <p:cNvSpPr txBox="1">
            <a:spLocks noChangeArrowheads="1"/>
          </p:cNvSpPr>
          <p:nvPr/>
        </p:nvSpPr>
        <p:spPr bwMode="auto">
          <a:xfrm>
            <a:off x="4714875" y="3938138"/>
            <a:ext cx="4104276"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130000"/>
              </a:lnSpc>
            </a:pPr>
            <a:r>
              <a:rPr lang="en-US" sz="1400" dirty="0" smtClean="0">
                <a:solidFill>
                  <a:schemeClr val="tx2"/>
                </a:solidFill>
                <a:latin typeface="Calibri" pitchFamily="34" charset="0"/>
              </a:rPr>
              <a:t>Nước thải được xử lý bằng hệ thống Aqua- Hà Lan với công suất 1.500m3/ngày cho mỗi cụm trang trại </a:t>
            </a:r>
            <a:endParaRPr lang="en-US" sz="600" dirty="0">
              <a:solidFill>
                <a:schemeClr val="tx2"/>
              </a:solidFill>
              <a:latin typeface="Calibri" pitchFamily="34" charset="0"/>
            </a:endParaRPr>
          </a:p>
        </p:txBody>
      </p:sp>
      <p:sp>
        <p:nvSpPr>
          <p:cNvPr id="70662" name="TextBox 7"/>
          <p:cNvSpPr txBox="1">
            <a:spLocks noChangeArrowheads="1"/>
          </p:cNvSpPr>
          <p:nvPr/>
        </p:nvSpPr>
        <p:spPr bwMode="auto">
          <a:xfrm>
            <a:off x="439738" y="205979"/>
            <a:ext cx="746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vi-VN" sz="2800" b="1" dirty="0" smtClean="0">
                <a:solidFill>
                  <a:schemeClr val="tx2"/>
                </a:solidFill>
                <a:latin typeface="DINRoundOT" pitchFamily="34" charset="0"/>
              </a:rPr>
              <a:t>N</a:t>
            </a:r>
            <a:r>
              <a:rPr lang="en-US" sz="2800" b="1" dirty="0" err="1" smtClean="0">
                <a:solidFill>
                  <a:schemeClr val="tx2"/>
                </a:solidFill>
                <a:latin typeface="DINRoundOT" pitchFamily="34" charset="0"/>
              </a:rPr>
              <a:t>ước</a:t>
            </a:r>
            <a:r>
              <a:rPr lang="en-US" sz="2800" b="1" dirty="0" smtClean="0">
                <a:solidFill>
                  <a:schemeClr val="tx2"/>
                </a:solidFill>
                <a:latin typeface="DINRoundOT" pitchFamily="34" charset="0"/>
              </a:rPr>
              <a:t> </a:t>
            </a:r>
            <a:r>
              <a:rPr lang="en-US" sz="2800" b="1" dirty="0" err="1" smtClean="0">
                <a:solidFill>
                  <a:schemeClr val="tx2"/>
                </a:solidFill>
                <a:latin typeface="DINRoundOT" pitchFamily="34" charset="0"/>
              </a:rPr>
              <a:t>uống</a:t>
            </a:r>
            <a:r>
              <a:rPr lang="en-US" sz="2800" b="1" dirty="0" smtClean="0">
                <a:solidFill>
                  <a:schemeClr val="tx2"/>
                </a:solidFill>
                <a:latin typeface="DINRoundOT" pitchFamily="34" charset="0"/>
              </a:rPr>
              <a:t> </a:t>
            </a:r>
            <a:r>
              <a:rPr lang="en-US" sz="2800" b="1" dirty="0" err="1" smtClean="0">
                <a:solidFill>
                  <a:schemeClr val="tx2"/>
                </a:solidFill>
                <a:latin typeface="DINRoundOT" pitchFamily="34" charset="0"/>
              </a:rPr>
              <a:t>cho</a:t>
            </a:r>
            <a:r>
              <a:rPr lang="en-US" sz="2800" b="1" dirty="0" smtClean="0">
                <a:solidFill>
                  <a:schemeClr val="tx2"/>
                </a:solidFill>
                <a:latin typeface="DINRoundOT" pitchFamily="34" charset="0"/>
              </a:rPr>
              <a:t> </a:t>
            </a:r>
            <a:r>
              <a:rPr lang="en-US" sz="2800" b="1" dirty="0" err="1" smtClean="0">
                <a:solidFill>
                  <a:schemeClr val="tx2"/>
                </a:solidFill>
                <a:latin typeface="DINRoundOT" pitchFamily="34" charset="0"/>
              </a:rPr>
              <a:t>bò</a:t>
            </a:r>
            <a:r>
              <a:rPr lang="en-US" sz="2800" b="1" dirty="0" smtClean="0">
                <a:solidFill>
                  <a:schemeClr val="tx2"/>
                </a:solidFill>
                <a:latin typeface="DINRoundOT" pitchFamily="34" charset="0"/>
              </a:rPr>
              <a:t> </a:t>
            </a:r>
            <a:r>
              <a:rPr lang="en-US" sz="2800" b="1" dirty="0" err="1" smtClean="0">
                <a:solidFill>
                  <a:schemeClr val="tx2"/>
                </a:solidFill>
                <a:latin typeface="DINRoundOT" pitchFamily="34" charset="0"/>
              </a:rPr>
              <a:t>và</a:t>
            </a:r>
            <a:r>
              <a:rPr lang="en-US" sz="2800" b="1" dirty="0" smtClean="0">
                <a:solidFill>
                  <a:schemeClr val="tx2"/>
                </a:solidFill>
                <a:latin typeface="DINRoundOT" pitchFamily="34" charset="0"/>
              </a:rPr>
              <a:t> </a:t>
            </a:r>
            <a:r>
              <a:rPr lang="en-US" sz="2800" b="1" dirty="0" err="1" smtClean="0">
                <a:solidFill>
                  <a:schemeClr val="tx2"/>
                </a:solidFill>
                <a:latin typeface="DINRoundOT" pitchFamily="34" charset="0"/>
              </a:rPr>
              <a:t>xử</a:t>
            </a:r>
            <a:r>
              <a:rPr lang="en-US" sz="2800" b="1" dirty="0" smtClean="0">
                <a:solidFill>
                  <a:schemeClr val="tx2"/>
                </a:solidFill>
                <a:latin typeface="DINRoundOT" pitchFamily="34" charset="0"/>
              </a:rPr>
              <a:t> </a:t>
            </a:r>
            <a:r>
              <a:rPr lang="en-US" sz="2800" b="1" dirty="0" err="1" smtClean="0">
                <a:solidFill>
                  <a:schemeClr val="tx2"/>
                </a:solidFill>
                <a:latin typeface="DINRoundOT" pitchFamily="34" charset="0"/>
              </a:rPr>
              <a:t>lý</a:t>
            </a:r>
            <a:r>
              <a:rPr lang="en-US" sz="2800" b="1" dirty="0" smtClean="0">
                <a:solidFill>
                  <a:schemeClr val="tx2"/>
                </a:solidFill>
                <a:latin typeface="DINRoundOT" pitchFamily="34" charset="0"/>
              </a:rPr>
              <a:t> </a:t>
            </a:r>
            <a:r>
              <a:rPr lang="en-US" sz="2800" b="1" dirty="0" err="1" smtClean="0">
                <a:solidFill>
                  <a:schemeClr val="tx2"/>
                </a:solidFill>
                <a:latin typeface="DINRoundOT" pitchFamily="34" charset="0"/>
              </a:rPr>
              <a:t>nước</a:t>
            </a:r>
            <a:r>
              <a:rPr lang="en-US" sz="2800" b="1" dirty="0" smtClean="0">
                <a:solidFill>
                  <a:schemeClr val="tx2"/>
                </a:solidFill>
                <a:latin typeface="DINRoundOT" pitchFamily="34" charset="0"/>
              </a:rPr>
              <a:t> </a:t>
            </a:r>
            <a:r>
              <a:rPr lang="en-US" sz="2800" b="1" dirty="0" err="1" smtClean="0">
                <a:solidFill>
                  <a:schemeClr val="tx2"/>
                </a:solidFill>
                <a:latin typeface="DINRoundOT" pitchFamily="34" charset="0"/>
              </a:rPr>
              <a:t>thải</a:t>
            </a:r>
            <a:endParaRPr lang="vi-VN" sz="2800" b="1" dirty="0">
              <a:solidFill>
                <a:schemeClr val="tx2"/>
              </a:solidFill>
              <a:latin typeface="DINRoundOT" pitchFamily="34" charset="0"/>
            </a:endParaRPr>
          </a:p>
        </p:txBody>
      </p:sp>
    </p:spTree>
    <p:extLst>
      <p:ext uri="{BB962C8B-B14F-4D97-AF65-F5344CB8AC3E}">
        <p14:creationId xmlns:p14="http://schemas.microsoft.com/office/powerpoint/2010/main" val="370505964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380"/>
            <a:ext cx="8229600" cy="857250"/>
          </a:xfrm>
        </p:spPr>
        <p:txBody>
          <a:bodyPr/>
          <a:lstStyle/>
          <a:p>
            <a:r>
              <a:rPr lang="en-US" b="1" dirty="0" err="1" smtClean="0"/>
              <a:t>Công</a:t>
            </a:r>
            <a:r>
              <a:rPr lang="en-US" b="1" dirty="0" smtClean="0"/>
              <a:t> </a:t>
            </a:r>
            <a:r>
              <a:rPr lang="en-US" b="1" dirty="0" err="1" smtClean="0"/>
              <a:t>tác</a:t>
            </a:r>
            <a:r>
              <a:rPr lang="en-US" b="1" dirty="0" smtClean="0"/>
              <a:t> </a:t>
            </a:r>
            <a:r>
              <a:rPr lang="en-US" b="1" dirty="0" err="1" smtClean="0"/>
              <a:t>bảo</a:t>
            </a:r>
            <a:r>
              <a:rPr lang="en-US" b="1" dirty="0" smtClean="0"/>
              <a:t> </a:t>
            </a:r>
            <a:r>
              <a:rPr lang="en-US" b="1" dirty="0" err="1" smtClean="0"/>
              <a:t>vệ</a:t>
            </a:r>
            <a:r>
              <a:rPr lang="en-US" b="1" dirty="0" smtClean="0"/>
              <a:t> </a:t>
            </a:r>
            <a:r>
              <a:rPr lang="en-US" b="1" dirty="0" err="1" smtClean="0"/>
              <a:t>môi</a:t>
            </a:r>
            <a:r>
              <a:rPr lang="en-US" b="1" dirty="0" smtClean="0"/>
              <a:t> </a:t>
            </a:r>
            <a:r>
              <a:rPr lang="en-US" b="1" dirty="0" err="1" smtClean="0"/>
              <a:t>trường</a:t>
            </a:r>
            <a:endParaRPr lang="en-US" b="1" dirty="0"/>
          </a:p>
        </p:txBody>
      </p:sp>
      <p:sp>
        <p:nvSpPr>
          <p:cNvPr id="3" name="Content Placeholder 2"/>
          <p:cNvSpPr>
            <a:spLocks noGrp="1"/>
          </p:cNvSpPr>
          <p:nvPr>
            <p:ph idx="1"/>
          </p:nvPr>
        </p:nvSpPr>
        <p:spPr>
          <a:xfrm>
            <a:off x="364732" y="760747"/>
            <a:ext cx="8590581" cy="3962761"/>
          </a:xfrm>
        </p:spPr>
        <p:txBody>
          <a:bodyPr>
            <a:noAutofit/>
          </a:bodyPr>
          <a:lstStyle/>
          <a:p>
            <a:r>
              <a:rPr lang="en-US" sz="1800" b="1" dirty="0" err="1" smtClean="0"/>
              <a:t>Công</a:t>
            </a:r>
            <a:r>
              <a:rPr lang="en-US" sz="1800" b="1" dirty="0" smtClean="0"/>
              <a:t> </a:t>
            </a:r>
            <a:r>
              <a:rPr lang="en-US" sz="1800" b="1" dirty="0" err="1" smtClean="0"/>
              <a:t>tác</a:t>
            </a:r>
            <a:r>
              <a:rPr lang="en-US" sz="1800" b="1" dirty="0" smtClean="0"/>
              <a:t> </a:t>
            </a:r>
            <a:r>
              <a:rPr lang="en-US" sz="1800" b="1" dirty="0" err="1" smtClean="0"/>
              <a:t>thú</a:t>
            </a:r>
            <a:r>
              <a:rPr lang="en-US" sz="1800" b="1" dirty="0" smtClean="0"/>
              <a:t> y</a:t>
            </a:r>
          </a:p>
          <a:p>
            <a:r>
              <a:rPr lang="en-US" sz="1800" b="1" dirty="0" err="1" smtClean="0"/>
              <a:t>Thức</a:t>
            </a:r>
            <a:r>
              <a:rPr lang="en-US" sz="1800" b="1" dirty="0" smtClean="0"/>
              <a:t> </a:t>
            </a:r>
            <a:r>
              <a:rPr lang="en-US" sz="1800" b="1" dirty="0" err="1" smtClean="0"/>
              <a:t>ăn</a:t>
            </a:r>
            <a:r>
              <a:rPr lang="en-US" sz="1800" b="1" dirty="0" smtClean="0"/>
              <a:t> </a:t>
            </a:r>
            <a:r>
              <a:rPr lang="en-US" sz="1800" b="1" dirty="0" err="1" smtClean="0"/>
              <a:t>thừa</a:t>
            </a:r>
            <a:endParaRPr lang="en-US" sz="1800" b="1" dirty="0" smtClean="0"/>
          </a:p>
          <a:p>
            <a:r>
              <a:rPr lang="en-US" sz="1800" b="1" dirty="0" err="1" smtClean="0"/>
              <a:t>Đối</a:t>
            </a:r>
            <a:r>
              <a:rPr lang="en-US" sz="1800" b="1" dirty="0" smtClean="0"/>
              <a:t> </a:t>
            </a:r>
            <a:r>
              <a:rPr lang="en-US" sz="1800" b="1" dirty="0" err="1" smtClean="0"/>
              <a:t>với</a:t>
            </a:r>
            <a:r>
              <a:rPr lang="en-US" sz="1800" b="1" dirty="0" smtClean="0"/>
              <a:t> </a:t>
            </a:r>
            <a:r>
              <a:rPr lang="en-US" sz="1800" b="1" dirty="0" err="1" smtClean="0"/>
              <a:t>phân</a:t>
            </a:r>
            <a:r>
              <a:rPr lang="en-US" sz="1800" b="1" dirty="0" smtClean="0"/>
              <a:t> </a:t>
            </a:r>
            <a:r>
              <a:rPr lang="en-US" sz="1800" b="1" dirty="0" err="1" smtClean="0"/>
              <a:t>bò</a:t>
            </a:r>
            <a:r>
              <a:rPr lang="en-US" sz="1800" b="1" dirty="0" smtClean="0"/>
              <a:t> </a:t>
            </a:r>
            <a:r>
              <a:rPr lang="en-US" sz="1800" b="1" dirty="0" err="1" smtClean="0"/>
              <a:t>và</a:t>
            </a:r>
            <a:r>
              <a:rPr lang="en-US" sz="1800" b="1" dirty="0" smtClean="0"/>
              <a:t> </a:t>
            </a:r>
            <a:r>
              <a:rPr lang="en-US" sz="1800" b="1" dirty="0" err="1" smtClean="0"/>
              <a:t>nước</a:t>
            </a:r>
            <a:r>
              <a:rPr lang="en-US" sz="1800" b="1" dirty="0" smtClean="0"/>
              <a:t> </a:t>
            </a:r>
            <a:r>
              <a:rPr lang="en-US" sz="1800" b="1" dirty="0" err="1" smtClean="0"/>
              <a:t>thải</a:t>
            </a:r>
            <a:endParaRPr lang="en-US" sz="1800" b="1" dirty="0" smtClean="0"/>
          </a:p>
          <a:p>
            <a:pPr lvl="1"/>
            <a:r>
              <a:rPr lang="en-US" sz="1800" dirty="0" smtClean="0">
                <a:solidFill>
                  <a:srgbClr val="FF0000"/>
                </a:solidFill>
              </a:rPr>
              <a:t>Phân bò:</a:t>
            </a:r>
            <a:r>
              <a:rPr lang="en-US" sz="1800" dirty="0" smtClean="0"/>
              <a:t> Xử lý làm phân vi sinh</a:t>
            </a:r>
          </a:p>
          <a:p>
            <a:pPr lvl="2"/>
            <a:r>
              <a:rPr lang="en-US" sz="1800" dirty="0" err="1" smtClean="0"/>
              <a:t>Trên</a:t>
            </a:r>
            <a:r>
              <a:rPr lang="en-US" sz="1800" dirty="0" smtClean="0"/>
              <a:t> </a:t>
            </a:r>
            <a:r>
              <a:rPr lang="en-US" sz="1800" dirty="0" err="1" smtClean="0"/>
              <a:t>nền</a:t>
            </a:r>
            <a:r>
              <a:rPr lang="en-US" sz="1800" dirty="0" smtClean="0"/>
              <a:t> </a:t>
            </a:r>
            <a:r>
              <a:rPr lang="en-US" sz="1800" dirty="0" err="1" smtClean="0"/>
              <a:t>chuồng</a:t>
            </a:r>
            <a:endParaRPr lang="en-US" sz="1800" dirty="0" smtClean="0"/>
          </a:p>
          <a:p>
            <a:pPr lvl="2"/>
            <a:r>
              <a:rPr lang="en-US" sz="1800" dirty="0" smtClean="0"/>
              <a:t>Đường cho ăn</a:t>
            </a:r>
          </a:p>
          <a:p>
            <a:pPr lvl="2"/>
            <a:r>
              <a:rPr lang="en-GB" sz="1800" dirty="0" smtClean="0"/>
              <a:t>Phân lỏng</a:t>
            </a:r>
            <a:endParaRPr lang="en-US" sz="1800" dirty="0" smtClean="0"/>
          </a:p>
          <a:p>
            <a:pPr lvl="1"/>
            <a:r>
              <a:rPr lang="en-US" sz="1800" dirty="0" err="1" smtClean="0">
                <a:solidFill>
                  <a:srgbClr val="FF0000"/>
                </a:solidFill>
              </a:rPr>
              <a:t>Nước</a:t>
            </a:r>
            <a:r>
              <a:rPr lang="en-US" sz="1800" dirty="0" smtClean="0">
                <a:solidFill>
                  <a:srgbClr val="FF0000"/>
                </a:solidFill>
              </a:rPr>
              <a:t> </a:t>
            </a:r>
            <a:r>
              <a:rPr lang="en-US" sz="1800" dirty="0" err="1" smtClean="0">
                <a:solidFill>
                  <a:srgbClr val="FF0000"/>
                </a:solidFill>
              </a:rPr>
              <a:t>thải</a:t>
            </a:r>
            <a:r>
              <a:rPr lang="en-US" sz="1800" dirty="0" smtClean="0"/>
              <a:t>: </a:t>
            </a:r>
            <a:r>
              <a:rPr lang="en-US" sz="1800" dirty="0" err="1" smtClean="0"/>
              <a:t>Nước</a:t>
            </a:r>
            <a:r>
              <a:rPr lang="en-US" sz="1800" dirty="0" smtClean="0"/>
              <a:t> </a:t>
            </a:r>
            <a:r>
              <a:rPr lang="en-US" sz="1800" dirty="0" err="1" smtClean="0"/>
              <a:t>thải</a:t>
            </a:r>
            <a:r>
              <a:rPr lang="en-US" sz="1800" dirty="0" smtClean="0"/>
              <a:t> </a:t>
            </a:r>
            <a:r>
              <a:rPr lang="en-US" sz="1800" dirty="0" err="1" smtClean="0"/>
              <a:t>được</a:t>
            </a:r>
            <a:r>
              <a:rPr lang="en-US" sz="1800" dirty="0" smtClean="0"/>
              <a:t> </a:t>
            </a:r>
            <a:r>
              <a:rPr lang="en-US" sz="1800" dirty="0" err="1" smtClean="0"/>
              <a:t>thu</a:t>
            </a:r>
            <a:r>
              <a:rPr lang="en-US" sz="1800" dirty="0" smtClean="0"/>
              <a:t> </a:t>
            </a:r>
            <a:r>
              <a:rPr lang="en-US" sz="1800" dirty="0" err="1" smtClean="0"/>
              <a:t>gom</a:t>
            </a:r>
            <a:r>
              <a:rPr lang="en-US" sz="1800" dirty="0" smtClean="0"/>
              <a:t> </a:t>
            </a:r>
            <a:r>
              <a:rPr lang="en-US" sz="1800" dirty="0" err="1" smtClean="0"/>
              <a:t>và</a:t>
            </a:r>
            <a:r>
              <a:rPr lang="en-US" sz="1800" dirty="0" smtClean="0"/>
              <a:t> </a:t>
            </a:r>
            <a:r>
              <a:rPr lang="en-US" sz="1800" dirty="0" err="1" smtClean="0"/>
              <a:t>xử</a:t>
            </a:r>
            <a:r>
              <a:rPr lang="en-US" sz="1800" dirty="0" smtClean="0"/>
              <a:t> </a:t>
            </a:r>
            <a:r>
              <a:rPr lang="en-US" sz="1800" dirty="0" err="1" smtClean="0"/>
              <a:t>lý</a:t>
            </a:r>
            <a:r>
              <a:rPr lang="en-US" sz="1800" dirty="0" smtClean="0"/>
              <a:t> </a:t>
            </a:r>
            <a:r>
              <a:rPr lang="en-US" sz="1800" dirty="0" err="1" smtClean="0"/>
              <a:t>theo</a:t>
            </a:r>
            <a:r>
              <a:rPr lang="en-US" sz="1800" dirty="0" smtClean="0"/>
              <a:t> </a:t>
            </a:r>
            <a:r>
              <a:rPr lang="en-US" sz="1800" dirty="0" err="1" smtClean="0"/>
              <a:t>phương</a:t>
            </a:r>
            <a:r>
              <a:rPr lang="en-US" sz="1800" dirty="0" smtClean="0"/>
              <a:t> </a:t>
            </a:r>
            <a:r>
              <a:rPr lang="en-US" sz="1800" dirty="0" err="1" smtClean="0"/>
              <a:t>pháp</a:t>
            </a:r>
            <a:endParaRPr lang="en-US" sz="1800" dirty="0" smtClean="0"/>
          </a:p>
          <a:p>
            <a:pPr lvl="2"/>
            <a:r>
              <a:rPr lang="en-US" sz="1800" dirty="0" smtClean="0"/>
              <a:t>Bằng hệ thống Aqua – Công nghệ của Hà Lan</a:t>
            </a:r>
          </a:p>
          <a:p>
            <a:pPr lvl="2"/>
            <a:r>
              <a:rPr lang="en-US" sz="1800" dirty="0" err="1" smtClean="0"/>
              <a:t>Biện</a:t>
            </a:r>
            <a:r>
              <a:rPr lang="en-US" sz="1800" dirty="0" smtClean="0"/>
              <a:t> </a:t>
            </a:r>
            <a:r>
              <a:rPr lang="en-US" sz="1800" dirty="0" err="1" smtClean="0"/>
              <a:t>pháp</a:t>
            </a:r>
            <a:r>
              <a:rPr lang="en-US" sz="1800" dirty="0" smtClean="0"/>
              <a:t> </a:t>
            </a:r>
            <a:r>
              <a:rPr lang="en-US" sz="1800" dirty="0" err="1" smtClean="0"/>
              <a:t>sinh</a:t>
            </a:r>
            <a:r>
              <a:rPr lang="en-US" sz="1800" dirty="0" smtClean="0"/>
              <a:t> </a:t>
            </a:r>
            <a:r>
              <a:rPr lang="en-US" sz="1800" dirty="0" err="1" smtClean="0"/>
              <a:t>học</a:t>
            </a:r>
            <a:r>
              <a:rPr lang="en-US" sz="1800" dirty="0" smtClean="0"/>
              <a:t> </a:t>
            </a:r>
            <a:r>
              <a:rPr lang="en-US" sz="1800" dirty="0" err="1" smtClean="0"/>
              <a:t>thông</a:t>
            </a:r>
            <a:r>
              <a:rPr lang="en-US" sz="1800" dirty="0" smtClean="0"/>
              <a:t> qua </a:t>
            </a:r>
            <a:r>
              <a:rPr lang="en-US" sz="1800" dirty="0" err="1" smtClean="0"/>
              <a:t>hệ</a:t>
            </a:r>
            <a:r>
              <a:rPr lang="en-US" sz="1800" dirty="0" smtClean="0"/>
              <a:t> </a:t>
            </a:r>
            <a:r>
              <a:rPr lang="en-US" sz="1800" dirty="0" err="1" smtClean="0"/>
              <a:t>thống</a:t>
            </a:r>
            <a:r>
              <a:rPr lang="en-US" sz="1800" dirty="0" smtClean="0"/>
              <a:t> Biogas</a:t>
            </a:r>
          </a:p>
          <a:p>
            <a:r>
              <a:rPr lang="en-US" sz="1800" b="1" dirty="0" err="1" smtClean="0"/>
              <a:t>Chất</a:t>
            </a:r>
            <a:r>
              <a:rPr lang="en-US" sz="1800" b="1" dirty="0" smtClean="0"/>
              <a:t> </a:t>
            </a:r>
            <a:r>
              <a:rPr lang="en-US" sz="1800" b="1" dirty="0" err="1" smtClean="0"/>
              <a:t>thải</a:t>
            </a:r>
            <a:r>
              <a:rPr lang="en-US" sz="1800" b="1" dirty="0" smtClean="0"/>
              <a:t> </a:t>
            </a:r>
            <a:r>
              <a:rPr lang="en-US" sz="1800" b="1" dirty="0" err="1" smtClean="0"/>
              <a:t>khác</a:t>
            </a:r>
            <a:endParaRPr lang="en-US" sz="1800" b="1" dirty="0" smtClean="0"/>
          </a:p>
          <a:p>
            <a:pPr lvl="1"/>
            <a:r>
              <a:rPr lang="en-US" sz="1800" dirty="0" err="1" smtClean="0"/>
              <a:t>Xác</a:t>
            </a:r>
            <a:r>
              <a:rPr lang="en-US" sz="1800" dirty="0" smtClean="0"/>
              <a:t> </a:t>
            </a:r>
            <a:r>
              <a:rPr lang="en-US" sz="1800" dirty="0" err="1" smtClean="0"/>
              <a:t>bò</a:t>
            </a:r>
            <a:r>
              <a:rPr lang="en-US" sz="1800" dirty="0" smtClean="0"/>
              <a:t>: </a:t>
            </a:r>
            <a:r>
              <a:rPr lang="en-US" sz="1800" dirty="0" err="1" smtClean="0"/>
              <a:t>bằng</a:t>
            </a:r>
            <a:r>
              <a:rPr lang="en-US" sz="1800" dirty="0" smtClean="0"/>
              <a:t> </a:t>
            </a:r>
            <a:r>
              <a:rPr lang="en-US" sz="1800" dirty="0" err="1" smtClean="0"/>
              <a:t>lò</a:t>
            </a:r>
            <a:r>
              <a:rPr lang="en-US" sz="1800" dirty="0" smtClean="0"/>
              <a:t> </a:t>
            </a:r>
            <a:r>
              <a:rPr lang="en-US" sz="1800" dirty="0" err="1" smtClean="0"/>
              <a:t>thiêu</a:t>
            </a:r>
            <a:endParaRPr lang="en-US" sz="1800" dirty="0" smtClean="0"/>
          </a:p>
          <a:p>
            <a:pPr lvl="1"/>
            <a:r>
              <a:rPr lang="en-US" sz="1800" dirty="0" smtClean="0"/>
              <a:t>Rác thải</a:t>
            </a:r>
            <a:r>
              <a:rPr lang="en-US" sz="1800" dirty="0"/>
              <a:t> </a:t>
            </a:r>
            <a:r>
              <a:rPr lang="en-US" sz="1800" dirty="0" smtClean="0"/>
              <a:t>khác: ký hợp đồng với các Công ty xử lý môi trường</a:t>
            </a:r>
            <a:endParaRPr lang="en-US" sz="1800" dirty="0"/>
          </a:p>
        </p:txBody>
      </p:sp>
    </p:spTree>
    <p:extLst>
      <p:ext uri="{BB962C8B-B14F-4D97-AF65-F5344CB8AC3E}">
        <p14:creationId xmlns:p14="http://schemas.microsoft.com/office/powerpoint/2010/main" val="2371702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4433299" cy="857250"/>
          </a:xfrm>
        </p:spPr>
        <p:txBody>
          <a:bodyPr/>
          <a:lstStyle/>
          <a:p>
            <a:r>
              <a:rPr lang="en-US" b="1" dirty="0" err="1" smtClean="0"/>
              <a:t>Thức</a:t>
            </a:r>
            <a:r>
              <a:rPr lang="en-US" b="1" dirty="0" smtClean="0"/>
              <a:t> </a:t>
            </a:r>
            <a:r>
              <a:rPr lang="en-US" b="1" dirty="0" err="1" smtClean="0"/>
              <a:t>ăn</a:t>
            </a:r>
            <a:r>
              <a:rPr lang="en-US" b="1" dirty="0" smtClean="0"/>
              <a:t> </a:t>
            </a:r>
            <a:r>
              <a:rPr lang="en-US" b="1" dirty="0" err="1" smtClean="0"/>
              <a:t>thừa</a:t>
            </a:r>
            <a:endParaRPr lang="en-US" b="1" dirty="0"/>
          </a:p>
        </p:txBody>
      </p:sp>
      <p:sp>
        <p:nvSpPr>
          <p:cNvPr id="3" name="Content Placeholder 2"/>
          <p:cNvSpPr>
            <a:spLocks noGrp="1"/>
          </p:cNvSpPr>
          <p:nvPr>
            <p:ph idx="1"/>
          </p:nvPr>
        </p:nvSpPr>
        <p:spPr>
          <a:xfrm>
            <a:off x="256854" y="1063228"/>
            <a:ext cx="5034337" cy="3858093"/>
          </a:xfrm>
        </p:spPr>
        <p:txBody>
          <a:bodyPr>
            <a:normAutofit fontScale="70000" lnSpcReduction="20000"/>
          </a:bodyPr>
          <a:lstStyle/>
          <a:p>
            <a:r>
              <a:rPr lang="en-US" b="1" dirty="0" err="1">
                <a:solidFill>
                  <a:srgbClr val="FF0000"/>
                </a:solidFill>
              </a:rPr>
              <a:t>Hạn</a:t>
            </a:r>
            <a:r>
              <a:rPr lang="en-US" b="1" dirty="0">
                <a:solidFill>
                  <a:srgbClr val="FF0000"/>
                </a:solidFill>
              </a:rPr>
              <a:t> </a:t>
            </a:r>
            <a:r>
              <a:rPr lang="en-US" b="1" dirty="0" err="1">
                <a:solidFill>
                  <a:srgbClr val="FF0000"/>
                </a:solidFill>
              </a:rPr>
              <a:t>chế</a:t>
            </a:r>
            <a:r>
              <a:rPr lang="en-US" b="1" dirty="0">
                <a:solidFill>
                  <a:srgbClr val="FF0000"/>
                </a:solidFill>
              </a:rPr>
              <a:t> </a:t>
            </a:r>
            <a:r>
              <a:rPr lang="en-US" b="1" dirty="0" err="1">
                <a:solidFill>
                  <a:srgbClr val="FF0000"/>
                </a:solidFill>
              </a:rPr>
              <a:t>thức</a:t>
            </a:r>
            <a:r>
              <a:rPr lang="en-US" b="1" dirty="0">
                <a:solidFill>
                  <a:srgbClr val="FF0000"/>
                </a:solidFill>
              </a:rPr>
              <a:t> </a:t>
            </a:r>
            <a:r>
              <a:rPr lang="en-US" b="1" dirty="0" err="1">
                <a:solidFill>
                  <a:srgbClr val="FF0000"/>
                </a:solidFill>
              </a:rPr>
              <a:t>ăn</a:t>
            </a:r>
            <a:r>
              <a:rPr lang="en-US" b="1" dirty="0">
                <a:solidFill>
                  <a:srgbClr val="FF0000"/>
                </a:solidFill>
              </a:rPr>
              <a:t> </a:t>
            </a:r>
            <a:r>
              <a:rPr lang="en-US" b="1" dirty="0" err="1">
                <a:solidFill>
                  <a:srgbClr val="FF0000"/>
                </a:solidFill>
              </a:rPr>
              <a:t>thừa</a:t>
            </a:r>
            <a:endParaRPr lang="en-US" b="1" dirty="0">
              <a:solidFill>
                <a:srgbClr val="FF0000"/>
              </a:solidFill>
            </a:endParaRPr>
          </a:p>
          <a:p>
            <a:pPr lvl="1" algn="just"/>
            <a:r>
              <a:rPr lang="en-US" dirty="0" err="1" smtClean="0"/>
              <a:t>Phối</a:t>
            </a:r>
            <a:r>
              <a:rPr lang="en-US" dirty="0" smtClean="0"/>
              <a:t> </a:t>
            </a:r>
            <a:r>
              <a:rPr lang="en-US" dirty="0" err="1" smtClean="0"/>
              <a:t>chế</a:t>
            </a:r>
            <a:r>
              <a:rPr lang="en-US" dirty="0" smtClean="0"/>
              <a:t> </a:t>
            </a:r>
            <a:r>
              <a:rPr lang="en-US" dirty="0" err="1" smtClean="0"/>
              <a:t>khẩu</a:t>
            </a:r>
            <a:r>
              <a:rPr lang="en-US" dirty="0" smtClean="0"/>
              <a:t> </a:t>
            </a:r>
            <a:r>
              <a:rPr lang="en-US" dirty="0" err="1" smtClean="0"/>
              <a:t>phần</a:t>
            </a:r>
            <a:r>
              <a:rPr lang="en-US" dirty="0" smtClean="0"/>
              <a:t> </a:t>
            </a:r>
            <a:r>
              <a:rPr lang="en-US" dirty="0" err="1" smtClean="0"/>
              <a:t>ăn</a:t>
            </a:r>
            <a:r>
              <a:rPr lang="en-US" dirty="0" smtClean="0"/>
              <a:t> </a:t>
            </a:r>
            <a:r>
              <a:rPr lang="en-US" dirty="0" err="1" smtClean="0"/>
              <a:t>và</a:t>
            </a:r>
            <a:r>
              <a:rPr lang="en-US" dirty="0" smtClean="0"/>
              <a:t> TMR </a:t>
            </a:r>
            <a:r>
              <a:rPr lang="en-US" dirty="0" err="1" smtClean="0"/>
              <a:t>cho</a:t>
            </a:r>
            <a:r>
              <a:rPr lang="en-US" dirty="0" smtClean="0"/>
              <a:t> </a:t>
            </a:r>
            <a:r>
              <a:rPr lang="en-US" dirty="0" err="1" smtClean="0"/>
              <a:t>từng</a:t>
            </a:r>
            <a:r>
              <a:rPr lang="en-US" dirty="0" smtClean="0"/>
              <a:t> </a:t>
            </a:r>
            <a:r>
              <a:rPr lang="en-US" dirty="0" err="1" smtClean="0"/>
              <a:t>nhóm</a:t>
            </a:r>
            <a:r>
              <a:rPr lang="en-US" dirty="0" smtClean="0"/>
              <a:t> </a:t>
            </a:r>
            <a:r>
              <a:rPr lang="en-US" dirty="0" err="1" smtClean="0"/>
              <a:t>bò</a:t>
            </a:r>
            <a:r>
              <a:rPr lang="en-US" dirty="0" smtClean="0"/>
              <a:t> </a:t>
            </a:r>
            <a:r>
              <a:rPr lang="en-US" dirty="0" err="1" smtClean="0"/>
              <a:t>nhằm</a:t>
            </a:r>
            <a:r>
              <a:rPr lang="en-US" dirty="0" smtClean="0"/>
              <a:t> </a:t>
            </a:r>
            <a:r>
              <a:rPr lang="en-US" dirty="0" err="1" smtClean="0"/>
              <a:t>đáp</a:t>
            </a:r>
            <a:r>
              <a:rPr lang="en-US" dirty="0" smtClean="0"/>
              <a:t> </a:t>
            </a:r>
            <a:r>
              <a:rPr lang="en-US" dirty="0" err="1" smtClean="0"/>
              <a:t>ứng</a:t>
            </a:r>
            <a:r>
              <a:rPr lang="en-US" dirty="0" smtClean="0"/>
              <a:t> </a:t>
            </a:r>
            <a:r>
              <a:rPr lang="en-US" dirty="0" err="1" smtClean="0"/>
              <a:t>nhu</a:t>
            </a:r>
            <a:r>
              <a:rPr lang="en-US" dirty="0" smtClean="0"/>
              <a:t> </a:t>
            </a:r>
            <a:r>
              <a:rPr lang="en-US" dirty="0" err="1" smtClean="0"/>
              <a:t>cầu</a:t>
            </a:r>
            <a:r>
              <a:rPr lang="en-US" dirty="0" smtClean="0"/>
              <a:t> </a:t>
            </a:r>
            <a:r>
              <a:rPr lang="en-US" dirty="0" err="1" smtClean="0"/>
              <a:t>dinh</a:t>
            </a:r>
            <a:r>
              <a:rPr lang="en-US" dirty="0" smtClean="0"/>
              <a:t> </a:t>
            </a:r>
            <a:r>
              <a:rPr lang="en-US" dirty="0" err="1" smtClean="0"/>
              <a:t>dưỡng</a:t>
            </a:r>
            <a:r>
              <a:rPr lang="en-US" dirty="0" smtClean="0"/>
              <a:t>, </a:t>
            </a:r>
            <a:r>
              <a:rPr lang="en-US" dirty="0" err="1" smtClean="0"/>
              <a:t>hạn</a:t>
            </a:r>
            <a:r>
              <a:rPr lang="en-US" dirty="0" smtClean="0"/>
              <a:t> </a:t>
            </a:r>
            <a:r>
              <a:rPr lang="en-US" dirty="0" err="1" smtClean="0"/>
              <a:t>chế</a:t>
            </a:r>
            <a:r>
              <a:rPr lang="en-US" dirty="0" smtClean="0"/>
              <a:t> </a:t>
            </a:r>
            <a:r>
              <a:rPr lang="en-US" dirty="0" err="1" smtClean="0"/>
              <a:t>thức</a:t>
            </a:r>
            <a:r>
              <a:rPr lang="en-US" dirty="0" smtClean="0"/>
              <a:t> </a:t>
            </a:r>
            <a:r>
              <a:rPr lang="en-US" dirty="0" err="1" smtClean="0"/>
              <a:t>ăn</a:t>
            </a:r>
            <a:r>
              <a:rPr lang="en-US" dirty="0" smtClean="0"/>
              <a:t> </a:t>
            </a:r>
            <a:r>
              <a:rPr lang="en-US" dirty="0" err="1" smtClean="0"/>
              <a:t>thừa</a:t>
            </a:r>
            <a:r>
              <a:rPr lang="en-US" dirty="0" smtClean="0"/>
              <a:t>. Tỷ lệ sử dụng khẩu phần &gt; 96%</a:t>
            </a:r>
          </a:p>
          <a:p>
            <a:pPr lvl="1" algn="just"/>
            <a:r>
              <a:rPr lang="en-US" dirty="0" err="1" smtClean="0"/>
              <a:t>Rải</a:t>
            </a:r>
            <a:r>
              <a:rPr lang="en-US" dirty="0" smtClean="0"/>
              <a:t> </a:t>
            </a:r>
            <a:r>
              <a:rPr lang="en-US" dirty="0" err="1" smtClean="0"/>
              <a:t>thức</a:t>
            </a:r>
            <a:r>
              <a:rPr lang="en-US" dirty="0" smtClean="0"/>
              <a:t> </a:t>
            </a:r>
            <a:r>
              <a:rPr lang="en-US" dirty="0" err="1" smtClean="0"/>
              <a:t>ăn</a:t>
            </a:r>
            <a:r>
              <a:rPr lang="en-US" dirty="0" smtClean="0"/>
              <a:t> </a:t>
            </a:r>
            <a:r>
              <a:rPr lang="en-US" dirty="0" err="1" smtClean="0"/>
              <a:t>nhiều</a:t>
            </a:r>
            <a:r>
              <a:rPr lang="en-US" dirty="0" smtClean="0"/>
              <a:t> </a:t>
            </a:r>
            <a:r>
              <a:rPr lang="en-US" dirty="0" err="1" smtClean="0"/>
              <a:t>lần</a:t>
            </a:r>
            <a:r>
              <a:rPr lang="en-US" dirty="0" smtClean="0"/>
              <a:t> </a:t>
            </a:r>
            <a:r>
              <a:rPr lang="en-US" dirty="0" err="1" smtClean="0"/>
              <a:t>trong</a:t>
            </a:r>
            <a:r>
              <a:rPr lang="en-US" dirty="0" smtClean="0"/>
              <a:t> </a:t>
            </a:r>
            <a:r>
              <a:rPr lang="en-US" dirty="0" err="1" smtClean="0"/>
              <a:t>ngày</a:t>
            </a:r>
            <a:r>
              <a:rPr lang="en-US" dirty="0" smtClean="0"/>
              <a:t> </a:t>
            </a:r>
            <a:r>
              <a:rPr lang="en-US" dirty="0" err="1" smtClean="0"/>
              <a:t>để</a:t>
            </a:r>
            <a:r>
              <a:rPr lang="en-US" dirty="0" smtClean="0"/>
              <a:t> </a:t>
            </a:r>
            <a:r>
              <a:rPr lang="en-US" dirty="0" err="1" smtClean="0"/>
              <a:t>thức</a:t>
            </a:r>
            <a:r>
              <a:rPr lang="en-US" dirty="0" smtClean="0"/>
              <a:t> </a:t>
            </a:r>
            <a:r>
              <a:rPr lang="en-US" dirty="0" err="1" smtClean="0"/>
              <a:t>ăn</a:t>
            </a:r>
            <a:r>
              <a:rPr lang="en-US" dirty="0" smtClean="0"/>
              <a:t> </a:t>
            </a:r>
            <a:r>
              <a:rPr lang="en-US" dirty="0" err="1" smtClean="0"/>
              <a:t>luôn</a:t>
            </a:r>
            <a:r>
              <a:rPr lang="en-US" dirty="0" smtClean="0"/>
              <a:t> </a:t>
            </a:r>
            <a:r>
              <a:rPr lang="en-US" dirty="0" err="1" smtClean="0"/>
              <a:t>tươi</a:t>
            </a:r>
            <a:r>
              <a:rPr lang="en-US" dirty="0" smtClean="0"/>
              <a:t> </a:t>
            </a:r>
            <a:r>
              <a:rPr lang="en-US" dirty="0" err="1" smtClean="0"/>
              <a:t>mới</a:t>
            </a:r>
            <a:endParaRPr lang="en-US" dirty="0" smtClean="0"/>
          </a:p>
          <a:p>
            <a:pPr lvl="1"/>
            <a:r>
              <a:rPr lang="en-US" dirty="0" smtClean="0"/>
              <a:t>Điều chỉnh khẩu phần thức ăn theo mùa vụ</a:t>
            </a:r>
          </a:p>
          <a:p>
            <a:pPr algn="just"/>
            <a:r>
              <a:rPr lang="en-US" b="1" dirty="0" smtClean="0">
                <a:solidFill>
                  <a:srgbClr val="FF0000"/>
                </a:solidFill>
              </a:rPr>
              <a:t>Thức ăn thừa</a:t>
            </a:r>
            <a:r>
              <a:rPr lang="en-US" dirty="0" smtClean="0"/>
              <a:t> của các nhóm bò vắt sữa, bò sinh sản và chờ đẻ, bê con được tái sử dụng cho các nhóm bò khác</a:t>
            </a:r>
            <a:r>
              <a:rPr lang="en-US" dirty="0"/>
              <a:t> </a:t>
            </a:r>
            <a:r>
              <a:rPr lang="en-US" dirty="0" smtClean="0"/>
              <a:t>- Thức ăn thừa chuyển cho nhóm bò tơ hậu bị (cho ăn trước khi rải thức ăn mới).</a:t>
            </a:r>
          </a:p>
          <a:p>
            <a:pPr algn="just"/>
            <a:r>
              <a:rPr lang="en-GB" b="1" dirty="0" smtClean="0">
                <a:solidFill>
                  <a:srgbClr val="FF0000"/>
                </a:solidFill>
              </a:rPr>
              <a:t>Lượng còn lại thải bỏ </a:t>
            </a:r>
            <a:r>
              <a:rPr lang="en-US" dirty="0" smtClean="0"/>
              <a:t>˂ 1</a:t>
            </a:r>
            <a:r>
              <a:rPr lang="en-GB" dirty="0" smtClean="0"/>
              <a:t>%, chuyển sang làm phân Compost.</a:t>
            </a:r>
            <a:endParaRPr lang="en-US" dirty="0" smtClean="0"/>
          </a:p>
        </p:txBody>
      </p:sp>
      <p:pic>
        <p:nvPicPr>
          <p:cNvPr id="2052" name="Picture 4" descr="E:\1- THmilk Pictures\4b- Picture from Densu\HINH TRANG TRAI\_57C2276- resize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45521" y="452557"/>
            <a:ext cx="3252955" cy="216879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E:\1- THmilk Pictures\4b- Picture from Densu\HINH TRANG TRAI\_57C234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45520" y="2752523"/>
            <a:ext cx="3252955" cy="2168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2636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Phân</a:t>
            </a:r>
            <a:r>
              <a:rPr lang="en-US" dirty="0" smtClean="0"/>
              <a:t> </a:t>
            </a:r>
            <a:r>
              <a:rPr lang="en-US" dirty="0" err="1" smtClean="0"/>
              <a:t>bò</a:t>
            </a:r>
            <a:r>
              <a:rPr lang="en-US" dirty="0" smtClean="0"/>
              <a:t> </a:t>
            </a:r>
            <a:r>
              <a:rPr lang="en-US" dirty="0" err="1" smtClean="0"/>
              <a:t>và</a:t>
            </a:r>
            <a:r>
              <a:rPr lang="en-US" dirty="0" smtClean="0"/>
              <a:t> </a:t>
            </a:r>
            <a:r>
              <a:rPr lang="en-US" dirty="0" err="1" smtClean="0"/>
              <a:t>nước</a:t>
            </a:r>
            <a:r>
              <a:rPr lang="en-US" dirty="0" smtClean="0"/>
              <a:t> </a:t>
            </a:r>
            <a:r>
              <a:rPr lang="en-US" dirty="0" err="1" smtClean="0"/>
              <a:t>thải</a:t>
            </a:r>
            <a:endParaRPr lang="en-US" dirty="0"/>
          </a:p>
        </p:txBody>
      </p:sp>
      <p:sp>
        <p:nvSpPr>
          <p:cNvPr id="3" name="Content Placeholder 2"/>
          <p:cNvSpPr>
            <a:spLocks noGrp="1"/>
          </p:cNvSpPr>
          <p:nvPr>
            <p:ph idx="1"/>
          </p:nvPr>
        </p:nvSpPr>
        <p:spPr>
          <a:xfrm>
            <a:off x="333909" y="880688"/>
            <a:ext cx="8352891" cy="1804411"/>
          </a:xfrm>
        </p:spPr>
        <p:txBody>
          <a:bodyPr>
            <a:noAutofit/>
          </a:bodyPr>
          <a:lstStyle/>
          <a:p>
            <a:pPr algn="just"/>
            <a:r>
              <a:rPr lang="en-US" sz="2000" b="1" u="sng" dirty="0" err="1" smtClean="0">
                <a:solidFill>
                  <a:srgbClr val="FF0000"/>
                </a:solidFill>
              </a:rPr>
              <a:t>Phân</a:t>
            </a:r>
            <a:r>
              <a:rPr lang="en-US" sz="2000" b="1" u="sng" dirty="0" smtClean="0">
                <a:solidFill>
                  <a:srgbClr val="FF0000"/>
                </a:solidFill>
              </a:rPr>
              <a:t> </a:t>
            </a:r>
            <a:r>
              <a:rPr lang="en-US" sz="2000" b="1" u="sng" dirty="0" err="1" smtClean="0">
                <a:solidFill>
                  <a:srgbClr val="FF0000"/>
                </a:solidFill>
              </a:rPr>
              <a:t>bò</a:t>
            </a:r>
            <a:r>
              <a:rPr lang="en-US" sz="2000" b="1" u="sng" dirty="0" smtClean="0">
                <a:solidFill>
                  <a:srgbClr val="FF0000"/>
                </a:solidFill>
              </a:rPr>
              <a:t> </a:t>
            </a:r>
            <a:r>
              <a:rPr lang="en-US" sz="2000" b="1" u="sng" dirty="0" err="1" smtClean="0">
                <a:solidFill>
                  <a:srgbClr val="FF0000"/>
                </a:solidFill>
              </a:rPr>
              <a:t>trên</a:t>
            </a:r>
            <a:r>
              <a:rPr lang="en-US" sz="2000" b="1" u="sng" dirty="0" smtClean="0">
                <a:solidFill>
                  <a:srgbClr val="FF0000"/>
                </a:solidFill>
              </a:rPr>
              <a:t> </a:t>
            </a:r>
            <a:r>
              <a:rPr lang="en-US" sz="2000" b="1" u="sng" dirty="0" err="1" smtClean="0">
                <a:solidFill>
                  <a:srgbClr val="FF0000"/>
                </a:solidFill>
              </a:rPr>
              <a:t>nền</a:t>
            </a:r>
            <a:r>
              <a:rPr lang="en-US" sz="2000" b="1" u="sng" dirty="0" smtClean="0">
                <a:solidFill>
                  <a:srgbClr val="FF0000"/>
                </a:solidFill>
              </a:rPr>
              <a:t> </a:t>
            </a:r>
            <a:r>
              <a:rPr lang="en-US" sz="2000" b="1" u="sng" dirty="0" err="1" smtClean="0">
                <a:solidFill>
                  <a:srgbClr val="FF0000"/>
                </a:solidFill>
              </a:rPr>
              <a:t>chuồng</a:t>
            </a:r>
            <a:r>
              <a:rPr lang="en-US" sz="2000" dirty="0" smtClean="0"/>
              <a:t>: </a:t>
            </a:r>
            <a:r>
              <a:rPr lang="en-US" sz="2000" dirty="0" err="1" smtClean="0"/>
              <a:t>Nền</a:t>
            </a:r>
            <a:r>
              <a:rPr lang="en-US" sz="2000" dirty="0" smtClean="0"/>
              <a:t> </a:t>
            </a:r>
            <a:r>
              <a:rPr lang="en-US" sz="2000" dirty="0" err="1" smtClean="0"/>
              <a:t>chuồng</a:t>
            </a:r>
            <a:r>
              <a:rPr lang="en-US" sz="2000" dirty="0" smtClean="0"/>
              <a:t> </a:t>
            </a:r>
            <a:r>
              <a:rPr lang="en-US" sz="2000" dirty="0" err="1" smtClean="0"/>
              <a:t>được</a:t>
            </a:r>
            <a:r>
              <a:rPr lang="en-US" sz="2000" dirty="0" smtClean="0"/>
              <a:t> </a:t>
            </a:r>
            <a:r>
              <a:rPr lang="en-US" sz="2000" dirty="0" err="1" smtClean="0"/>
              <a:t>cày</a:t>
            </a:r>
            <a:r>
              <a:rPr lang="en-US" sz="2000" dirty="0" smtClean="0"/>
              <a:t> </a:t>
            </a:r>
            <a:r>
              <a:rPr lang="en-US" sz="2000" dirty="0" err="1" smtClean="0"/>
              <a:t>xới</a:t>
            </a:r>
            <a:r>
              <a:rPr lang="en-US" sz="2000" dirty="0" smtClean="0"/>
              <a:t> 2 </a:t>
            </a:r>
            <a:r>
              <a:rPr lang="en-US" sz="2000" dirty="0" err="1" smtClean="0"/>
              <a:t>lần</a:t>
            </a:r>
            <a:r>
              <a:rPr lang="en-US" sz="2000" dirty="0" smtClean="0"/>
              <a:t>/</a:t>
            </a:r>
            <a:r>
              <a:rPr lang="en-US" sz="2000" dirty="0" err="1" smtClean="0"/>
              <a:t>ngày</a:t>
            </a:r>
            <a:r>
              <a:rPr lang="en-US" sz="2000" dirty="0" smtClean="0"/>
              <a:t> </a:t>
            </a:r>
            <a:r>
              <a:rPr lang="en-US" sz="2000" dirty="0" err="1" smtClean="0"/>
              <a:t>nhằm</a:t>
            </a:r>
            <a:r>
              <a:rPr lang="en-US" sz="2000" dirty="0" smtClean="0"/>
              <a:t> </a:t>
            </a:r>
            <a:r>
              <a:rPr lang="en-US" sz="2000" dirty="0" err="1" smtClean="0"/>
              <a:t>trộn</a:t>
            </a:r>
            <a:r>
              <a:rPr lang="en-US" sz="2000" dirty="0" smtClean="0"/>
              <a:t> </a:t>
            </a:r>
            <a:r>
              <a:rPr lang="en-US" sz="2000" dirty="0" err="1" smtClean="0"/>
              <a:t>phân</a:t>
            </a:r>
            <a:r>
              <a:rPr lang="en-US" sz="2000" dirty="0" smtClean="0"/>
              <a:t> </a:t>
            </a:r>
            <a:r>
              <a:rPr lang="en-US" sz="2000" dirty="0" err="1" smtClean="0"/>
              <a:t>bón</a:t>
            </a:r>
            <a:r>
              <a:rPr lang="en-US" sz="2000" dirty="0" smtClean="0"/>
              <a:t> </a:t>
            </a:r>
            <a:r>
              <a:rPr lang="en-US" sz="2000" dirty="0" err="1" smtClean="0"/>
              <a:t>với</a:t>
            </a:r>
            <a:r>
              <a:rPr lang="en-US" sz="2000" dirty="0" smtClean="0"/>
              <a:t> </a:t>
            </a:r>
            <a:r>
              <a:rPr lang="en-US" sz="2000" dirty="0" err="1" smtClean="0"/>
              <a:t>mùn</a:t>
            </a:r>
            <a:r>
              <a:rPr lang="en-US" sz="2000" dirty="0" smtClean="0"/>
              <a:t> </a:t>
            </a:r>
            <a:r>
              <a:rPr lang="en-US" sz="2000" dirty="0" err="1" smtClean="0"/>
              <a:t>cưa</a:t>
            </a:r>
            <a:r>
              <a:rPr lang="en-US" sz="2000" dirty="0" smtClean="0"/>
              <a:t> </a:t>
            </a:r>
            <a:r>
              <a:rPr lang="en-US" sz="2000" dirty="0" err="1" smtClean="0"/>
              <a:t>tạo</a:t>
            </a:r>
            <a:r>
              <a:rPr lang="en-US" sz="2000" dirty="0" smtClean="0"/>
              <a:t> </a:t>
            </a:r>
            <a:r>
              <a:rPr lang="en-US" sz="2000" dirty="0" err="1" smtClean="0"/>
              <a:t>thành</a:t>
            </a:r>
            <a:r>
              <a:rPr lang="en-US" sz="2000" dirty="0" smtClean="0"/>
              <a:t> </a:t>
            </a:r>
            <a:r>
              <a:rPr lang="en-US" sz="2000" dirty="0" err="1" smtClean="0"/>
              <a:t>đệm</a:t>
            </a:r>
            <a:r>
              <a:rPr lang="en-US" sz="2000" dirty="0" smtClean="0"/>
              <a:t> </a:t>
            </a:r>
            <a:r>
              <a:rPr lang="en-US" sz="2000" dirty="0" err="1" smtClean="0"/>
              <a:t>nằm</a:t>
            </a:r>
            <a:r>
              <a:rPr lang="en-US" sz="2000" dirty="0" smtClean="0"/>
              <a:t> </a:t>
            </a:r>
            <a:r>
              <a:rPr lang="en-US" sz="2000" dirty="0" err="1" smtClean="0"/>
              <a:t>cho</a:t>
            </a:r>
            <a:r>
              <a:rPr lang="en-US" sz="2000" dirty="0" smtClean="0"/>
              <a:t> </a:t>
            </a:r>
            <a:r>
              <a:rPr lang="en-US" sz="2000" dirty="0" err="1" smtClean="0"/>
              <a:t>bò</a:t>
            </a:r>
            <a:r>
              <a:rPr lang="en-US" sz="2000" dirty="0" smtClean="0"/>
              <a:t>. Khi cày, hệ thống quạt cung cấp oxy tạo giúp vi khuẩn háo khí phân hủy phân bò thành khí CO2 và hạn chế phân hủy yếm khí tạo khí CH4 </a:t>
            </a:r>
            <a:r>
              <a:rPr lang="en-US" sz="2000" dirty="0" smtClean="0">
                <a:sym typeface="Wingdings" pitchFamily="2" charset="2"/>
              </a:rPr>
              <a:t> khí gây hiệu ứng nhà kính. Lượng nền chuồng chuyển về làm phân Compost và đem bón cho cây trồng</a:t>
            </a:r>
            <a:endParaRPr lang="en-US" sz="2000" dirty="0"/>
          </a:p>
        </p:txBody>
      </p:sp>
      <p:pic>
        <p:nvPicPr>
          <p:cNvPr id="4" name="Picture 2" descr="C:\Users\NTDUNG\Pictures\4-Barn construction\IMG_125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59206" y="2670586"/>
            <a:ext cx="2924465" cy="2193525"/>
          </a:xfrm>
          <a:prstGeom prst="rect">
            <a:avLst/>
          </a:prstGeom>
          <a:noFill/>
        </p:spPr>
      </p:pic>
      <p:pic>
        <p:nvPicPr>
          <p:cNvPr id="5" name="Picture 3" descr="C:\Users\NTDUNG\Pictures\4-Barn construction\IMG_125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39543" y="2670586"/>
            <a:ext cx="2933987" cy="2200667"/>
          </a:xfrm>
          <a:prstGeom prst="rect">
            <a:avLst/>
          </a:prstGeom>
          <a:noFill/>
        </p:spPr>
      </p:pic>
    </p:spTree>
    <p:extLst>
      <p:ext uri="{BB962C8B-B14F-4D97-AF65-F5344CB8AC3E}">
        <p14:creationId xmlns:p14="http://schemas.microsoft.com/office/powerpoint/2010/main" val="40214736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61" y="218822"/>
            <a:ext cx="3060980" cy="1938752"/>
          </a:xfrm>
        </p:spPr>
        <p:txBody>
          <a:bodyPr>
            <a:normAutofit fontScale="85000" lnSpcReduction="20000"/>
          </a:bodyPr>
          <a:lstStyle/>
          <a:p>
            <a:pPr algn="just"/>
            <a:r>
              <a:rPr lang="en-US" b="1" dirty="0" err="1" smtClean="0">
                <a:solidFill>
                  <a:srgbClr val="FF0000"/>
                </a:solidFill>
              </a:rPr>
              <a:t>Phân</a:t>
            </a:r>
            <a:r>
              <a:rPr lang="en-US" b="1" dirty="0" smtClean="0">
                <a:solidFill>
                  <a:srgbClr val="FF0000"/>
                </a:solidFill>
              </a:rPr>
              <a:t> </a:t>
            </a:r>
            <a:r>
              <a:rPr lang="en-US" b="1" dirty="0" err="1" smtClean="0">
                <a:solidFill>
                  <a:srgbClr val="FF0000"/>
                </a:solidFill>
              </a:rPr>
              <a:t>bò</a:t>
            </a:r>
            <a:r>
              <a:rPr lang="en-US" b="1" dirty="0" smtClean="0">
                <a:solidFill>
                  <a:srgbClr val="FF0000"/>
                </a:solidFill>
              </a:rPr>
              <a:t> </a:t>
            </a:r>
            <a:r>
              <a:rPr lang="en-US" b="1" dirty="0" err="1" smtClean="0">
                <a:solidFill>
                  <a:srgbClr val="FF0000"/>
                </a:solidFill>
              </a:rPr>
              <a:t>trên</a:t>
            </a:r>
            <a:r>
              <a:rPr lang="en-US" b="1" dirty="0" smtClean="0">
                <a:solidFill>
                  <a:srgbClr val="FF0000"/>
                </a:solidFill>
              </a:rPr>
              <a:t> </a:t>
            </a:r>
            <a:r>
              <a:rPr lang="en-US" b="1" dirty="0" err="1" smtClean="0">
                <a:solidFill>
                  <a:srgbClr val="FF0000"/>
                </a:solidFill>
              </a:rPr>
              <a:t>đường</a:t>
            </a:r>
            <a:r>
              <a:rPr lang="en-US" b="1" dirty="0" smtClean="0">
                <a:solidFill>
                  <a:srgbClr val="FF0000"/>
                </a:solidFill>
              </a:rPr>
              <a:t> </a:t>
            </a:r>
            <a:r>
              <a:rPr lang="en-US" b="1" dirty="0" err="1" smtClean="0">
                <a:solidFill>
                  <a:srgbClr val="FF0000"/>
                </a:solidFill>
              </a:rPr>
              <a:t>cho</a:t>
            </a:r>
            <a:r>
              <a:rPr lang="en-US" b="1" dirty="0" smtClean="0">
                <a:solidFill>
                  <a:srgbClr val="FF0000"/>
                </a:solidFill>
              </a:rPr>
              <a:t> </a:t>
            </a:r>
            <a:r>
              <a:rPr lang="en-US" b="1" dirty="0" err="1" smtClean="0">
                <a:solidFill>
                  <a:srgbClr val="FF0000"/>
                </a:solidFill>
              </a:rPr>
              <a:t>ăn</a:t>
            </a:r>
            <a:r>
              <a:rPr lang="en-US" dirty="0" smtClean="0"/>
              <a:t>: </a:t>
            </a:r>
            <a:r>
              <a:rPr lang="en-US" dirty="0" err="1" smtClean="0"/>
              <a:t>Được</a:t>
            </a:r>
            <a:r>
              <a:rPr lang="en-US" dirty="0" smtClean="0"/>
              <a:t> </a:t>
            </a:r>
            <a:r>
              <a:rPr lang="en-US" dirty="0" err="1" smtClean="0"/>
              <a:t>thu</a:t>
            </a:r>
            <a:r>
              <a:rPr lang="en-US" dirty="0" smtClean="0"/>
              <a:t> </a:t>
            </a:r>
            <a:r>
              <a:rPr lang="en-US" dirty="0" err="1" smtClean="0"/>
              <a:t>gom</a:t>
            </a:r>
            <a:r>
              <a:rPr lang="en-US" dirty="0" smtClean="0"/>
              <a:t> </a:t>
            </a:r>
            <a:r>
              <a:rPr lang="en-US" dirty="0" err="1" smtClean="0"/>
              <a:t>xuống</a:t>
            </a:r>
            <a:r>
              <a:rPr lang="en-US" dirty="0" smtClean="0"/>
              <a:t> </a:t>
            </a:r>
            <a:r>
              <a:rPr lang="en-US" dirty="0" err="1" smtClean="0"/>
              <a:t>cuối</a:t>
            </a:r>
            <a:r>
              <a:rPr lang="en-US" dirty="0" smtClean="0"/>
              <a:t> </a:t>
            </a:r>
            <a:r>
              <a:rPr lang="en-US" dirty="0" err="1" smtClean="0"/>
              <a:t>chuồng</a:t>
            </a:r>
            <a:r>
              <a:rPr lang="en-US" dirty="0" smtClean="0"/>
              <a:t>, </a:t>
            </a:r>
            <a:r>
              <a:rPr lang="en-US" dirty="0" err="1" smtClean="0"/>
              <a:t>tách</a:t>
            </a:r>
            <a:r>
              <a:rPr lang="en-US" dirty="0" smtClean="0"/>
              <a:t> </a:t>
            </a:r>
            <a:r>
              <a:rPr lang="en-US" dirty="0" err="1" smtClean="0"/>
              <a:t>nước</a:t>
            </a:r>
            <a:r>
              <a:rPr lang="en-US" dirty="0" smtClean="0"/>
              <a:t> </a:t>
            </a:r>
            <a:r>
              <a:rPr lang="en-US" dirty="0" err="1" smtClean="0"/>
              <a:t>và</a:t>
            </a:r>
            <a:r>
              <a:rPr lang="en-US" dirty="0" smtClean="0"/>
              <a:t> </a:t>
            </a:r>
            <a:r>
              <a:rPr lang="en-US" dirty="0" err="1" smtClean="0"/>
              <a:t>vận</a:t>
            </a:r>
            <a:r>
              <a:rPr lang="en-US" dirty="0" smtClean="0"/>
              <a:t> </a:t>
            </a:r>
            <a:r>
              <a:rPr lang="en-US" dirty="0" err="1" smtClean="0"/>
              <a:t>chuyển</a:t>
            </a:r>
            <a:r>
              <a:rPr lang="en-US" dirty="0" smtClean="0"/>
              <a:t> </a:t>
            </a:r>
            <a:r>
              <a:rPr lang="en-US" dirty="0" err="1" smtClean="0"/>
              <a:t>đến</a:t>
            </a:r>
            <a:r>
              <a:rPr lang="en-US" dirty="0" smtClean="0"/>
              <a:t> </a:t>
            </a:r>
            <a:r>
              <a:rPr lang="en-US" dirty="0" err="1" smtClean="0"/>
              <a:t>nơi</a:t>
            </a:r>
            <a:r>
              <a:rPr lang="en-US" dirty="0" smtClean="0"/>
              <a:t> </a:t>
            </a:r>
            <a:r>
              <a:rPr lang="en-US" dirty="0" err="1" smtClean="0"/>
              <a:t>làm</a:t>
            </a:r>
            <a:r>
              <a:rPr lang="en-US" dirty="0" smtClean="0"/>
              <a:t> </a:t>
            </a:r>
            <a:r>
              <a:rPr lang="en-US" dirty="0" err="1" smtClean="0"/>
              <a:t>phân</a:t>
            </a:r>
            <a:r>
              <a:rPr lang="en-US" dirty="0" smtClean="0"/>
              <a:t> compost</a:t>
            </a:r>
            <a:endParaRPr lang="en-US" dirty="0"/>
          </a:p>
        </p:txBody>
      </p:sp>
      <p:pic>
        <p:nvPicPr>
          <p:cNvPr id="4" name="Picture 3" descr="D:\Anh chup\101MSDCF\DSC00700.JPG"/>
          <p:cNvPicPr preferRelativeResize="0">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97631" y="2510408"/>
            <a:ext cx="2476072" cy="1998234"/>
          </a:xfrm>
          <a:prstGeom prst="rect">
            <a:avLst/>
          </a:prstGeom>
          <a:noFill/>
        </p:spPr>
      </p:pic>
      <p:pic>
        <p:nvPicPr>
          <p:cNvPr id="5"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68134" y="2510408"/>
            <a:ext cx="2639786" cy="1979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771799" y="4656996"/>
            <a:ext cx="2230932" cy="323165"/>
          </a:xfrm>
          <a:prstGeom prst="rect">
            <a:avLst/>
          </a:prstGeom>
          <a:noFill/>
        </p:spPr>
        <p:txBody>
          <a:bodyPr wrap="none" rtlCol="0">
            <a:spAutoFit/>
          </a:bodyPr>
          <a:lstStyle/>
          <a:p>
            <a:r>
              <a:rPr lang="en-US" dirty="0" err="1" smtClean="0"/>
              <a:t>Gom</a:t>
            </a:r>
            <a:r>
              <a:rPr lang="en-US" dirty="0" smtClean="0"/>
              <a:t> </a:t>
            </a:r>
            <a:r>
              <a:rPr lang="en-US" dirty="0" err="1" smtClean="0"/>
              <a:t>phân</a:t>
            </a:r>
            <a:r>
              <a:rPr lang="en-US" dirty="0" smtClean="0"/>
              <a:t> </a:t>
            </a:r>
            <a:r>
              <a:rPr lang="en-US" dirty="0" err="1" smtClean="0"/>
              <a:t>tại</a:t>
            </a:r>
            <a:r>
              <a:rPr lang="en-US" dirty="0" smtClean="0"/>
              <a:t> </a:t>
            </a:r>
            <a:r>
              <a:rPr lang="en-US" dirty="0" err="1" smtClean="0"/>
              <a:t>cuối</a:t>
            </a:r>
            <a:r>
              <a:rPr lang="en-US" dirty="0" smtClean="0"/>
              <a:t> </a:t>
            </a:r>
            <a:r>
              <a:rPr lang="en-US" dirty="0" err="1" smtClean="0"/>
              <a:t>chuồng</a:t>
            </a:r>
            <a:endParaRPr lang="en-US" dirty="0"/>
          </a:p>
        </p:txBody>
      </p:sp>
      <p:sp>
        <p:nvSpPr>
          <p:cNvPr id="9" name="TextBox 8"/>
          <p:cNvSpPr txBox="1"/>
          <p:nvPr/>
        </p:nvSpPr>
        <p:spPr>
          <a:xfrm>
            <a:off x="4608462" y="4656996"/>
            <a:ext cx="2830134" cy="323165"/>
          </a:xfrm>
          <a:prstGeom prst="rect">
            <a:avLst/>
          </a:prstGeom>
          <a:noFill/>
        </p:spPr>
        <p:txBody>
          <a:bodyPr wrap="none" rtlCol="0">
            <a:spAutoFit/>
          </a:bodyPr>
          <a:lstStyle/>
          <a:p>
            <a:r>
              <a:rPr lang="en-US" dirty="0" err="1" smtClean="0"/>
              <a:t>Tách</a:t>
            </a:r>
            <a:r>
              <a:rPr lang="en-US" dirty="0" smtClean="0"/>
              <a:t> </a:t>
            </a:r>
            <a:r>
              <a:rPr lang="en-US" dirty="0" err="1" smtClean="0"/>
              <a:t>chất</a:t>
            </a:r>
            <a:r>
              <a:rPr lang="en-US" dirty="0" smtClean="0"/>
              <a:t> </a:t>
            </a:r>
            <a:r>
              <a:rPr lang="en-US" dirty="0" err="1" smtClean="0"/>
              <a:t>rắn</a:t>
            </a:r>
            <a:r>
              <a:rPr lang="en-US" dirty="0" smtClean="0"/>
              <a:t> </a:t>
            </a:r>
            <a:r>
              <a:rPr lang="en-US" dirty="0" err="1" smtClean="0"/>
              <a:t>bằng</a:t>
            </a:r>
            <a:r>
              <a:rPr lang="en-US" dirty="0" smtClean="0"/>
              <a:t> </a:t>
            </a:r>
            <a:r>
              <a:rPr lang="en-US" dirty="0" err="1" smtClean="0"/>
              <a:t>máy</a:t>
            </a:r>
            <a:r>
              <a:rPr lang="en-US" dirty="0" smtClean="0"/>
              <a:t> </a:t>
            </a:r>
            <a:r>
              <a:rPr lang="en-US" dirty="0" err="1" smtClean="0"/>
              <a:t>tách</a:t>
            </a:r>
            <a:r>
              <a:rPr lang="en-US" dirty="0" smtClean="0"/>
              <a:t> </a:t>
            </a:r>
            <a:r>
              <a:rPr lang="en-US" dirty="0" err="1" smtClean="0"/>
              <a:t>phân</a:t>
            </a:r>
            <a:endParaRPr lang="en-US" dirty="0"/>
          </a:p>
        </p:txBody>
      </p:sp>
      <p:pic>
        <p:nvPicPr>
          <p:cNvPr id="10" name="Picture 2" descr="C:\Users\viettelstore thai ho\Desktop\New folder (3)\Untitled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05207" y="218821"/>
            <a:ext cx="2704492" cy="183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C:\Users\viettelstore thai ho\Desktop\New folder (3)\Untitled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88027" y="218820"/>
            <a:ext cx="3029243" cy="207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12175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788"/>
            <a:ext cx="8229600" cy="857250"/>
          </a:xfrm>
        </p:spPr>
        <p:txBody>
          <a:bodyPr/>
          <a:lstStyle/>
          <a:p>
            <a:r>
              <a:rPr lang="en-US" dirty="0" smtClean="0"/>
              <a:t>Sơ đồ ủ phân Compost</a:t>
            </a:r>
            <a:endParaRPr lang="en-US" dirty="0"/>
          </a:p>
        </p:txBody>
      </p:sp>
      <p:pic>
        <p:nvPicPr>
          <p:cNvPr id="9" name="Picture 8"/>
          <p:cNvPicPr/>
          <p:nvPr/>
        </p:nvPicPr>
        <p:blipFill>
          <a:blip r:embed="rId2" cstate="print"/>
          <a:srcRect/>
          <a:stretch>
            <a:fillRect/>
          </a:stretch>
        </p:blipFill>
        <p:spPr bwMode="auto">
          <a:xfrm>
            <a:off x="798286" y="687762"/>
            <a:ext cx="7300686" cy="4160010"/>
          </a:xfrm>
          <a:prstGeom prst="rect">
            <a:avLst/>
          </a:prstGeom>
          <a:noFill/>
          <a:ln w="9525">
            <a:noFill/>
            <a:miter lim="800000"/>
            <a:headEnd/>
            <a:tailEnd/>
          </a:ln>
        </p:spPr>
      </p:pic>
    </p:spTree>
    <p:extLst>
      <p:ext uri="{BB962C8B-B14F-4D97-AF65-F5344CB8AC3E}">
        <p14:creationId xmlns:p14="http://schemas.microsoft.com/office/powerpoint/2010/main" val="4022516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23235"/>
            <a:ext cx="5908431" cy="571129"/>
          </a:xfrm>
          <a:prstGeom prst="rect">
            <a:avLst/>
          </a:prstGeom>
        </p:spPr>
        <p:txBody>
          <a:bodyPr wrap="square" lIns="77925" tIns="38963" rIns="77925" bIns="38963">
            <a:spAutoFit/>
          </a:bodyPr>
          <a:lstStyle/>
          <a:p>
            <a:r>
              <a:rPr lang="en-US" sz="1700" b="1" dirty="0">
                <a:solidFill>
                  <a:srgbClr val="0070C0"/>
                </a:solidFill>
                <a:latin typeface="Calibri"/>
                <a:cs typeface="Calibri"/>
              </a:rPr>
              <a:t>HỆ THỐNG QUẢN TRỊ TIÊN TIẾN</a:t>
            </a:r>
          </a:p>
          <a:p>
            <a:r>
              <a:rPr lang="en-US" b="1" dirty="0" smtClean="0">
                <a:solidFill>
                  <a:srgbClr val="907E4E"/>
                </a:solidFill>
                <a:latin typeface="Calibri"/>
                <a:cs typeface="Calibri"/>
              </a:rPr>
              <a:t>TRUE HAPPINESS – VÌ HẠNH PHÚC ĐÍCH THỰC</a:t>
            </a:r>
            <a:endParaRPr lang="en-US" b="1" dirty="0">
              <a:solidFill>
                <a:srgbClr val="907E4E"/>
              </a:solidFill>
              <a:latin typeface="Calibri"/>
              <a:cs typeface="Calibri"/>
            </a:endParaRPr>
          </a:p>
        </p:txBody>
      </p:sp>
      <p:grpSp>
        <p:nvGrpSpPr>
          <p:cNvPr id="44" name="Group 43"/>
          <p:cNvGrpSpPr/>
          <p:nvPr/>
        </p:nvGrpSpPr>
        <p:grpSpPr>
          <a:xfrm>
            <a:off x="3259015" y="794364"/>
            <a:ext cx="2267577" cy="2188152"/>
            <a:chOff x="3886200" y="1284114"/>
            <a:chExt cx="1971174" cy="2320255"/>
          </a:xfrm>
        </p:grpSpPr>
        <p:sp>
          <p:nvSpPr>
            <p:cNvPr id="39" name="Rounded Rectangle 38"/>
            <p:cNvSpPr/>
            <p:nvPr/>
          </p:nvSpPr>
          <p:spPr>
            <a:xfrm>
              <a:off x="3886200" y="1284114"/>
              <a:ext cx="1971174" cy="2320255"/>
            </a:xfrm>
            <a:prstGeom prst="roundRect">
              <a:avLst>
                <a:gd name="adj" fmla="val 3432"/>
              </a:avLst>
            </a:prstGeom>
            <a:solidFill>
              <a:schemeClr val="lt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13" name="Group 27"/>
            <p:cNvGrpSpPr>
              <a:grpSpLocks/>
            </p:cNvGrpSpPr>
            <p:nvPr/>
          </p:nvGrpSpPr>
          <p:grpSpPr bwMode="auto">
            <a:xfrm>
              <a:off x="3964781" y="1362075"/>
              <a:ext cx="1803400" cy="2120900"/>
              <a:chOff x="3494813" y="1675265"/>
              <a:chExt cx="1802680" cy="2120800"/>
            </a:xfrm>
          </p:grpSpPr>
          <p:sp>
            <p:nvSpPr>
              <p:cNvPr id="15" name="Rectangle 14"/>
              <p:cNvSpPr/>
              <p:nvPr/>
            </p:nvSpPr>
            <p:spPr>
              <a:xfrm>
                <a:off x="3494813" y="1675265"/>
                <a:ext cx="1802680" cy="2120800"/>
              </a:xfrm>
              <a:prstGeom prst="rect">
                <a:avLst/>
              </a:prstGeom>
              <a:solidFill>
                <a:schemeClr val="bg1"/>
              </a:solidFill>
              <a:ln>
                <a:solidFill>
                  <a:schemeClr val="bg1">
                    <a:lumMod val="95000"/>
                  </a:schemeClr>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3585265" y="2037198"/>
                <a:ext cx="1621777" cy="825461"/>
              </a:xfrm>
              <a:prstGeom prst="rect">
                <a:avLst/>
              </a:prstGeom>
              <a:blipFill rotWithShape="1">
                <a:blip r:embed="rId3" cstate="email">
                  <a:extLst/>
                </a:blip>
                <a:stretch>
                  <a:fillRect/>
                </a:stretch>
              </a:blipFill>
              <a:effectLst/>
            </p:spPr>
            <p:style>
              <a:lnRef idx="3">
                <a:schemeClr val="lt1">
                  <a:hueOff val="0"/>
                  <a:satOff val="0"/>
                  <a:lumOff val="0"/>
                  <a:alphaOff val="0"/>
                </a:schemeClr>
              </a:lnRef>
              <a:fillRef idx="1">
                <a:scrgbClr r="0" g="0" b="0"/>
              </a:fillRef>
              <a:effectRef idx="1">
                <a:schemeClr val="accent1">
                  <a:tint val="50000"/>
                  <a:hueOff val="-3272378"/>
                  <a:satOff val="-176"/>
                  <a:lumOff val="2841"/>
                  <a:alphaOff val="0"/>
                </a:schemeClr>
              </a:effectRef>
              <a:fontRef idx="minor">
                <a:schemeClr val="lt1">
                  <a:hueOff val="0"/>
                  <a:satOff val="0"/>
                  <a:lumOff val="0"/>
                  <a:alphaOff val="0"/>
                </a:schemeClr>
              </a:fontRef>
            </p:style>
          </p:sp>
          <p:sp>
            <p:nvSpPr>
              <p:cNvPr id="17" name="Freeform 16"/>
              <p:cNvSpPr/>
              <p:nvPr/>
            </p:nvSpPr>
            <p:spPr>
              <a:xfrm>
                <a:off x="3585265" y="3349998"/>
                <a:ext cx="1621777" cy="446067"/>
              </a:xfrm>
              <a:custGeom>
                <a:avLst/>
                <a:gdLst>
                  <a:gd name="connsiteX0" fmla="*/ 0 w 1622412"/>
                  <a:gd name="connsiteY0" fmla="*/ 0 h 360519"/>
                  <a:gd name="connsiteX1" fmla="*/ 1622412 w 1622412"/>
                  <a:gd name="connsiteY1" fmla="*/ 0 h 360519"/>
                  <a:gd name="connsiteX2" fmla="*/ 1622412 w 1622412"/>
                  <a:gd name="connsiteY2" fmla="*/ 360519 h 360519"/>
                  <a:gd name="connsiteX3" fmla="*/ 0 w 1622412"/>
                  <a:gd name="connsiteY3" fmla="*/ 360519 h 360519"/>
                  <a:gd name="connsiteX4" fmla="*/ 0 w 1622412"/>
                  <a:gd name="connsiteY4" fmla="*/ 0 h 360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2412" h="360519">
                    <a:moveTo>
                      <a:pt x="0" y="0"/>
                    </a:moveTo>
                    <a:lnTo>
                      <a:pt x="1622412" y="0"/>
                    </a:lnTo>
                    <a:lnTo>
                      <a:pt x="1622412" y="360519"/>
                    </a:lnTo>
                    <a:lnTo>
                      <a:pt x="0" y="360519"/>
                    </a:lnTo>
                    <a:lnTo>
                      <a:pt x="0" y="0"/>
                    </a:lnTo>
                    <a:close/>
                  </a:path>
                </a:pathLst>
              </a:cu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1910" tIns="41910" rIns="41910" bIns="41910" spcCol="1270" anchor="ctr"/>
              <a:lstStyle/>
              <a:p>
                <a:pPr algn="ctr" defTabSz="397743" eaLnBrk="0" hangingPunct="0">
                  <a:lnSpc>
                    <a:spcPct val="90000"/>
                  </a:lnSpc>
                  <a:spcAft>
                    <a:spcPct val="35000"/>
                  </a:spcAft>
                  <a:defRPr/>
                </a:pPr>
                <a:r>
                  <a:rPr lang="en-US" sz="1000" b="1" dirty="0">
                    <a:latin typeface="+mj-lt"/>
                  </a:rPr>
                  <a:t>QUẢN LÝ THÚ Y</a:t>
                </a:r>
              </a:p>
            </p:txBody>
          </p:sp>
          <p:sp>
            <p:nvSpPr>
              <p:cNvPr id="18" name="Freeform 17"/>
              <p:cNvSpPr/>
              <p:nvPr/>
            </p:nvSpPr>
            <p:spPr>
              <a:xfrm>
                <a:off x="3585265" y="3015052"/>
                <a:ext cx="1621777" cy="212715"/>
              </a:xfrm>
              <a:custGeom>
                <a:avLst/>
                <a:gdLst>
                  <a:gd name="connsiteX0" fmla="*/ 0 w 1622412"/>
                  <a:gd name="connsiteY0" fmla="*/ 0 h 212097"/>
                  <a:gd name="connsiteX1" fmla="*/ 1622412 w 1622412"/>
                  <a:gd name="connsiteY1" fmla="*/ 0 h 212097"/>
                  <a:gd name="connsiteX2" fmla="*/ 1622412 w 1622412"/>
                  <a:gd name="connsiteY2" fmla="*/ 212097 h 212097"/>
                  <a:gd name="connsiteX3" fmla="*/ 0 w 1622412"/>
                  <a:gd name="connsiteY3" fmla="*/ 212097 h 212097"/>
                  <a:gd name="connsiteX4" fmla="*/ 0 w 1622412"/>
                  <a:gd name="connsiteY4" fmla="*/ 0 h 21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2412" h="212097">
                    <a:moveTo>
                      <a:pt x="0" y="0"/>
                    </a:moveTo>
                    <a:lnTo>
                      <a:pt x="1622412" y="0"/>
                    </a:lnTo>
                    <a:lnTo>
                      <a:pt x="1622412" y="212097"/>
                    </a:lnTo>
                    <a:lnTo>
                      <a:pt x="0" y="21209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8100" tIns="38100" rIns="38100" bIns="38100" spcCol="1270" anchor="ctr"/>
              <a:lstStyle/>
              <a:p>
                <a:pPr algn="ctr" defTabSz="378803" eaLnBrk="0" hangingPunct="0">
                  <a:lnSpc>
                    <a:spcPct val="90000"/>
                  </a:lnSpc>
                  <a:spcAft>
                    <a:spcPct val="35000"/>
                  </a:spcAft>
                  <a:defRPr/>
                </a:pPr>
                <a:r>
                  <a:rPr lang="en-US" sz="1000" b="1" dirty="0">
                    <a:solidFill>
                      <a:schemeClr val="tx2"/>
                    </a:solidFill>
                    <a:latin typeface="+mj-lt"/>
                    <a:cs typeface="Arial" pitchFamily="34" charset="0"/>
                  </a:rPr>
                  <a:t>Totally Vets - New Zealand </a:t>
                </a:r>
              </a:p>
            </p:txBody>
          </p:sp>
        </p:grpSp>
      </p:grpSp>
      <p:grpSp>
        <p:nvGrpSpPr>
          <p:cNvPr id="45" name="Group 44"/>
          <p:cNvGrpSpPr/>
          <p:nvPr/>
        </p:nvGrpSpPr>
        <p:grpSpPr>
          <a:xfrm>
            <a:off x="6049107" y="794364"/>
            <a:ext cx="2562330" cy="2188152"/>
            <a:chOff x="6553200" y="1284114"/>
            <a:chExt cx="1971174" cy="2320255"/>
          </a:xfrm>
        </p:grpSpPr>
        <p:sp>
          <p:nvSpPr>
            <p:cNvPr id="40" name="Rounded Rectangle 39"/>
            <p:cNvSpPr/>
            <p:nvPr/>
          </p:nvSpPr>
          <p:spPr>
            <a:xfrm>
              <a:off x="6553200" y="1284114"/>
              <a:ext cx="1971174" cy="2320255"/>
            </a:xfrm>
            <a:prstGeom prst="roundRect">
              <a:avLst>
                <a:gd name="adj" fmla="val 3432"/>
              </a:avLst>
            </a:prstGeom>
            <a:solidFill>
              <a:schemeClr val="lt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19" name="Group 26"/>
            <p:cNvGrpSpPr>
              <a:grpSpLocks/>
            </p:cNvGrpSpPr>
            <p:nvPr/>
          </p:nvGrpSpPr>
          <p:grpSpPr bwMode="auto">
            <a:xfrm>
              <a:off x="6634956" y="1362075"/>
              <a:ext cx="1803400" cy="2120900"/>
              <a:chOff x="5627033" y="1675265"/>
              <a:chExt cx="1802680" cy="2120800"/>
            </a:xfrm>
          </p:grpSpPr>
          <p:sp>
            <p:nvSpPr>
              <p:cNvPr id="20" name="Rectangle 19"/>
              <p:cNvSpPr/>
              <p:nvPr/>
            </p:nvSpPr>
            <p:spPr>
              <a:xfrm>
                <a:off x="5627033" y="1675265"/>
                <a:ext cx="1802680" cy="2120800"/>
              </a:xfrm>
              <a:prstGeom prst="rect">
                <a:avLst/>
              </a:prstGeom>
              <a:solidFill>
                <a:schemeClr val="lt1">
                  <a:hueOff val="0"/>
                  <a:satOff val="0"/>
                  <a:lumOff val="0"/>
                </a:schemeClr>
              </a:solidFill>
              <a:ln>
                <a:solidFill>
                  <a:schemeClr val="bg1">
                    <a:lumMod val="95000"/>
                  </a:schemeClr>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1" name="Rectangle 20"/>
              <p:cNvSpPr/>
              <p:nvPr/>
            </p:nvSpPr>
            <p:spPr>
              <a:xfrm>
                <a:off x="5717485" y="2037198"/>
                <a:ext cx="1621777" cy="825461"/>
              </a:xfrm>
              <a:prstGeom prst="rect">
                <a:avLst/>
              </a:prstGeom>
              <a:blipFill rotWithShape="1">
                <a:blip r:embed="rId4" cstate="email">
                  <a:extLst/>
                </a:blip>
                <a:stretch>
                  <a:fillRect/>
                </a:stretch>
              </a:blipFill>
              <a:ln>
                <a:noFill/>
              </a:ln>
              <a:effectLst/>
            </p:spPr>
            <p:style>
              <a:lnRef idx="3">
                <a:schemeClr val="lt1">
                  <a:hueOff val="0"/>
                  <a:satOff val="0"/>
                  <a:lumOff val="0"/>
                  <a:alphaOff val="0"/>
                </a:schemeClr>
              </a:lnRef>
              <a:fillRef idx="1">
                <a:scrgbClr r="0" g="0" b="0"/>
              </a:fillRef>
              <a:effectRef idx="1">
                <a:schemeClr val="accent1">
                  <a:tint val="50000"/>
                  <a:hueOff val="-6544756"/>
                  <a:satOff val="-351"/>
                  <a:lumOff val="5682"/>
                  <a:alphaOff val="0"/>
                </a:schemeClr>
              </a:effectRef>
              <a:fontRef idx="minor">
                <a:schemeClr val="lt1">
                  <a:hueOff val="0"/>
                  <a:satOff val="0"/>
                  <a:lumOff val="0"/>
                  <a:alphaOff val="0"/>
                </a:schemeClr>
              </a:fontRef>
            </p:style>
          </p:sp>
          <p:sp>
            <p:nvSpPr>
              <p:cNvPr id="22" name="Freeform 21"/>
              <p:cNvSpPr/>
              <p:nvPr/>
            </p:nvSpPr>
            <p:spPr>
              <a:xfrm>
                <a:off x="5717485" y="3349998"/>
                <a:ext cx="1621777" cy="446067"/>
              </a:xfrm>
              <a:custGeom>
                <a:avLst/>
                <a:gdLst>
                  <a:gd name="connsiteX0" fmla="*/ 0 w 1622412"/>
                  <a:gd name="connsiteY0" fmla="*/ 0 h 360519"/>
                  <a:gd name="connsiteX1" fmla="*/ 1622412 w 1622412"/>
                  <a:gd name="connsiteY1" fmla="*/ 0 h 360519"/>
                  <a:gd name="connsiteX2" fmla="*/ 1622412 w 1622412"/>
                  <a:gd name="connsiteY2" fmla="*/ 360519 h 360519"/>
                  <a:gd name="connsiteX3" fmla="*/ 0 w 1622412"/>
                  <a:gd name="connsiteY3" fmla="*/ 360519 h 360519"/>
                  <a:gd name="connsiteX4" fmla="*/ 0 w 1622412"/>
                  <a:gd name="connsiteY4" fmla="*/ 0 h 360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2412" h="360519">
                    <a:moveTo>
                      <a:pt x="0" y="0"/>
                    </a:moveTo>
                    <a:lnTo>
                      <a:pt x="1622412" y="0"/>
                    </a:lnTo>
                    <a:lnTo>
                      <a:pt x="1622412" y="360519"/>
                    </a:lnTo>
                    <a:lnTo>
                      <a:pt x="0" y="360519"/>
                    </a:lnTo>
                    <a:lnTo>
                      <a:pt x="0" y="0"/>
                    </a:lnTo>
                    <a:close/>
                  </a:path>
                </a:pathLst>
              </a:cu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lIns="41910" tIns="41910" rIns="41910" bIns="41910" spcCol="1270" anchor="ctr"/>
              <a:lstStyle/>
              <a:p>
                <a:pPr algn="ctr" defTabSz="397743" eaLnBrk="0" hangingPunct="0">
                  <a:lnSpc>
                    <a:spcPct val="90000"/>
                  </a:lnSpc>
                  <a:defRPr/>
                </a:pPr>
                <a:r>
                  <a:rPr lang="en-US" sz="900" b="1" dirty="0">
                    <a:latin typeface="+mj-lt"/>
                  </a:rPr>
                  <a:t>HỆ THỐNG QUẢN LÝ     </a:t>
                </a:r>
              </a:p>
              <a:p>
                <a:pPr algn="ctr" defTabSz="397743" eaLnBrk="0" hangingPunct="0">
                  <a:lnSpc>
                    <a:spcPct val="90000"/>
                  </a:lnSpc>
                  <a:spcAft>
                    <a:spcPct val="35000"/>
                  </a:spcAft>
                  <a:defRPr/>
                </a:pPr>
                <a:r>
                  <a:rPr lang="en-US" sz="900" b="1" dirty="0">
                    <a:latin typeface="+mj-lt"/>
                  </a:rPr>
                  <a:t>TÀI CHÍNH</a:t>
                </a:r>
              </a:p>
            </p:txBody>
          </p:sp>
          <p:sp>
            <p:nvSpPr>
              <p:cNvPr id="23" name="Freeform 22"/>
              <p:cNvSpPr/>
              <p:nvPr/>
            </p:nvSpPr>
            <p:spPr>
              <a:xfrm>
                <a:off x="5717485" y="3026163"/>
                <a:ext cx="1621777" cy="212715"/>
              </a:xfrm>
              <a:custGeom>
                <a:avLst/>
                <a:gdLst>
                  <a:gd name="connsiteX0" fmla="*/ 0 w 1622412"/>
                  <a:gd name="connsiteY0" fmla="*/ 0 h 212097"/>
                  <a:gd name="connsiteX1" fmla="*/ 1622412 w 1622412"/>
                  <a:gd name="connsiteY1" fmla="*/ 0 h 212097"/>
                  <a:gd name="connsiteX2" fmla="*/ 1622412 w 1622412"/>
                  <a:gd name="connsiteY2" fmla="*/ 212097 h 212097"/>
                  <a:gd name="connsiteX3" fmla="*/ 0 w 1622412"/>
                  <a:gd name="connsiteY3" fmla="*/ 212097 h 212097"/>
                  <a:gd name="connsiteX4" fmla="*/ 0 w 1622412"/>
                  <a:gd name="connsiteY4" fmla="*/ 0 h 21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2412" h="212097">
                    <a:moveTo>
                      <a:pt x="0" y="0"/>
                    </a:moveTo>
                    <a:lnTo>
                      <a:pt x="1622412" y="0"/>
                    </a:lnTo>
                    <a:lnTo>
                      <a:pt x="1622412" y="212097"/>
                    </a:lnTo>
                    <a:lnTo>
                      <a:pt x="0" y="21209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8100" tIns="38100" rIns="38100" bIns="38100" anchor="ctr"/>
              <a:lstStyle/>
              <a:p>
                <a:pPr algn="ctr" defTabSz="378803" eaLnBrk="0" hangingPunct="0">
                  <a:lnSpc>
                    <a:spcPct val="90000"/>
                  </a:lnSpc>
                  <a:spcAft>
                    <a:spcPct val="35000"/>
                  </a:spcAft>
                </a:pPr>
                <a:r>
                  <a:rPr lang="en-US" sz="1000" b="1" dirty="0" err="1">
                    <a:solidFill>
                      <a:schemeClr val="tx2"/>
                    </a:solidFill>
                    <a:latin typeface="+mj-lt"/>
                    <a:cs typeface="Arial" pitchFamily="34" charset="0"/>
                  </a:rPr>
                  <a:t>Cộng</a:t>
                </a:r>
                <a:r>
                  <a:rPr lang="en-US" sz="1000" b="1" dirty="0">
                    <a:solidFill>
                      <a:schemeClr val="tx2"/>
                    </a:solidFill>
                    <a:latin typeface="+mj-lt"/>
                    <a:cs typeface="Arial" pitchFamily="34" charset="0"/>
                  </a:rPr>
                  <a:t> </a:t>
                </a:r>
                <a:r>
                  <a:rPr lang="en-US" sz="1000" b="1" dirty="0" err="1">
                    <a:solidFill>
                      <a:schemeClr val="tx2"/>
                    </a:solidFill>
                    <a:latin typeface="+mj-lt"/>
                    <a:cs typeface="Arial" pitchFamily="34" charset="0"/>
                  </a:rPr>
                  <a:t>hòa</a:t>
                </a:r>
                <a:r>
                  <a:rPr lang="en-US" sz="1000" b="1" dirty="0">
                    <a:solidFill>
                      <a:schemeClr val="tx2"/>
                    </a:solidFill>
                    <a:latin typeface="+mj-lt"/>
                    <a:cs typeface="Arial" pitchFamily="34" charset="0"/>
                  </a:rPr>
                  <a:t> </a:t>
                </a:r>
                <a:r>
                  <a:rPr lang="en-US" sz="1000" b="1" dirty="0" err="1">
                    <a:solidFill>
                      <a:schemeClr val="tx2"/>
                    </a:solidFill>
                    <a:latin typeface="+mj-lt"/>
                    <a:cs typeface="Arial" pitchFamily="34" charset="0"/>
                  </a:rPr>
                  <a:t>liên</a:t>
                </a:r>
                <a:r>
                  <a:rPr lang="en-US" sz="1000" b="1" dirty="0">
                    <a:solidFill>
                      <a:schemeClr val="tx2"/>
                    </a:solidFill>
                    <a:latin typeface="+mj-lt"/>
                    <a:cs typeface="Arial" pitchFamily="34" charset="0"/>
                  </a:rPr>
                  <a:t> bang </a:t>
                </a:r>
                <a:r>
                  <a:rPr lang="en-US" sz="1000" b="1" dirty="0" err="1">
                    <a:solidFill>
                      <a:schemeClr val="tx2"/>
                    </a:solidFill>
                    <a:latin typeface="+mj-lt"/>
                    <a:cs typeface="Arial" pitchFamily="34" charset="0"/>
                  </a:rPr>
                  <a:t>Đức</a:t>
                </a:r>
                <a:endParaRPr lang="en-US" sz="1000" b="1" dirty="0">
                  <a:solidFill>
                    <a:schemeClr val="tx2"/>
                  </a:solidFill>
                  <a:latin typeface="+mj-lt"/>
                  <a:cs typeface="Arial" pitchFamily="34" charset="0"/>
                </a:endParaRPr>
              </a:p>
            </p:txBody>
          </p:sp>
        </p:grpSp>
      </p:grpSp>
      <p:grpSp>
        <p:nvGrpSpPr>
          <p:cNvPr id="47" name="Group 46"/>
          <p:cNvGrpSpPr/>
          <p:nvPr/>
        </p:nvGrpSpPr>
        <p:grpSpPr>
          <a:xfrm>
            <a:off x="1791009" y="2948362"/>
            <a:ext cx="2365262" cy="2105956"/>
            <a:chOff x="2531452" y="3823970"/>
            <a:chExt cx="1971174" cy="2320255"/>
          </a:xfrm>
        </p:grpSpPr>
        <p:sp>
          <p:nvSpPr>
            <p:cNvPr id="41" name="Rounded Rectangle 40"/>
            <p:cNvSpPr/>
            <p:nvPr/>
          </p:nvSpPr>
          <p:spPr>
            <a:xfrm>
              <a:off x="2531452" y="3823970"/>
              <a:ext cx="1971174" cy="2320255"/>
            </a:xfrm>
            <a:prstGeom prst="roundRect">
              <a:avLst>
                <a:gd name="adj" fmla="val 3432"/>
              </a:avLst>
            </a:prstGeom>
            <a:solidFill>
              <a:schemeClr val="bg1">
                <a:lumMod val="95000"/>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24" name="Group 25"/>
            <p:cNvGrpSpPr>
              <a:grpSpLocks/>
            </p:cNvGrpSpPr>
            <p:nvPr/>
          </p:nvGrpSpPr>
          <p:grpSpPr bwMode="auto">
            <a:xfrm>
              <a:off x="2616994" y="3892550"/>
              <a:ext cx="1801812" cy="2120900"/>
              <a:chOff x="2428702" y="3976334"/>
              <a:chExt cx="1802680" cy="2120800"/>
            </a:xfrm>
          </p:grpSpPr>
          <p:sp>
            <p:nvSpPr>
              <p:cNvPr id="25" name="Rectangle 24"/>
              <p:cNvSpPr/>
              <p:nvPr/>
            </p:nvSpPr>
            <p:spPr>
              <a:xfrm>
                <a:off x="2428702" y="3976334"/>
                <a:ext cx="1802680" cy="2120800"/>
              </a:xfrm>
              <a:prstGeom prst="rect">
                <a:avLst/>
              </a:prstGeom>
              <a:solidFill>
                <a:schemeClr val="lt1">
                  <a:hueOff val="0"/>
                  <a:satOff val="0"/>
                  <a:lumOff val="0"/>
                </a:schemeClr>
              </a:solidFill>
              <a:ln>
                <a:solidFill>
                  <a:schemeClr val="bg1">
                    <a:lumMod val="95000"/>
                  </a:schemeClr>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6" name="Rectangle 25"/>
              <p:cNvSpPr/>
              <p:nvPr/>
            </p:nvSpPr>
            <p:spPr>
              <a:xfrm>
                <a:off x="2519233" y="4060467"/>
                <a:ext cx="1621619" cy="1379473"/>
              </a:xfrm>
              <a:prstGeom prst="rect">
                <a:avLst/>
              </a:prstGeom>
              <a:blipFill rotWithShape="1">
                <a:blip r:embed="rId5" cstate="email">
                  <a:extLst/>
                </a:blip>
                <a:stretch>
                  <a:fillRect/>
                </a:stretch>
              </a:blipFill>
              <a:effectLst/>
            </p:spPr>
            <p:style>
              <a:lnRef idx="3">
                <a:schemeClr val="lt1">
                  <a:hueOff val="0"/>
                  <a:satOff val="0"/>
                  <a:lumOff val="0"/>
                  <a:alphaOff val="0"/>
                </a:schemeClr>
              </a:lnRef>
              <a:fillRef idx="1">
                <a:scrgbClr r="0" g="0" b="0"/>
              </a:fillRef>
              <a:effectRef idx="1">
                <a:schemeClr val="accent1">
                  <a:tint val="50000"/>
                  <a:hueOff val="-9817134"/>
                  <a:satOff val="-527"/>
                  <a:lumOff val="8523"/>
                  <a:alphaOff val="0"/>
                </a:schemeClr>
              </a:effectRef>
              <a:fontRef idx="minor">
                <a:schemeClr val="lt1">
                  <a:hueOff val="0"/>
                  <a:satOff val="0"/>
                  <a:lumOff val="0"/>
                  <a:alphaOff val="0"/>
                </a:schemeClr>
              </a:fontRef>
            </p:style>
          </p:sp>
          <p:sp>
            <p:nvSpPr>
              <p:cNvPr id="27" name="Freeform 26"/>
              <p:cNvSpPr/>
              <p:nvPr/>
            </p:nvSpPr>
            <p:spPr>
              <a:xfrm>
                <a:off x="2519233" y="5651067"/>
                <a:ext cx="1621619" cy="446067"/>
              </a:xfrm>
              <a:custGeom>
                <a:avLst/>
                <a:gdLst>
                  <a:gd name="connsiteX0" fmla="*/ 0 w 1622412"/>
                  <a:gd name="connsiteY0" fmla="*/ 0 h 360519"/>
                  <a:gd name="connsiteX1" fmla="*/ 1622412 w 1622412"/>
                  <a:gd name="connsiteY1" fmla="*/ 0 h 360519"/>
                  <a:gd name="connsiteX2" fmla="*/ 1622412 w 1622412"/>
                  <a:gd name="connsiteY2" fmla="*/ 360519 h 360519"/>
                  <a:gd name="connsiteX3" fmla="*/ 0 w 1622412"/>
                  <a:gd name="connsiteY3" fmla="*/ 360519 h 360519"/>
                  <a:gd name="connsiteX4" fmla="*/ 0 w 1622412"/>
                  <a:gd name="connsiteY4" fmla="*/ 0 h 360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2412" h="360519">
                    <a:moveTo>
                      <a:pt x="0" y="0"/>
                    </a:moveTo>
                    <a:lnTo>
                      <a:pt x="1622412" y="0"/>
                    </a:lnTo>
                    <a:lnTo>
                      <a:pt x="1622412" y="360519"/>
                    </a:lnTo>
                    <a:lnTo>
                      <a:pt x="0" y="360519"/>
                    </a:lnTo>
                    <a:lnTo>
                      <a:pt x="0" y="0"/>
                    </a:lnTo>
                    <a:close/>
                  </a:path>
                </a:pathLst>
              </a:cu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lIns="41910" tIns="41910" rIns="41910" bIns="41910" anchor="ctr"/>
              <a:lstStyle/>
              <a:p>
                <a:pPr algn="ctr" defTabSz="397743" eaLnBrk="0" hangingPunct="0">
                  <a:lnSpc>
                    <a:spcPct val="90000"/>
                  </a:lnSpc>
                  <a:spcAft>
                    <a:spcPct val="35000"/>
                  </a:spcAft>
                </a:pPr>
                <a:r>
                  <a:rPr lang="en-US" sz="1000" b="1" dirty="0">
                    <a:solidFill>
                      <a:srgbClr val="FFFFFF"/>
                    </a:solidFill>
                    <a:latin typeface="+mj-lt"/>
                    <a:cs typeface="Arial" pitchFamily="34" charset="0"/>
                  </a:rPr>
                  <a:t>CÔNG NGHỆ ĐÓNG GÓI</a:t>
                </a:r>
              </a:p>
            </p:txBody>
          </p:sp>
          <p:sp>
            <p:nvSpPr>
              <p:cNvPr id="28" name="Freeform 27"/>
              <p:cNvSpPr/>
              <p:nvPr/>
            </p:nvSpPr>
            <p:spPr>
              <a:xfrm>
                <a:off x="2519233" y="5424944"/>
                <a:ext cx="1621619" cy="212715"/>
              </a:xfrm>
              <a:custGeom>
                <a:avLst/>
                <a:gdLst>
                  <a:gd name="connsiteX0" fmla="*/ 0 w 1622412"/>
                  <a:gd name="connsiteY0" fmla="*/ 0 h 212097"/>
                  <a:gd name="connsiteX1" fmla="*/ 1622412 w 1622412"/>
                  <a:gd name="connsiteY1" fmla="*/ 0 h 212097"/>
                  <a:gd name="connsiteX2" fmla="*/ 1622412 w 1622412"/>
                  <a:gd name="connsiteY2" fmla="*/ 212097 h 212097"/>
                  <a:gd name="connsiteX3" fmla="*/ 0 w 1622412"/>
                  <a:gd name="connsiteY3" fmla="*/ 212097 h 212097"/>
                  <a:gd name="connsiteX4" fmla="*/ 0 w 1622412"/>
                  <a:gd name="connsiteY4" fmla="*/ 0 h 21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2412" h="212097">
                    <a:moveTo>
                      <a:pt x="0" y="0"/>
                    </a:moveTo>
                    <a:lnTo>
                      <a:pt x="1622412" y="0"/>
                    </a:lnTo>
                    <a:lnTo>
                      <a:pt x="1622412" y="212097"/>
                    </a:lnTo>
                    <a:lnTo>
                      <a:pt x="0" y="21209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8100" tIns="38100" rIns="38100" bIns="38100" spcCol="1270" anchor="ctr"/>
              <a:lstStyle/>
              <a:p>
                <a:pPr algn="ctr" defTabSz="378803" eaLnBrk="0" hangingPunct="0">
                  <a:lnSpc>
                    <a:spcPct val="90000"/>
                  </a:lnSpc>
                  <a:spcAft>
                    <a:spcPct val="35000"/>
                  </a:spcAft>
                  <a:defRPr/>
                </a:pPr>
                <a:r>
                  <a:rPr lang="en-US" sz="1000" b="1" dirty="0" err="1">
                    <a:solidFill>
                      <a:schemeClr val="tx2"/>
                    </a:solidFill>
                    <a:latin typeface="+mj-lt"/>
                    <a:cs typeface="Arial" pitchFamily="34" charset="0"/>
                  </a:rPr>
                  <a:t>TetraPak</a:t>
                </a:r>
                <a:r>
                  <a:rPr lang="en-US" sz="1000" b="1" dirty="0">
                    <a:solidFill>
                      <a:schemeClr val="tx2"/>
                    </a:solidFill>
                    <a:latin typeface="+mj-lt"/>
                    <a:cs typeface="Arial" pitchFamily="34" charset="0"/>
                  </a:rPr>
                  <a:t> (</a:t>
                </a:r>
                <a:r>
                  <a:rPr lang="en-US" sz="1000" b="1" dirty="0" err="1">
                    <a:solidFill>
                      <a:schemeClr val="tx2"/>
                    </a:solidFill>
                    <a:latin typeface="+mj-lt"/>
                    <a:cs typeface="Arial" pitchFamily="34" charset="0"/>
                  </a:rPr>
                  <a:t>Thụy</a:t>
                </a:r>
                <a:r>
                  <a:rPr lang="en-US" sz="1000" b="1" dirty="0">
                    <a:solidFill>
                      <a:schemeClr val="tx2"/>
                    </a:solidFill>
                    <a:latin typeface="+mj-lt"/>
                    <a:cs typeface="Arial" pitchFamily="34" charset="0"/>
                  </a:rPr>
                  <a:t> </a:t>
                </a:r>
                <a:r>
                  <a:rPr lang="en-US" sz="1000" b="1" dirty="0" err="1">
                    <a:solidFill>
                      <a:schemeClr val="tx2"/>
                    </a:solidFill>
                    <a:latin typeface="+mj-lt"/>
                    <a:cs typeface="Arial" pitchFamily="34" charset="0"/>
                  </a:rPr>
                  <a:t>Điển</a:t>
                </a:r>
                <a:r>
                  <a:rPr lang="en-US" sz="1000" b="1" dirty="0">
                    <a:solidFill>
                      <a:schemeClr val="tx2"/>
                    </a:solidFill>
                    <a:latin typeface="+mj-lt"/>
                    <a:cs typeface="Arial" pitchFamily="34" charset="0"/>
                  </a:rPr>
                  <a:t>)</a:t>
                </a:r>
              </a:p>
            </p:txBody>
          </p:sp>
        </p:grpSp>
      </p:grpSp>
      <p:grpSp>
        <p:nvGrpSpPr>
          <p:cNvPr id="46" name="Group 45"/>
          <p:cNvGrpSpPr/>
          <p:nvPr/>
        </p:nvGrpSpPr>
        <p:grpSpPr>
          <a:xfrm>
            <a:off x="4845238" y="2948362"/>
            <a:ext cx="2228802" cy="2105956"/>
            <a:chOff x="5249008" y="3823970"/>
            <a:chExt cx="1971174" cy="2320255"/>
          </a:xfrm>
        </p:grpSpPr>
        <p:sp>
          <p:nvSpPr>
            <p:cNvPr id="42" name="Rounded Rectangle 41"/>
            <p:cNvSpPr/>
            <p:nvPr/>
          </p:nvSpPr>
          <p:spPr>
            <a:xfrm>
              <a:off x="5249008" y="3823970"/>
              <a:ext cx="1971174" cy="2320255"/>
            </a:xfrm>
            <a:prstGeom prst="roundRect">
              <a:avLst>
                <a:gd name="adj" fmla="val 3432"/>
              </a:avLst>
            </a:prstGeom>
            <a:solidFill>
              <a:schemeClr val="bg1">
                <a:lumMod val="95000"/>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29" name="Group 24"/>
            <p:cNvGrpSpPr>
              <a:grpSpLocks/>
            </p:cNvGrpSpPr>
            <p:nvPr/>
          </p:nvGrpSpPr>
          <p:grpSpPr bwMode="auto">
            <a:xfrm>
              <a:off x="5326856" y="3892550"/>
              <a:ext cx="1803400" cy="2120900"/>
              <a:chOff x="4560923" y="3976334"/>
              <a:chExt cx="1802680" cy="2120800"/>
            </a:xfrm>
          </p:grpSpPr>
          <p:sp>
            <p:nvSpPr>
              <p:cNvPr id="30" name="Rectangle 29"/>
              <p:cNvSpPr/>
              <p:nvPr/>
            </p:nvSpPr>
            <p:spPr>
              <a:xfrm>
                <a:off x="4560923" y="3976334"/>
                <a:ext cx="1802680" cy="2120800"/>
              </a:xfrm>
              <a:prstGeom prst="rect">
                <a:avLst/>
              </a:prstGeom>
              <a:solidFill>
                <a:schemeClr val="bg1"/>
              </a:solidFill>
              <a:ln>
                <a:solidFill>
                  <a:schemeClr val="bg1">
                    <a:lumMod val="95000"/>
                  </a:schemeClr>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31" name="Rectangle 30"/>
              <p:cNvSpPr/>
              <p:nvPr/>
            </p:nvSpPr>
            <p:spPr>
              <a:xfrm>
                <a:off x="4651375" y="4255721"/>
                <a:ext cx="1621777" cy="988965"/>
              </a:xfrm>
              <a:prstGeom prst="rect">
                <a:avLst/>
              </a:prstGeom>
              <a:blipFill rotWithShape="1">
                <a:blip r:embed="rId6" cstate="email">
                  <a:extLst>
                    <a:ext uri="{28A0092B-C50C-407E-A947-70E740481C1C}">
                      <a14:useLocalDpi xmlns:a14="http://schemas.microsoft.com/office/drawing/2010/main"/>
                    </a:ext>
                  </a:extLst>
                </a:blip>
                <a:stretch>
                  <a:fillRect/>
                </a:stretch>
              </a:blipFill>
              <a:ln>
                <a:noFill/>
              </a:ln>
            </p:spPr>
            <p:style>
              <a:lnRef idx="3">
                <a:schemeClr val="lt1">
                  <a:hueOff val="0"/>
                  <a:satOff val="0"/>
                  <a:lumOff val="0"/>
                  <a:alphaOff val="0"/>
                </a:schemeClr>
              </a:lnRef>
              <a:fillRef idx="1">
                <a:scrgbClr r="0" g="0" b="0"/>
              </a:fillRef>
              <a:effectRef idx="1">
                <a:schemeClr val="accent1">
                  <a:tint val="50000"/>
                  <a:hueOff val="-13089511"/>
                  <a:satOff val="-703"/>
                  <a:lumOff val="11364"/>
                  <a:alphaOff val="0"/>
                </a:schemeClr>
              </a:effectRef>
              <a:fontRef idx="minor">
                <a:schemeClr val="lt1">
                  <a:hueOff val="0"/>
                  <a:satOff val="0"/>
                  <a:lumOff val="0"/>
                  <a:alphaOff val="0"/>
                </a:schemeClr>
              </a:fontRef>
            </p:style>
          </p:sp>
          <p:sp>
            <p:nvSpPr>
              <p:cNvPr id="32" name="Freeform 31"/>
              <p:cNvSpPr/>
              <p:nvPr/>
            </p:nvSpPr>
            <p:spPr>
              <a:xfrm>
                <a:off x="4651375" y="5651067"/>
                <a:ext cx="1621777" cy="446067"/>
              </a:xfrm>
              <a:custGeom>
                <a:avLst/>
                <a:gdLst>
                  <a:gd name="connsiteX0" fmla="*/ 0 w 1622412"/>
                  <a:gd name="connsiteY0" fmla="*/ 0 h 360519"/>
                  <a:gd name="connsiteX1" fmla="*/ 1622412 w 1622412"/>
                  <a:gd name="connsiteY1" fmla="*/ 0 h 360519"/>
                  <a:gd name="connsiteX2" fmla="*/ 1622412 w 1622412"/>
                  <a:gd name="connsiteY2" fmla="*/ 360519 h 360519"/>
                  <a:gd name="connsiteX3" fmla="*/ 0 w 1622412"/>
                  <a:gd name="connsiteY3" fmla="*/ 360519 h 360519"/>
                  <a:gd name="connsiteX4" fmla="*/ 0 w 1622412"/>
                  <a:gd name="connsiteY4" fmla="*/ 0 h 360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2412" h="360519">
                    <a:moveTo>
                      <a:pt x="0" y="0"/>
                    </a:moveTo>
                    <a:lnTo>
                      <a:pt x="1622412" y="0"/>
                    </a:lnTo>
                    <a:lnTo>
                      <a:pt x="1622412" y="360519"/>
                    </a:lnTo>
                    <a:lnTo>
                      <a:pt x="0" y="360519"/>
                    </a:lnTo>
                    <a:lnTo>
                      <a:pt x="0" y="0"/>
                    </a:lnTo>
                    <a:close/>
                  </a:path>
                </a:pathLst>
              </a:custGeom>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txBody>
              <a:bodyPr lIns="41910" tIns="41910" rIns="41910" bIns="41910" anchor="ctr"/>
              <a:lstStyle/>
              <a:p>
                <a:pPr algn="ctr" defTabSz="397743" eaLnBrk="0" hangingPunct="0">
                  <a:lnSpc>
                    <a:spcPct val="90000"/>
                  </a:lnSpc>
                  <a:spcAft>
                    <a:spcPct val="35000"/>
                  </a:spcAft>
                </a:pPr>
                <a:r>
                  <a:rPr lang="en-US" sz="1000" b="1" dirty="0">
                    <a:solidFill>
                      <a:srgbClr val="FFFFFF"/>
                    </a:solidFill>
                    <a:latin typeface="+mj-lt"/>
                    <a:cs typeface="Arial" pitchFamily="34" charset="0"/>
                  </a:rPr>
                  <a:t>CÔNG NGHỆ ĐÓNG GÓI</a:t>
                </a:r>
              </a:p>
            </p:txBody>
          </p:sp>
          <p:sp>
            <p:nvSpPr>
              <p:cNvPr id="33" name="Freeform 32"/>
              <p:cNvSpPr/>
              <p:nvPr/>
            </p:nvSpPr>
            <p:spPr>
              <a:xfrm>
                <a:off x="4651375" y="5404088"/>
                <a:ext cx="1621777" cy="211127"/>
              </a:xfrm>
              <a:custGeom>
                <a:avLst/>
                <a:gdLst>
                  <a:gd name="connsiteX0" fmla="*/ 0 w 1622412"/>
                  <a:gd name="connsiteY0" fmla="*/ 0 h 212097"/>
                  <a:gd name="connsiteX1" fmla="*/ 1622412 w 1622412"/>
                  <a:gd name="connsiteY1" fmla="*/ 0 h 212097"/>
                  <a:gd name="connsiteX2" fmla="*/ 1622412 w 1622412"/>
                  <a:gd name="connsiteY2" fmla="*/ 212097 h 212097"/>
                  <a:gd name="connsiteX3" fmla="*/ 0 w 1622412"/>
                  <a:gd name="connsiteY3" fmla="*/ 212097 h 212097"/>
                  <a:gd name="connsiteX4" fmla="*/ 0 w 1622412"/>
                  <a:gd name="connsiteY4" fmla="*/ 0 h 21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2412" h="212097">
                    <a:moveTo>
                      <a:pt x="0" y="0"/>
                    </a:moveTo>
                    <a:lnTo>
                      <a:pt x="1622412" y="0"/>
                    </a:lnTo>
                    <a:lnTo>
                      <a:pt x="1622412" y="212097"/>
                    </a:lnTo>
                    <a:lnTo>
                      <a:pt x="0" y="21209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8100" tIns="38100" rIns="38100" bIns="38100" anchor="ctr"/>
              <a:lstStyle/>
              <a:p>
                <a:pPr algn="ctr" defTabSz="378803" eaLnBrk="0" hangingPunct="0">
                  <a:lnSpc>
                    <a:spcPct val="90000"/>
                  </a:lnSpc>
                  <a:spcAft>
                    <a:spcPct val="35000"/>
                  </a:spcAft>
                </a:pPr>
                <a:r>
                  <a:rPr lang="en-US" sz="1000" b="1" dirty="0" err="1">
                    <a:solidFill>
                      <a:schemeClr val="tx2"/>
                    </a:solidFill>
                    <a:latin typeface="+mj-lt"/>
                    <a:cs typeface="Arial" pitchFamily="34" charset="0"/>
                  </a:rPr>
                  <a:t>Cộng</a:t>
                </a:r>
                <a:r>
                  <a:rPr lang="en-US" sz="1000" b="1" dirty="0">
                    <a:solidFill>
                      <a:schemeClr val="tx2"/>
                    </a:solidFill>
                    <a:latin typeface="+mj-lt"/>
                    <a:cs typeface="Arial" pitchFamily="34" charset="0"/>
                  </a:rPr>
                  <a:t> </a:t>
                </a:r>
                <a:r>
                  <a:rPr lang="en-US" sz="1000" b="1" dirty="0" err="1">
                    <a:solidFill>
                      <a:schemeClr val="tx2"/>
                    </a:solidFill>
                    <a:latin typeface="+mj-lt"/>
                    <a:cs typeface="Arial" pitchFamily="34" charset="0"/>
                  </a:rPr>
                  <a:t>hòa</a:t>
                </a:r>
                <a:r>
                  <a:rPr lang="en-US" sz="1000" b="1" dirty="0">
                    <a:solidFill>
                      <a:schemeClr val="tx2"/>
                    </a:solidFill>
                    <a:latin typeface="+mj-lt"/>
                    <a:cs typeface="Arial" pitchFamily="34" charset="0"/>
                  </a:rPr>
                  <a:t> </a:t>
                </a:r>
                <a:r>
                  <a:rPr lang="en-US" sz="1000" b="1" dirty="0" err="1">
                    <a:solidFill>
                      <a:schemeClr val="tx2"/>
                    </a:solidFill>
                    <a:latin typeface="+mj-lt"/>
                    <a:cs typeface="Arial" pitchFamily="34" charset="0"/>
                  </a:rPr>
                  <a:t>liên</a:t>
                </a:r>
                <a:r>
                  <a:rPr lang="en-US" sz="1000" b="1" dirty="0">
                    <a:solidFill>
                      <a:schemeClr val="tx2"/>
                    </a:solidFill>
                    <a:latin typeface="+mj-lt"/>
                    <a:cs typeface="Arial" pitchFamily="34" charset="0"/>
                  </a:rPr>
                  <a:t> bang </a:t>
                </a:r>
                <a:r>
                  <a:rPr lang="en-US" sz="1000" b="1" dirty="0" err="1">
                    <a:solidFill>
                      <a:schemeClr val="tx2"/>
                    </a:solidFill>
                    <a:latin typeface="+mj-lt"/>
                    <a:cs typeface="Arial" pitchFamily="34" charset="0"/>
                  </a:rPr>
                  <a:t>Đức</a:t>
                </a:r>
                <a:endParaRPr lang="en-US" sz="1000" b="1" dirty="0">
                  <a:solidFill>
                    <a:schemeClr val="tx2"/>
                  </a:solidFill>
                  <a:latin typeface="+mj-lt"/>
                  <a:cs typeface="Arial" pitchFamily="34" charset="0"/>
                </a:endParaRPr>
              </a:p>
            </p:txBody>
          </p:sp>
        </p:grpSp>
      </p:grpSp>
      <p:grpSp>
        <p:nvGrpSpPr>
          <p:cNvPr id="43" name="Group 42"/>
          <p:cNvGrpSpPr/>
          <p:nvPr/>
        </p:nvGrpSpPr>
        <p:grpSpPr>
          <a:xfrm>
            <a:off x="592854" y="963086"/>
            <a:ext cx="2412762" cy="1956327"/>
            <a:chOff x="1284909" y="1284114"/>
            <a:chExt cx="1971174" cy="2320255"/>
          </a:xfrm>
        </p:grpSpPr>
        <p:sp>
          <p:nvSpPr>
            <p:cNvPr id="38" name="Rounded Rectangle 37"/>
            <p:cNvSpPr/>
            <p:nvPr/>
          </p:nvSpPr>
          <p:spPr>
            <a:xfrm>
              <a:off x="1284909" y="1284114"/>
              <a:ext cx="1971174" cy="2320255"/>
            </a:xfrm>
            <a:prstGeom prst="roundRect">
              <a:avLst>
                <a:gd name="adj" fmla="val 3432"/>
              </a:avLst>
            </a:prstGeom>
            <a:solidFill>
              <a:schemeClr val="lt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37" name="Group 36"/>
            <p:cNvGrpSpPr/>
            <p:nvPr/>
          </p:nvGrpSpPr>
          <p:grpSpPr>
            <a:xfrm>
              <a:off x="1362869" y="1362075"/>
              <a:ext cx="1801812" cy="2120900"/>
              <a:chOff x="1362869" y="1362075"/>
              <a:chExt cx="1801812" cy="2120900"/>
            </a:xfrm>
          </p:grpSpPr>
          <p:sp>
            <p:nvSpPr>
              <p:cNvPr id="8" name="Rectangle 7"/>
              <p:cNvSpPr/>
              <p:nvPr/>
            </p:nvSpPr>
            <p:spPr bwMode="auto">
              <a:xfrm>
                <a:off x="1362869" y="1362075"/>
                <a:ext cx="1801812" cy="2120900"/>
              </a:xfrm>
              <a:prstGeom prst="rect">
                <a:avLst/>
              </a:prstGeom>
              <a:solidFill>
                <a:schemeClr val="lt1">
                  <a:hueOff val="0"/>
                  <a:satOff val="0"/>
                  <a:lumOff val="0"/>
                </a:schemeClr>
              </a:solidFill>
              <a:ln>
                <a:solidFill>
                  <a:schemeClr val="bg1">
                    <a:lumMod val="95000"/>
                  </a:schemeClr>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1" name="Freeform 10"/>
              <p:cNvSpPr/>
              <p:nvPr/>
            </p:nvSpPr>
            <p:spPr bwMode="auto">
              <a:xfrm>
                <a:off x="1453356" y="3036887"/>
                <a:ext cx="1620838" cy="446088"/>
              </a:xfrm>
              <a:custGeom>
                <a:avLst/>
                <a:gdLst>
                  <a:gd name="connsiteX0" fmla="*/ 0 w 1622412"/>
                  <a:gd name="connsiteY0" fmla="*/ 0 h 360519"/>
                  <a:gd name="connsiteX1" fmla="*/ 1622412 w 1622412"/>
                  <a:gd name="connsiteY1" fmla="*/ 0 h 360519"/>
                  <a:gd name="connsiteX2" fmla="*/ 1622412 w 1622412"/>
                  <a:gd name="connsiteY2" fmla="*/ 360519 h 360519"/>
                  <a:gd name="connsiteX3" fmla="*/ 0 w 1622412"/>
                  <a:gd name="connsiteY3" fmla="*/ 360519 h 360519"/>
                  <a:gd name="connsiteX4" fmla="*/ 0 w 1622412"/>
                  <a:gd name="connsiteY4" fmla="*/ 0 h 360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2412" h="360519">
                    <a:moveTo>
                      <a:pt x="0" y="0"/>
                    </a:moveTo>
                    <a:lnTo>
                      <a:pt x="1622412" y="0"/>
                    </a:lnTo>
                    <a:lnTo>
                      <a:pt x="1622412" y="360519"/>
                    </a:lnTo>
                    <a:lnTo>
                      <a:pt x="0" y="360519"/>
                    </a:lnTo>
                    <a:lnTo>
                      <a:pt x="0" y="0"/>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lIns="41910" tIns="41910" rIns="41910" bIns="41910" anchor="ctr"/>
              <a:lstStyle/>
              <a:p>
                <a:pPr algn="ctr" defTabSz="397743" eaLnBrk="0" hangingPunct="0">
                  <a:lnSpc>
                    <a:spcPct val="90000"/>
                  </a:lnSpc>
                  <a:spcAft>
                    <a:spcPct val="35000"/>
                  </a:spcAft>
                </a:pPr>
                <a:r>
                  <a:rPr lang="en-US" sz="900" b="1" dirty="0">
                    <a:solidFill>
                      <a:srgbClr val="FFFFFF"/>
                    </a:solidFill>
                    <a:latin typeface="+mj-lt"/>
                    <a:cs typeface="Arial" pitchFamily="34" charset="0"/>
                  </a:rPr>
                  <a:t>TƯ VẤN VÀ CHUYỂN GIAO CÔNG NGHỆ</a:t>
                </a:r>
              </a:p>
            </p:txBody>
          </p:sp>
          <p:sp>
            <p:nvSpPr>
              <p:cNvPr id="12" name="Freeform 11"/>
              <p:cNvSpPr/>
              <p:nvPr/>
            </p:nvSpPr>
            <p:spPr bwMode="auto">
              <a:xfrm>
                <a:off x="1453356" y="2635250"/>
                <a:ext cx="1620838" cy="211137"/>
              </a:xfrm>
              <a:custGeom>
                <a:avLst/>
                <a:gdLst>
                  <a:gd name="connsiteX0" fmla="*/ 0 w 1622412"/>
                  <a:gd name="connsiteY0" fmla="*/ 0 h 212097"/>
                  <a:gd name="connsiteX1" fmla="*/ 1622412 w 1622412"/>
                  <a:gd name="connsiteY1" fmla="*/ 0 h 212097"/>
                  <a:gd name="connsiteX2" fmla="*/ 1622412 w 1622412"/>
                  <a:gd name="connsiteY2" fmla="*/ 212097 h 212097"/>
                  <a:gd name="connsiteX3" fmla="*/ 0 w 1622412"/>
                  <a:gd name="connsiteY3" fmla="*/ 212097 h 212097"/>
                  <a:gd name="connsiteX4" fmla="*/ 0 w 1622412"/>
                  <a:gd name="connsiteY4" fmla="*/ 0 h 21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2412" h="212097">
                    <a:moveTo>
                      <a:pt x="0" y="0"/>
                    </a:moveTo>
                    <a:lnTo>
                      <a:pt x="1622412" y="0"/>
                    </a:lnTo>
                    <a:lnTo>
                      <a:pt x="1622412" y="212097"/>
                    </a:lnTo>
                    <a:lnTo>
                      <a:pt x="0" y="21209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8100" tIns="38100" rIns="38100" bIns="38100" spcCol="1270" anchor="ctr"/>
              <a:lstStyle/>
              <a:p>
                <a:pPr algn="ctr" defTabSz="378803" eaLnBrk="0" hangingPunct="0">
                  <a:lnSpc>
                    <a:spcPct val="90000"/>
                  </a:lnSpc>
                  <a:spcAft>
                    <a:spcPct val="35000"/>
                  </a:spcAft>
                  <a:defRPr/>
                </a:pPr>
                <a:r>
                  <a:rPr lang="en-US" sz="1000" b="1" dirty="0" err="1">
                    <a:solidFill>
                      <a:schemeClr val="tx2"/>
                    </a:solidFill>
                    <a:latin typeface="+mj-lt"/>
                    <a:cs typeface="Arial" pitchFamily="34" charset="0"/>
                  </a:rPr>
                  <a:t>Afimilk</a:t>
                </a:r>
                <a:r>
                  <a:rPr lang="en-US" sz="1000" b="1" dirty="0">
                    <a:solidFill>
                      <a:schemeClr val="tx2"/>
                    </a:solidFill>
                    <a:latin typeface="+mj-lt"/>
                    <a:cs typeface="Arial" pitchFamily="34" charset="0"/>
                  </a:rPr>
                  <a:t> - </a:t>
                </a:r>
                <a:r>
                  <a:rPr lang="en-US" sz="1000" b="1" dirty="0" err="1">
                    <a:solidFill>
                      <a:schemeClr val="tx2"/>
                    </a:solidFill>
                    <a:latin typeface="+mj-lt"/>
                    <a:cs typeface="Arial" pitchFamily="34" charset="0"/>
                  </a:rPr>
                  <a:t>công</a:t>
                </a:r>
                <a:r>
                  <a:rPr lang="en-US" sz="1000" b="1" dirty="0">
                    <a:solidFill>
                      <a:schemeClr val="tx2"/>
                    </a:solidFill>
                    <a:latin typeface="+mj-lt"/>
                    <a:cs typeface="Arial" pitchFamily="34" charset="0"/>
                  </a:rPr>
                  <a:t> </a:t>
                </a:r>
                <a:r>
                  <a:rPr lang="en-US" sz="1000" b="1" dirty="0" err="1">
                    <a:solidFill>
                      <a:schemeClr val="tx2"/>
                    </a:solidFill>
                    <a:latin typeface="+mj-lt"/>
                    <a:cs typeface="Arial" pitchFamily="34" charset="0"/>
                  </a:rPr>
                  <a:t>ty</a:t>
                </a:r>
                <a:r>
                  <a:rPr lang="en-US" sz="1000" b="1" dirty="0">
                    <a:solidFill>
                      <a:schemeClr val="tx2"/>
                    </a:solidFill>
                    <a:latin typeface="+mj-lt"/>
                    <a:cs typeface="Arial" pitchFamily="34" charset="0"/>
                  </a:rPr>
                  <a:t> </a:t>
                </a:r>
                <a:r>
                  <a:rPr lang="en-US" sz="1000" b="1" dirty="0" err="1">
                    <a:solidFill>
                      <a:schemeClr val="tx2"/>
                    </a:solidFill>
                    <a:latin typeface="+mj-lt"/>
                    <a:cs typeface="Arial" pitchFamily="34" charset="0"/>
                  </a:rPr>
                  <a:t>hàng</a:t>
                </a:r>
                <a:r>
                  <a:rPr lang="en-US" sz="1000" b="1" dirty="0">
                    <a:solidFill>
                      <a:schemeClr val="tx2"/>
                    </a:solidFill>
                    <a:latin typeface="+mj-lt"/>
                    <a:cs typeface="Arial" pitchFamily="34" charset="0"/>
                  </a:rPr>
                  <a:t> </a:t>
                </a:r>
                <a:r>
                  <a:rPr lang="en-US" sz="1000" b="1" dirty="0" err="1">
                    <a:solidFill>
                      <a:schemeClr val="tx2"/>
                    </a:solidFill>
                    <a:latin typeface="+mj-lt"/>
                    <a:cs typeface="Arial" pitchFamily="34" charset="0"/>
                  </a:rPr>
                  <a:t>đầu</a:t>
                </a:r>
                <a:r>
                  <a:rPr lang="en-US" sz="1000" b="1" dirty="0">
                    <a:solidFill>
                      <a:schemeClr val="tx2"/>
                    </a:solidFill>
                    <a:latin typeface="+mj-lt"/>
                    <a:cs typeface="Arial" pitchFamily="34" charset="0"/>
                  </a:rPr>
                  <a:t> </a:t>
                </a:r>
                <a:r>
                  <a:rPr lang="en-US" sz="1000" b="1" dirty="0" err="1">
                    <a:solidFill>
                      <a:schemeClr val="tx2"/>
                    </a:solidFill>
                    <a:latin typeface="+mj-lt"/>
                    <a:cs typeface="Arial" pitchFamily="34" charset="0"/>
                  </a:rPr>
                  <a:t>về</a:t>
                </a:r>
                <a:r>
                  <a:rPr lang="en-US" sz="1000" b="1" dirty="0">
                    <a:solidFill>
                      <a:schemeClr val="tx2"/>
                    </a:solidFill>
                    <a:latin typeface="+mj-lt"/>
                    <a:cs typeface="Arial" pitchFamily="34" charset="0"/>
                  </a:rPr>
                  <a:t> </a:t>
                </a:r>
                <a:r>
                  <a:rPr lang="en-US" sz="1000" b="1" dirty="0" err="1">
                    <a:solidFill>
                      <a:schemeClr val="tx2"/>
                    </a:solidFill>
                    <a:latin typeface="+mj-lt"/>
                    <a:cs typeface="Arial" pitchFamily="34" charset="0"/>
                  </a:rPr>
                  <a:t>công</a:t>
                </a:r>
                <a:r>
                  <a:rPr lang="en-US" sz="1000" b="1" dirty="0">
                    <a:solidFill>
                      <a:schemeClr val="tx2"/>
                    </a:solidFill>
                    <a:latin typeface="+mj-lt"/>
                    <a:cs typeface="Arial" pitchFamily="34" charset="0"/>
                  </a:rPr>
                  <a:t> </a:t>
                </a:r>
                <a:r>
                  <a:rPr lang="en-US" sz="1000" b="1" dirty="0" err="1">
                    <a:solidFill>
                      <a:schemeClr val="tx2"/>
                    </a:solidFill>
                    <a:latin typeface="+mj-lt"/>
                    <a:cs typeface="Arial" pitchFamily="34" charset="0"/>
                  </a:rPr>
                  <a:t>nghệ</a:t>
                </a:r>
                <a:r>
                  <a:rPr lang="en-US" sz="1000" b="1" dirty="0">
                    <a:solidFill>
                      <a:schemeClr val="tx2"/>
                    </a:solidFill>
                    <a:latin typeface="+mj-lt"/>
                    <a:cs typeface="Arial" pitchFamily="34" charset="0"/>
                  </a:rPr>
                  <a:t> </a:t>
                </a:r>
                <a:r>
                  <a:rPr lang="en-US" sz="1000" b="1" dirty="0" err="1">
                    <a:solidFill>
                      <a:schemeClr val="tx2"/>
                    </a:solidFill>
                    <a:latin typeface="+mj-lt"/>
                    <a:cs typeface="Arial" pitchFamily="34" charset="0"/>
                  </a:rPr>
                  <a:t>của</a:t>
                </a:r>
                <a:r>
                  <a:rPr lang="en-US" sz="1000" b="1" dirty="0">
                    <a:solidFill>
                      <a:schemeClr val="tx2"/>
                    </a:solidFill>
                    <a:latin typeface="+mj-lt"/>
                    <a:cs typeface="Arial" pitchFamily="34" charset="0"/>
                  </a:rPr>
                  <a:t> Israel</a:t>
                </a:r>
                <a:endParaRPr lang="en-US" sz="1000" b="1" dirty="0">
                  <a:solidFill>
                    <a:schemeClr val="tx2"/>
                  </a:solidFill>
                  <a:latin typeface="+mj-lt"/>
                </a:endParaRPr>
              </a:p>
            </p:txBody>
          </p:sp>
          <p:pic>
            <p:nvPicPr>
              <p:cNvPr id="36" name="Picture 5" descr="C:\Users\vmkt414\Desktop\TH intro 2015\afimilk_logo_cmyk_con.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530753" y="1887637"/>
                <a:ext cx="1543441" cy="452743"/>
              </a:xfrm>
              <a:prstGeom prst="rect">
                <a:avLst/>
              </a:prstGeom>
              <a:noFill/>
            </p:spPr>
          </p:pic>
        </p:grpSp>
      </p:grpSp>
      <p:pic>
        <p:nvPicPr>
          <p:cNvPr id="48" name="Picture 47" descr="Trang_trai_1024.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7514"/>
            <a:ext cx="9144000" cy="5128475"/>
          </a:xfrm>
          <a:prstGeom prst="rect">
            <a:avLst/>
          </a:prstGeom>
        </p:spPr>
      </p:pic>
      <p:sp>
        <p:nvSpPr>
          <p:cNvPr id="53" name="TextBox 52"/>
          <p:cNvSpPr txBox="1"/>
          <p:nvPr/>
        </p:nvSpPr>
        <p:spPr>
          <a:xfrm>
            <a:off x="156918" y="751774"/>
            <a:ext cx="6588184" cy="1631216"/>
          </a:xfrm>
          <a:prstGeom prst="rect">
            <a:avLst/>
          </a:prstGeom>
          <a:noFill/>
        </p:spPr>
        <p:txBody>
          <a:bodyPr wrap="square" rtlCol="0">
            <a:spAutoFit/>
          </a:bodyPr>
          <a:lstStyle/>
          <a:p>
            <a:pPr algn="just"/>
            <a:r>
              <a:rPr lang="en-US" sz="2000" b="1" dirty="0" err="1"/>
              <a:t>Dự</a:t>
            </a:r>
            <a:r>
              <a:rPr lang="en-US" sz="2000" b="1" dirty="0"/>
              <a:t> </a:t>
            </a:r>
            <a:r>
              <a:rPr lang="en-US" sz="2000" b="1" dirty="0" err="1"/>
              <a:t>án</a:t>
            </a:r>
            <a:r>
              <a:rPr lang="en-US" sz="2000" b="1" dirty="0"/>
              <a:t> “</a:t>
            </a:r>
            <a:r>
              <a:rPr lang="en-US" sz="2000" b="1" dirty="0" err="1"/>
              <a:t>chăn</a:t>
            </a:r>
            <a:r>
              <a:rPr lang="en-US" sz="2000" b="1" dirty="0"/>
              <a:t> </a:t>
            </a:r>
            <a:r>
              <a:rPr lang="en-US" sz="2000" b="1" dirty="0" err="1"/>
              <a:t>nuôi</a:t>
            </a:r>
            <a:r>
              <a:rPr lang="en-US" sz="2000" b="1" dirty="0"/>
              <a:t> </a:t>
            </a:r>
            <a:r>
              <a:rPr lang="en-US" sz="2000" b="1" dirty="0" err="1"/>
              <a:t>bò</a:t>
            </a:r>
            <a:r>
              <a:rPr lang="en-US" sz="2000" b="1" dirty="0"/>
              <a:t> </a:t>
            </a:r>
            <a:r>
              <a:rPr lang="en-US" sz="2000" b="1" dirty="0" err="1"/>
              <a:t>sữa</a:t>
            </a:r>
            <a:r>
              <a:rPr lang="en-US" sz="2000" b="1" dirty="0"/>
              <a:t> </a:t>
            </a:r>
            <a:r>
              <a:rPr lang="en-US" sz="2000" b="1" dirty="0" err="1"/>
              <a:t>và</a:t>
            </a:r>
            <a:r>
              <a:rPr lang="en-US" sz="2000" b="1" dirty="0"/>
              <a:t> </a:t>
            </a:r>
            <a:r>
              <a:rPr lang="en-US" sz="2000" b="1" dirty="0" err="1"/>
              <a:t>chế</a:t>
            </a:r>
            <a:r>
              <a:rPr lang="en-US" sz="2000" b="1" dirty="0"/>
              <a:t> </a:t>
            </a:r>
            <a:r>
              <a:rPr lang="en-US" sz="2000" b="1" dirty="0" err="1"/>
              <a:t>biến</a:t>
            </a:r>
            <a:r>
              <a:rPr lang="en-US" sz="2000" b="1" dirty="0"/>
              <a:t> </a:t>
            </a:r>
            <a:r>
              <a:rPr lang="en-US" sz="2000" b="1" dirty="0" err="1"/>
              <a:t>sữa</a:t>
            </a:r>
            <a:r>
              <a:rPr lang="en-US" sz="2000" b="1" dirty="0"/>
              <a:t> </a:t>
            </a:r>
            <a:r>
              <a:rPr lang="en-US" sz="2000" b="1" dirty="0" err="1"/>
              <a:t>tập</a:t>
            </a:r>
            <a:r>
              <a:rPr lang="en-US" sz="2000" b="1" dirty="0"/>
              <a:t> </a:t>
            </a:r>
            <a:r>
              <a:rPr lang="en-US" sz="2000" b="1" dirty="0" err="1"/>
              <a:t>trung</a:t>
            </a:r>
            <a:r>
              <a:rPr lang="en-US" sz="2000" b="1" dirty="0"/>
              <a:t> </a:t>
            </a:r>
            <a:r>
              <a:rPr lang="en-US" sz="2000" b="1" dirty="0" err="1"/>
              <a:t>quy</a:t>
            </a:r>
            <a:r>
              <a:rPr lang="en-US" sz="2000" b="1" dirty="0"/>
              <a:t> </a:t>
            </a:r>
            <a:r>
              <a:rPr lang="en-US" sz="2000" b="1" dirty="0" err="1"/>
              <a:t>mô</a:t>
            </a:r>
            <a:r>
              <a:rPr lang="en-US" sz="2000" b="1" dirty="0"/>
              <a:t> </a:t>
            </a:r>
            <a:r>
              <a:rPr lang="en-US" sz="2000" b="1" dirty="0" err="1"/>
              <a:t>công</a:t>
            </a:r>
            <a:r>
              <a:rPr lang="en-US" sz="2000" b="1" dirty="0"/>
              <a:t> </a:t>
            </a:r>
            <a:r>
              <a:rPr lang="en-US" sz="2000" b="1" dirty="0" err="1"/>
              <a:t>nghiệp</a:t>
            </a:r>
            <a:r>
              <a:rPr lang="en-US" sz="2000" b="1" dirty="0"/>
              <a:t> – </a:t>
            </a:r>
            <a:r>
              <a:rPr lang="en-US" sz="2000" b="1" dirty="0" err="1"/>
              <a:t>công</a:t>
            </a:r>
            <a:r>
              <a:rPr lang="en-US" sz="2000" b="1" dirty="0"/>
              <a:t> </a:t>
            </a:r>
            <a:r>
              <a:rPr lang="en-US" sz="2000" b="1" dirty="0" err="1"/>
              <a:t>nghệ</a:t>
            </a:r>
            <a:r>
              <a:rPr lang="en-US" sz="2000" b="1" dirty="0"/>
              <a:t> </a:t>
            </a:r>
            <a:r>
              <a:rPr lang="en-US" sz="2000" b="1" dirty="0" err="1"/>
              <a:t>cao</a:t>
            </a:r>
            <a:r>
              <a:rPr lang="en-US" sz="2000" b="1" dirty="0" smtClean="0"/>
              <a:t>”:</a:t>
            </a:r>
            <a:endParaRPr lang="en-US" sz="2000" dirty="0" smtClean="0"/>
          </a:p>
          <a:p>
            <a:pPr marL="342900" indent="-342900" algn="just">
              <a:buFontTx/>
              <a:buChar char="-"/>
            </a:pPr>
            <a:r>
              <a:rPr lang="en-US" sz="2000" dirty="0" err="1" smtClean="0"/>
              <a:t>Tổng</a:t>
            </a:r>
            <a:r>
              <a:rPr lang="en-US" sz="2000" dirty="0" smtClean="0"/>
              <a:t> </a:t>
            </a:r>
            <a:r>
              <a:rPr lang="en-US" sz="2000" dirty="0" err="1" smtClean="0"/>
              <a:t>mức</a:t>
            </a:r>
            <a:r>
              <a:rPr lang="en-US" sz="2000" dirty="0" smtClean="0"/>
              <a:t> </a:t>
            </a:r>
            <a:r>
              <a:rPr lang="en-US" sz="2000" dirty="0" err="1" smtClean="0"/>
              <a:t>đầu</a:t>
            </a:r>
            <a:r>
              <a:rPr lang="en-US" sz="2000" dirty="0" smtClean="0"/>
              <a:t> </a:t>
            </a:r>
            <a:r>
              <a:rPr lang="en-US" sz="2000" dirty="0" err="1" smtClean="0"/>
              <a:t>tư</a:t>
            </a:r>
            <a:r>
              <a:rPr lang="en-US" sz="2000" dirty="0" smtClean="0"/>
              <a:t>: 1.2 </a:t>
            </a:r>
            <a:r>
              <a:rPr lang="en-US" sz="2000" dirty="0" err="1" smtClean="0"/>
              <a:t>tỷ</a:t>
            </a:r>
            <a:r>
              <a:rPr lang="en-US" sz="2000" dirty="0" smtClean="0"/>
              <a:t> USD, </a:t>
            </a:r>
            <a:r>
              <a:rPr lang="en-US" sz="2000" dirty="0" err="1" smtClean="0"/>
              <a:t>giai</a:t>
            </a:r>
            <a:r>
              <a:rPr lang="en-US" sz="2000" dirty="0" smtClean="0"/>
              <a:t> </a:t>
            </a:r>
            <a:r>
              <a:rPr lang="en-US" sz="2000" dirty="0" err="1" smtClean="0"/>
              <a:t>đoạn</a:t>
            </a:r>
            <a:r>
              <a:rPr lang="en-US" sz="2000" dirty="0" smtClean="0"/>
              <a:t> 1: 500 </a:t>
            </a:r>
            <a:r>
              <a:rPr lang="en-US" sz="2000" dirty="0" err="1" smtClean="0"/>
              <a:t>triệu</a:t>
            </a:r>
            <a:r>
              <a:rPr lang="en-US" sz="2000" dirty="0" smtClean="0"/>
              <a:t> USD</a:t>
            </a:r>
          </a:p>
          <a:p>
            <a:pPr marL="342900" indent="-342900" algn="just">
              <a:buFontTx/>
              <a:buChar char="-"/>
            </a:pPr>
            <a:r>
              <a:rPr lang="en-US" sz="2000" dirty="0" err="1" smtClean="0"/>
              <a:t>Khởi</a:t>
            </a:r>
            <a:r>
              <a:rPr lang="en-US" sz="2000" dirty="0" smtClean="0"/>
              <a:t> </a:t>
            </a:r>
            <a:r>
              <a:rPr lang="en-US" sz="2000" dirty="0" err="1" smtClean="0"/>
              <a:t>công</a:t>
            </a:r>
            <a:r>
              <a:rPr lang="en-US" sz="2000" dirty="0" smtClean="0"/>
              <a:t> </a:t>
            </a:r>
            <a:r>
              <a:rPr lang="en-US" sz="2000" dirty="0" err="1" smtClean="0"/>
              <a:t>năm</a:t>
            </a:r>
            <a:r>
              <a:rPr lang="en-US" sz="2000" dirty="0" smtClean="0"/>
              <a:t> 2009,</a:t>
            </a:r>
          </a:p>
          <a:p>
            <a:pPr marL="342900" indent="-342900" algn="just">
              <a:buFontTx/>
              <a:buChar char="-"/>
            </a:pPr>
            <a:r>
              <a:rPr lang="en-US" sz="2000" b="1" dirty="0" smtClean="0"/>
              <a:t>Trang trại được chứng nhận tiêu chuẩn GlobalGAP</a:t>
            </a:r>
          </a:p>
        </p:txBody>
      </p:sp>
      <p:pic>
        <p:nvPicPr>
          <p:cNvPr id="49" name="Picture 48" descr="CERTIFICATEofASIARECORDS.png"/>
          <p:cNvPicPr>
            <a:picLocks noChangeAspect="1"/>
          </p:cNvPicPr>
          <p:nvPr/>
        </p:nvPicPr>
        <p:blipFill>
          <a:blip r:embed="rId9" cstate="email"/>
          <a:stretch>
            <a:fillRect/>
          </a:stretch>
        </p:blipFill>
        <p:spPr>
          <a:xfrm>
            <a:off x="6875788" y="7514"/>
            <a:ext cx="2254407" cy="2975002"/>
          </a:xfrm>
          <a:prstGeom prst="rect">
            <a:avLst/>
          </a:prstGeom>
        </p:spPr>
      </p:pic>
    </p:spTree>
    <p:extLst>
      <p:ext uri="{BB962C8B-B14F-4D97-AF65-F5344CB8AC3E}">
        <p14:creationId xmlns:p14="http://schemas.microsoft.com/office/powerpoint/2010/main" val="27051140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descr="P1130028.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01125" y="2640458"/>
            <a:ext cx="2882693" cy="2162019"/>
          </a:xfrm>
          <a:prstGeom prst="rect">
            <a:avLst/>
          </a:prstGeom>
          <a:noFill/>
          <a:ln w="3175">
            <a:solidFill>
              <a:schemeClr val="tx1"/>
            </a:solidFill>
            <a:miter lim="800000"/>
            <a:headEnd/>
            <a:tailEnd/>
          </a:ln>
        </p:spPr>
      </p:pic>
      <p:pic>
        <p:nvPicPr>
          <p:cNvPr id="5" name="Picture 4" descr="541767_222630274561261_261196183_n.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08147" y="2640458"/>
            <a:ext cx="2630306" cy="2139049"/>
          </a:xfrm>
          <a:prstGeom prst="rect">
            <a:avLst/>
          </a:prstGeom>
        </p:spPr>
      </p:pic>
      <p:pic>
        <p:nvPicPr>
          <p:cNvPr id="6" name="Content Placeholder 5" descr="P1130079.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00529" y="510819"/>
            <a:ext cx="2458487" cy="1843865"/>
          </a:xfrm>
          <a:prstGeom prst="rect">
            <a:avLst/>
          </a:prstGeom>
          <a:noFill/>
          <a:ln w="3175">
            <a:solidFill>
              <a:schemeClr val="accent1">
                <a:shade val="50000"/>
              </a:schemeClr>
            </a:solidFill>
            <a:miter lim="800000"/>
            <a:headEnd/>
            <a:tailEnd/>
          </a:ln>
        </p:spPr>
      </p:pic>
      <p:pic>
        <p:nvPicPr>
          <p:cNvPr id="7" name="Content Placeholder 3" descr="P1140084.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0851" y="489139"/>
            <a:ext cx="3178764" cy="1865545"/>
          </a:xfrm>
          <a:prstGeom prst="rect">
            <a:avLst/>
          </a:prstGeom>
          <a:noFill/>
          <a:ln w="3175">
            <a:solidFill>
              <a:schemeClr val="tx1"/>
            </a:solidFill>
            <a:miter lim="800000"/>
            <a:headEnd/>
            <a:tailEnd/>
          </a:ln>
        </p:spPr>
      </p:pic>
      <p:pic>
        <p:nvPicPr>
          <p:cNvPr id="9" name="Picture 2" descr="C:\Users\Moshe B\Desktop\TH Vietnam 201401\תמונות\תמונות 20140113-1\P1130036.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19109" y="2637670"/>
            <a:ext cx="2886298" cy="2164808"/>
          </a:xfrm>
          <a:prstGeom prst="rect">
            <a:avLst/>
          </a:prstGeom>
          <a:noFill/>
          <a:ln w="3175">
            <a:solidFill>
              <a:schemeClr val="accent1">
                <a:shade val="50000"/>
              </a:schemeClr>
            </a:solidFill>
            <a:miter lim="800000"/>
            <a:headEnd/>
            <a:tailEnd/>
          </a:ln>
        </p:spPr>
      </p:pic>
      <p:sp>
        <p:nvSpPr>
          <p:cNvPr id="10" name="TextBox 9"/>
          <p:cNvSpPr txBox="1"/>
          <p:nvPr/>
        </p:nvSpPr>
        <p:spPr>
          <a:xfrm>
            <a:off x="6647380" y="4790563"/>
            <a:ext cx="2011833" cy="323165"/>
          </a:xfrm>
          <a:prstGeom prst="rect">
            <a:avLst/>
          </a:prstGeom>
          <a:noFill/>
        </p:spPr>
        <p:txBody>
          <a:bodyPr wrap="none" rtlCol="0">
            <a:spAutoFit/>
          </a:bodyPr>
          <a:lstStyle/>
          <a:p>
            <a:r>
              <a:rPr lang="en-US" dirty="0" err="1" smtClean="0"/>
              <a:t>Phân</a:t>
            </a:r>
            <a:r>
              <a:rPr lang="en-US" dirty="0" smtClean="0"/>
              <a:t> </a:t>
            </a:r>
            <a:r>
              <a:rPr lang="en-US" dirty="0" err="1" smtClean="0"/>
              <a:t>bón</a:t>
            </a:r>
            <a:r>
              <a:rPr lang="en-US" dirty="0" smtClean="0"/>
              <a:t> </a:t>
            </a:r>
            <a:r>
              <a:rPr lang="en-US" dirty="0" err="1" smtClean="0"/>
              <a:t>cho</a:t>
            </a:r>
            <a:r>
              <a:rPr lang="en-US" dirty="0" smtClean="0"/>
              <a:t> </a:t>
            </a:r>
            <a:r>
              <a:rPr lang="en-US" dirty="0" err="1" smtClean="0"/>
              <a:t>cây</a:t>
            </a:r>
            <a:r>
              <a:rPr lang="en-US" dirty="0" smtClean="0"/>
              <a:t> </a:t>
            </a:r>
            <a:r>
              <a:rPr lang="en-US" dirty="0" err="1" smtClean="0"/>
              <a:t>trồng</a:t>
            </a:r>
            <a:endParaRPr lang="en-US" dirty="0"/>
          </a:p>
        </p:txBody>
      </p:sp>
      <p:sp>
        <p:nvSpPr>
          <p:cNvPr id="11" name="TextBox 10"/>
          <p:cNvSpPr txBox="1"/>
          <p:nvPr/>
        </p:nvSpPr>
        <p:spPr>
          <a:xfrm>
            <a:off x="1654139" y="165974"/>
            <a:ext cx="2601225" cy="323165"/>
          </a:xfrm>
          <a:prstGeom prst="rect">
            <a:avLst/>
          </a:prstGeom>
          <a:noFill/>
        </p:spPr>
        <p:txBody>
          <a:bodyPr wrap="none" rtlCol="0">
            <a:spAutoFit/>
          </a:bodyPr>
          <a:lstStyle/>
          <a:p>
            <a:r>
              <a:rPr lang="en-US" dirty="0" smtClean="0"/>
              <a:t>Trộn phân với mùn cưa, bã mía</a:t>
            </a:r>
            <a:endParaRPr lang="en-US" dirty="0"/>
          </a:p>
        </p:txBody>
      </p:sp>
      <p:pic>
        <p:nvPicPr>
          <p:cNvPr id="12" name="Picture 11" descr="564399_222629817894640_1196581406_n.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35040" y="489139"/>
            <a:ext cx="2773107" cy="1865545"/>
          </a:xfrm>
          <a:prstGeom prst="rect">
            <a:avLst/>
          </a:prstGeom>
        </p:spPr>
      </p:pic>
      <p:sp>
        <p:nvSpPr>
          <p:cNvPr id="13" name="TextBox 12"/>
          <p:cNvSpPr txBox="1"/>
          <p:nvPr/>
        </p:nvSpPr>
        <p:spPr>
          <a:xfrm>
            <a:off x="5014977" y="187654"/>
            <a:ext cx="922047" cy="323165"/>
          </a:xfrm>
          <a:prstGeom prst="rect">
            <a:avLst/>
          </a:prstGeom>
          <a:noFill/>
        </p:spPr>
        <p:txBody>
          <a:bodyPr wrap="none" rtlCol="0">
            <a:spAutoFit/>
          </a:bodyPr>
          <a:lstStyle/>
          <a:p>
            <a:r>
              <a:rPr lang="en-US" dirty="0" smtClean="0"/>
              <a:t>Ủ </a:t>
            </a:r>
            <a:r>
              <a:rPr lang="en-US" dirty="0" err="1" smtClean="0"/>
              <a:t>háo</a:t>
            </a:r>
            <a:r>
              <a:rPr lang="en-US" dirty="0" smtClean="0"/>
              <a:t> </a:t>
            </a:r>
            <a:r>
              <a:rPr lang="en-US" dirty="0" err="1" smtClean="0"/>
              <a:t>khí</a:t>
            </a:r>
            <a:endParaRPr lang="en-US" dirty="0"/>
          </a:p>
        </p:txBody>
      </p:sp>
      <p:sp>
        <p:nvSpPr>
          <p:cNvPr id="14" name="TextBox 13"/>
          <p:cNvSpPr txBox="1"/>
          <p:nvPr/>
        </p:nvSpPr>
        <p:spPr>
          <a:xfrm>
            <a:off x="2445805" y="4790562"/>
            <a:ext cx="3243132" cy="323165"/>
          </a:xfrm>
          <a:prstGeom prst="rect">
            <a:avLst/>
          </a:prstGeom>
          <a:noFill/>
        </p:spPr>
        <p:txBody>
          <a:bodyPr wrap="none" rtlCol="0">
            <a:spAutoFit/>
          </a:bodyPr>
          <a:lstStyle/>
          <a:p>
            <a:r>
              <a:rPr lang="en-US" dirty="0" err="1" smtClean="0"/>
              <a:t>Trộn</a:t>
            </a:r>
            <a:r>
              <a:rPr lang="en-US" dirty="0" smtClean="0"/>
              <a:t> </a:t>
            </a:r>
            <a:r>
              <a:rPr lang="en-US" dirty="0" err="1" smtClean="0"/>
              <a:t>phân</a:t>
            </a:r>
            <a:r>
              <a:rPr lang="en-US" dirty="0" smtClean="0"/>
              <a:t> vi </a:t>
            </a:r>
            <a:r>
              <a:rPr lang="en-US" dirty="0" err="1" smtClean="0"/>
              <a:t>sinh</a:t>
            </a:r>
            <a:r>
              <a:rPr lang="en-US" dirty="0" smtClean="0"/>
              <a:t> </a:t>
            </a:r>
            <a:r>
              <a:rPr lang="en-US" dirty="0" err="1" smtClean="0"/>
              <a:t>cũ</a:t>
            </a:r>
            <a:r>
              <a:rPr lang="en-US" dirty="0" smtClean="0"/>
              <a:t> </a:t>
            </a:r>
            <a:r>
              <a:rPr lang="en-US" dirty="0" err="1" smtClean="0"/>
              <a:t>vào</a:t>
            </a:r>
            <a:r>
              <a:rPr lang="en-US" dirty="0" smtClean="0"/>
              <a:t> </a:t>
            </a:r>
            <a:r>
              <a:rPr lang="en-US" dirty="0" err="1" smtClean="0"/>
              <a:t>phân</a:t>
            </a:r>
            <a:r>
              <a:rPr lang="en-US" dirty="0" smtClean="0"/>
              <a:t> </a:t>
            </a:r>
            <a:r>
              <a:rPr lang="en-US" dirty="0" err="1" smtClean="0"/>
              <a:t>mới</a:t>
            </a:r>
            <a:r>
              <a:rPr lang="en-US" dirty="0" smtClean="0"/>
              <a:t> </a:t>
            </a:r>
            <a:r>
              <a:rPr lang="en-US" dirty="0" err="1" smtClean="0"/>
              <a:t>rồi</a:t>
            </a:r>
            <a:r>
              <a:rPr lang="en-US" dirty="0" smtClean="0"/>
              <a:t> ủ</a:t>
            </a:r>
            <a:endParaRPr lang="en-US" dirty="0"/>
          </a:p>
        </p:txBody>
      </p:sp>
      <p:sp>
        <p:nvSpPr>
          <p:cNvPr id="15" name="TextBox 14"/>
          <p:cNvSpPr txBox="1"/>
          <p:nvPr/>
        </p:nvSpPr>
        <p:spPr>
          <a:xfrm>
            <a:off x="6859464" y="187653"/>
            <a:ext cx="1540615" cy="323165"/>
          </a:xfrm>
          <a:prstGeom prst="rect">
            <a:avLst/>
          </a:prstGeom>
          <a:noFill/>
        </p:spPr>
        <p:txBody>
          <a:bodyPr wrap="none" rtlCol="0">
            <a:spAutoFit/>
          </a:bodyPr>
          <a:lstStyle/>
          <a:p>
            <a:r>
              <a:rPr lang="en-US" dirty="0" err="1" smtClean="0"/>
              <a:t>Kiểm</a:t>
            </a:r>
            <a:r>
              <a:rPr lang="en-US" dirty="0" smtClean="0"/>
              <a:t> </a:t>
            </a:r>
            <a:r>
              <a:rPr lang="en-US" dirty="0" err="1" smtClean="0"/>
              <a:t>tra</a:t>
            </a:r>
            <a:r>
              <a:rPr lang="en-US" dirty="0" smtClean="0"/>
              <a:t> </a:t>
            </a:r>
            <a:r>
              <a:rPr lang="en-US" dirty="0" err="1" smtClean="0"/>
              <a:t>nhiệt</a:t>
            </a:r>
            <a:r>
              <a:rPr lang="en-US" dirty="0" smtClean="0"/>
              <a:t> </a:t>
            </a:r>
            <a:r>
              <a:rPr lang="en-US" dirty="0" err="1" smtClean="0"/>
              <a:t>độ</a:t>
            </a:r>
            <a:endParaRPr lang="en-US" dirty="0"/>
          </a:p>
        </p:txBody>
      </p:sp>
    </p:spTree>
    <p:extLst>
      <p:ext uri="{BB962C8B-B14F-4D97-AF65-F5344CB8AC3E}">
        <p14:creationId xmlns:p14="http://schemas.microsoft.com/office/powerpoint/2010/main" val="22694361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Xử</a:t>
            </a:r>
            <a:r>
              <a:rPr lang="en-US" dirty="0" smtClean="0"/>
              <a:t> </a:t>
            </a:r>
            <a:r>
              <a:rPr lang="en-US" dirty="0" err="1" smtClean="0"/>
              <a:t>lý</a:t>
            </a:r>
            <a:r>
              <a:rPr lang="en-US" dirty="0" smtClean="0"/>
              <a:t> </a:t>
            </a:r>
            <a:r>
              <a:rPr lang="en-US" dirty="0" err="1" smtClean="0"/>
              <a:t>nước</a:t>
            </a:r>
            <a:r>
              <a:rPr lang="en-US" dirty="0" smtClean="0"/>
              <a:t> </a:t>
            </a:r>
            <a:r>
              <a:rPr lang="en-US" dirty="0" err="1" smtClean="0"/>
              <a:t>thải</a:t>
            </a:r>
            <a:endParaRPr lang="en-US" dirty="0"/>
          </a:p>
        </p:txBody>
      </p:sp>
      <p:sp>
        <p:nvSpPr>
          <p:cNvPr id="3" name="Content Placeholder 2"/>
          <p:cNvSpPr>
            <a:spLocks noGrp="1"/>
          </p:cNvSpPr>
          <p:nvPr>
            <p:ph idx="1"/>
          </p:nvPr>
        </p:nvSpPr>
        <p:spPr>
          <a:xfrm>
            <a:off x="256854" y="1083776"/>
            <a:ext cx="8733034" cy="700568"/>
          </a:xfrm>
        </p:spPr>
        <p:txBody>
          <a:bodyPr>
            <a:noAutofit/>
          </a:bodyPr>
          <a:lstStyle/>
          <a:p>
            <a:r>
              <a:rPr lang="en-US" sz="2000" dirty="0" smtClean="0">
                <a:solidFill>
                  <a:srgbClr val="002060"/>
                </a:solidFill>
              </a:rPr>
              <a:t>Hệ thống AQUA: Nhà </a:t>
            </a:r>
            <a:r>
              <a:rPr lang="en-US" sz="2000" dirty="0">
                <a:solidFill>
                  <a:srgbClr val="002060"/>
                </a:solidFill>
              </a:rPr>
              <a:t>máy Aqua, công suất 1.500 </a:t>
            </a:r>
            <a:r>
              <a:rPr lang="en-US" sz="2000" dirty="0" smtClean="0">
                <a:solidFill>
                  <a:srgbClr val="002060"/>
                </a:solidFill>
              </a:rPr>
              <a:t>m</a:t>
            </a:r>
            <a:r>
              <a:rPr lang="en-US" sz="2000" baseline="30000" dirty="0" smtClean="0">
                <a:solidFill>
                  <a:srgbClr val="002060"/>
                </a:solidFill>
              </a:rPr>
              <a:t>3</a:t>
            </a:r>
            <a:r>
              <a:rPr lang="en-US" sz="2000" dirty="0" smtClean="0">
                <a:solidFill>
                  <a:srgbClr val="002060"/>
                </a:solidFill>
              </a:rPr>
              <a:t>/ngày. </a:t>
            </a:r>
          </a:p>
          <a:p>
            <a:pPr lvl="1"/>
            <a:r>
              <a:rPr lang="en-US" sz="1400" dirty="0" err="1" smtClean="0">
                <a:solidFill>
                  <a:srgbClr val="002060"/>
                </a:solidFill>
              </a:rPr>
              <a:t>Toàn</a:t>
            </a:r>
            <a:r>
              <a:rPr lang="en-US" sz="1400" dirty="0" smtClean="0">
                <a:solidFill>
                  <a:srgbClr val="002060"/>
                </a:solidFill>
              </a:rPr>
              <a:t> </a:t>
            </a:r>
            <a:r>
              <a:rPr lang="en-US" sz="1400" dirty="0" err="1" smtClean="0">
                <a:solidFill>
                  <a:srgbClr val="002060"/>
                </a:solidFill>
              </a:rPr>
              <a:t>bộ</a:t>
            </a:r>
            <a:r>
              <a:rPr lang="en-US" sz="1400" dirty="0" smtClean="0">
                <a:solidFill>
                  <a:srgbClr val="002060"/>
                </a:solidFill>
              </a:rPr>
              <a:t> </a:t>
            </a:r>
            <a:r>
              <a:rPr lang="en-US" sz="1400" dirty="0" err="1" smtClean="0">
                <a:solidFill>
                  <a:srgbClr val="002060"/>
                </a:solidFill>
              </a:rPr>
              <a:t>nước</a:t>
            </a:r>
            <a:r>
              <a:rPr lang="en-US" sz="1400" dirty="0" smtClean="0">
                <a:solidFill>
                  <a:srgbClr val="002060"/>
                </a:solidFill>
              </a:rPr>
              <a:t> </a:t>
            </a:r>
            <a:r>
              <a:rPr lang="en-US" sz="1400" dirty="0" err="1" smtClean="0">
                <a:solidFill>
                  <a:srgbClr val="002060"/>
                </a:solidFill>
              </a:rPr>
              <a:t>thải</a:t>
            </a:r>
            <a:r>
              <a:rPr lang="en-US" sz="1400" dirty="0" smtClean="0">
                <a:solidFill>
                  <a:srgbClr val="002060"/>
                </a:solidFill>
              </a:rPr>
              <a:t> ở </a:t>
            </a:r>
            <a:r>
              <a:rPr lang="en-US" sz="1400" dirty="0" err="1" smtClean="0">
                <a:solidFill>
                  <a:srgbClr val="002060"/>
                </a:solidFill>
              </a:rPr>
              <a:t>đường</a:t>
            </a:r>
            <a:r>
              <a:rPr lang="en-US" sz="1400" dirty="0" smtClean="0">
                <a:solidFill>
                  <a:srgbClr val="002060"/>
                </a:solidFill>
              </a:rPr>
              <a:t> </a:t>
            </a:r>
            <a:r>
              <a:rPr lang="en-US" sz="1400" dirty="0" err="1" smtClean="0">
                <a:solidFill>
                  <a:srgbClr val="002060"/>
                </a:solidFill>
              </a:rPr>
              <a:t>đi</a:t>
            </a:r>
            <a:r>
              <a:rPr lang="en-US" sz="1400" dirty="0" smtClean="0">
                <a:solidFill>
                  <a:srgbClr val="002060"/>
                </a:solidFill>
              </a:rPr>
              <a:t> </a:t>
            </a:r>
            <a:r>
              <a:rPr lang="en-US" sz="1400" dirty="0" err="1" smtClean="0">
                <a:solidFill>
                  <a:srgbClr val="002060"/>
                </a:solidFill>
              </a:rPr>
              <a:t>của</a:t>
            </a:r>
            <a:r>
              <a:rPr lang="en-US" sz="1400" dirty="0" smtClean="0">
                <a:solidFill>
                  <a:srgbClr val="002060"/>
                </a:solidFill>
              </a:rPr>
              <a:t> </a:t>
            </a:r>
            <a:r>
              <a:rPr lang="en-US" sz="1400" dirty="0" err="1" smtClean="0">
                <a:solidFill>
                  <a:srgbClr val="002060"/>
                </a:solidFill>
              </a:rPr>
              <a:t>bò</a:t>
            </a:r>
            <a:r>
              <a:rPr lang="en-US" sz="1400" dirty="0" smtClean="0">
                <a:solidFill>
                  <a:srgbClr val="002060"/>
                </a:solidFill>
              </a:rPr>
              <a:t>, </a:t>
            </a:r>
            <a:r>
              <a:rPr lang="en-US" sz="1400" dirty="0" err="1" smtClean="0">
                <a:solidFill>
                  <a:srgbClr val="002060"/>
                </a:solidFill>
              </a:rPr>
              <a:t>nước</a:t>
            </a:r>
            <a:r>
              <a:rPr lang="en-US" sz="1400" dirty="0" smtClean="0">
                <a:solidFill>
                  <a:srgbClr val="002060"/>
                </a:solidFill>
              </a:rPr>
              <a:t> </a:t>
            </a:r>
            <a:r>
              <a:rPr lang="en-US" sz="1400" dirty="0" err="1" smtClean="0">
                <a:solidFill>
                  <a:srgbClr val="002060"/>
                </a:solidFill>
              </a:rPr>
              <a:t>thải</a:t>
            </a:r>
            <a:r>
              <a:rPr lang="en-US" sz="1400" dirty="0" smtClean="0">
                <a:solidFill>
                  <a:srgbClr val="002060"/>
                </a:solidFill>
              </a:rPr>
              <a:t> </a:t>
            </a:r>
            <a:r>
              <a:rPr lang="en-US" sz="1400" dirty="0" err="1" smtClean="0">
                <a:solidFill>
                  <a:srgbClr val="002060"/>
                </a:solidFill>
              </a:rPr>
              <a:t>từ</a:t>
            </a:r>
            <a:r>
              <a:rPr lang="en-US" sz="1400" dirty="0" smtClean="0">
                <a:solidFill>
                  <a:srgbClr val="002060"/>
                </a:solidFill>
              </a:rPr>
              <a:t> </a:t>
            </a:r>
            <a:r>
              <a:rPr lang="en-US" sz="1400" dirty="0" err="1" smtClean="0">
                <a:solidFill>
                  <a:srgbClr val="002060"/>
                </a:solidFill>
              </a:rPr>
              <a:t>hệ</a:t>
            </a:r>
            <a:r>
              <a:rPr lang="en-US" sz="1400" dirty="0" smtClean="0">
                <a:solidFill>
                  <a:srgbClr val="002060"/>
                </a:solidFill>
              </a:rPr>
              <a:t> </a:t>
            </a:r>
            <a:r>
              <a:rPr lang="en-US" sz="1400" dirty="0" err="1" smtClean="0">
                <a:solidFill>
                  <a:srgbClr val="002060"/>
                </a:solidFill>
              </a:rPr>
              <a:t>thống</a:t>
            </a:r>
            <a:r>
              <a:rPr lang="en-US" sz="1400" dirty="0" smtClean="0">
                <a:solidFill>
                  <a:srgbClr val="002060"/>
                </a:solidFill>
              </a:rPr>
              <a:t> </a:t>
            </a:r>
            <a:r>
              <a:rPr lang="en-US" sz="1400" dirty="0" err="1" smtClean="0">
                <a:solidFill>
                  <a:srgbClr val="002060"/>
                </a:solidFill>
              </a:rPr>
              <a:t>vắt</a:t>
            </a:r>
            <a:r>
              <a:rPr lang="en-US" sz="1400" dirty="0" smtClean="0">
                <a:solidFill>
                  <a:srgbClr val="002060"/>
                </a:solidFill>
              </a:rPr>
              <a:t> </a:t>
            </a:r>
            <a:r>
              <a:rPr lang="en-US" sz="1400" dirty="0" err="1" smtClean="0">
                <a:solidFill>
                  <a:srgbClr val="002060"/>
                </a:solidFill>
              </a:rPr>
              <a:t>sữa</a:t>
            </a:r>
            <a:r>
              <a:rPr lang="en-US" sz="1400" dirty="0" smtClean="0">
                <a:solidFill>
                  <a:srgbClr val="002060"/>
                </a:solidFill>
              </a:rPr>
              <a:t>… </a:t>
            </a:r>
            <a:r>
              <a:rPr lang="en-US" sz="1400" dirty="0" err="1" smtClean="0">
                <a:solidFill>
                  <a:srgbClr val="002060"/>
                </a:solidFill>
              </a:rPr>
              <a:t>được</a:t>
            </a:r>
            <a:r>
              <a:rPr lang="en-US" sz="1400" dirty="0">
                <a:solidFill>
                  <a:srgbClr val="002060"/>
                </a:solidFill>
              </a:rPr>
              <a:t> </a:t>
            </a:r>
            <a:r>
              <a:rPr lang="en-US" sz="1400" dirty="0" err="1" smtClean="0">
                <a:solidFill>
                  <a:srgbClr val="002060"/>
                </a:solidFill>
              </a:rPr>
              <a:t>thu</a:t>
            </a:r>
            <a:r>
              <a:rPr lang="en-US" sz="1400" dirty="0" smtClean="0">
                <a:solidFill>
                  <a:srgbClr val="002060"/>
                </a:solidFill>
              </a:rPr>
              <a:t> </a:t>
            </a:r>
            <a:r>
              <a:rPr lang="en-US" sz="1400" dirty="0" err="1" smtClean="0">
                <a:solidFill>
                  <a:srgbClr val="002060"/>
                </a:solidFill>
              </a:rPr>
              <a:t>gom</a:t>
            </a:r>
            <a:r>
              <a:rPr lang="en-US" sz="1400" dirty="0" smtClean="0">
                <a:solidFill>
                  <a:srgbClr val="002060"/>
                </a:solidFill>
              </a:rPr>
              <a:t> </a:t>
            </a:r>
            <a:r>
              <a:rPr lang="en-US" sz="1400" dirty="0" smtClean="0">
                <a:solidFill>
                  <a:srgbClr val="002060"/>
                </a:solidFill>
                <a:sym typeface="Wingdings" pitchFamily="2" charset="2"/>
              </a:rPr>
              <a:t> </a:t>
            </a:r>
            <a:r>
              <a:rPr lang="en-US" sz="1400" dirty="0" err="1" smtClean="0">
                <a:solidFill>
                  <a:srgbClr val="002060"/>
                </a:solidFill>
                <a:sym typeface="Wingdings" pitchFamily="2" charset="2"/>
              </a:rPr>
              <a:t>hệ</a:t>
            </a:r>
            <a:r>
              <a:rPr lang="en-US" sz="1400" dirty="0" smtClean="0">
                <a:solidFill>
                  <a:srgbClr val="002060"/>
                </a:solidFill>
                <a:sym typeface="Wingdings" pitchFamily="2" charset="2"/>
              </a:rPr>
              <a:t> </a:t>
            </a:r>
            <a:r>
              <a:rPr lang="en-US" sz="1400" dirty="0" err="1" smtClean="0">
                <a:solidFill>
                  <a:srgbClr val="002060"/>
                </a:solidFill>
                <a:sym typeface="Wingdings" pitchFamily="2" charset="2"/>
              </a:rPr>
              <a:t>thống</a:t>
            </a:r>
            <a:r>
              <a:rPr lang="en-US" sz="1400" dirty="0" smtClean="0">
                <a:solidFill>
                  <a:srgbClr val="002060"/>
                </a:solidFill>
                <a:sym typeface="Wingdings" pitchFamily="2" charset="2"/>
              </a:rPr>
              <a:t> AQUA</a:t>
            </a:r>
          </a:p>
          <a:p>
            <a:pPr lvl="1"/>
            <a:r>
              <a:rPr lang="en-US" sz="1400" dirty="0">
                <a:solidFill>
                  <a:srgbClr val="002060"/>
                </a:solidFill>
              </a:rPr>
              <a:t>Nước sau khi xử lý đạt tiêu chuẩn tại cột </a:t>
            </a:r>
            <a:r>
              <a:rPr lang="en-US" sz="1400" dirty="0" smtClean="0">
                <a:solidFill>
                  <a:srgbClr val="002060"/>
                </a:solidFill>
              </a:rPr>
              <a:t>B, </a:t>
            </a:r>
            <a:r>
              <a:rPr lang="en-US" sz="1400" dirty="0">
                <a:solidFill>
                  <a:srgbClr val="002060"/>
                </a:solidFill>
              </a:rPr>
              <a:t>QCVN </a:t>
            </a:r>
            <a:r>
              <a:rPr lang="en-US" sz="1400" dirty="0" smtClean="0">
                <a:solidFill>
                  <a:srgbClr val="002060"/>
                </a:solidFill>
              </a:rPr>
              <a:t>62-MT: 2016/BTNMT</a:t>
            </a:r>
            <a:endParaRPr lang="en-US" sz="1400" dirty="0" smtClean="0">
              <a:solidFill>
                <a:srgbClr val="002060"/>
              </a:solidFill>
              <a:sym typeface="Wingdings" pitchFamily="2" charset="2"/>
            </a:endParaRPr>
          </a:p>
          <a:p>
            <a:pPr lvl="1"/>
            <a:endParaRPr lang="en-US" sz="1700" dirty="0">
              <a:solidFill>
                <a:srgbClr val="002060"/>
              </a:solidFill>
            </a:endParaRPr>
          </a:p>
        </p:txBody>
      </p:sp>
      <p:pic>
        <p:nvPicPr>
          <p:cNvPr id="4" name="Picture 12" descr="C:\Users\viettelstore thai ho\Desktop\New folder (3)\Untitled7.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4458" y="2531937"/>
            <a:ext cx="3868615" cy="247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C:\Users\viettelstore thai ho\Desktop\New folder (3)\Untitled8.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69653" y="2531937"/>
            <a:ext cx="4396945" cy="247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33842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descr="IMG_088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7676" y="264241"/>
            <a:ext cx="2515350" cy="1871822"/>
          </a:xfrm>
          <a:prstGeom prst="rect">
            <a:avLst/>
          </a:prstGeom>
        </p:spPr>
      </p:pic>
      <p:pic>
        <p:nvPicPr>
          <p:cNvPr id="5" name="Content Placeholder 7" descr="IMG_0887.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49057" y="264240"/>
            <a:ext cx="2639560" cy="1871823"/>
          </a:xfrm>
          <a:prstGeom prst="rect">
            <a:avLst/>
          </a:prstGeom>
        </p:spPr>
      </p:pic>
      <p:sp>
        <p:nvSpPr>
          <p:cNvPr id="6" name="TextBox 5"/>
          <p:cNvSpPr txBox="1"/>
          <p:nvPr/>
        </p:nvSpPr>
        <p:spPr>
          <a:xfrm>
            <a:off x="2022972" y="2196582"/>
            <a:ext cx="1560107" cy="323165"/>
          </a:xfrm>
          <a:prstGeom prst="rect">
            <a:avLst/>
          </a:prstGeom>
          <a:noFill/>
        </p:spPr>
        <p:txBody>
          <a:bodyPr wrap="none" rtlCol="0">
            <a:spAutoFit/>
          </a:bodyPr>
          <a:lstStyle/>
          <a:p>
            <a:r>
              <a:rPr lang="en-US" dirty="0" err="1" smtClean="0"/>
              <a:t>Tách</a:t>
            </a:r>
            <a:r>
              <a:rPr lang="en-US" dirty="0" smtClean="0"/>
              <a:t> </a:t>
            </a:r>
            <a:r>
              <a:rPr lang="en-US" dirty="0" err="1" smtClean="0"/>
              <a:t>chất</a:t>
            </a:r>
            <a:r>
              <a:rPr lang="en-US" dirty="0" smtClean="0"/>
              <a:t> </a:t>
            </a:r>
            <a:r>
              <a:rPr lang="en-US" dirty="0" err="1" smtClean="0"/>
              <a:t>thải</a:t>
            </a:r>
            <a:r>
              <a:rPr lang="en-US" dirty="0" smtClean="0"/>
              <a:t> </a:t>
            </a:r>
            <a:r>
              <a:rPr lang="en-US" dirty="0" err="1" smtClean="0"/>
              <a:t>rắn</a:t>
            </a:r>
            <a:endParaRPr lang="en-US" dirty="0"/>
          </a:p>
        </p:txBody>
      </p:sp>
      <p:pic>
        <p:nvPicPr>
          <p:cNvPr id="7" name="Content Placeholder 4" descr="IMG_0890.JPG"/>
          <p:cNvPicPr>
            <a:picLocks noGrp="1" noChangeAspect="1"/>
          </p:cNvPicPr>
          <p:nvPr>
            <p:ph sz="half" idx="4294967295"/>
          </p:nvPr>
        </p:nvPicPr>
        <p:blipFill>
          <a:blip r:embed="rId4" cstate="email">
            <a:extLst>
              <a:ext uri="{28A0092B-C50C-407E-A947-70E740481C1C}">
                <a14:useLocalDpi xmlns:a14="http://schemas.microsoft.com/office/drawing/2010/main"/>
              </a:ext>
            </a:extLst>
          </a:blip>
          <a:stretch>
            <a:fillRect/>
          </a:stretch>
        </p:blipFill>
        <p:spPr>
          <a:xfrm>
            <a:off x="287676" y="2622712"/>
            <a:ext cx="2494783" cy="1869898"/>
          </a:xfrm>
          <a:prstGeom prst="rect">
            <a:avLst/>
          </a:prstGeom>
        </p:spPr>
      </p:pic>
      <p:pic>
        <p:nvPicPr>
          <p:cNvPr id="8" name="Content Placeholder 7" descr="IMG_0889.JPG"/>
          <p:cNvPicPr>
            <a:picLocks noGrp="1" noChangeAspect="1"/>
          </p:cNvPicPr>
          <p:nvPr>
            <p:ph sz="half" idx="4294967295"/>
          </p:nvPr>
        </p:nvPicPr>
        <p:blipFill>
          <a:blip r:embed="rId5" cstate="email">
            <a:extLst>
              <a:ext uri="{28A0092B-C50C-407E-A947-70E740481C1C}">
                <a14:useLocalDpi xmlns:a14="http://schemas.microsoft.com/office/drawing/2010/main"/>
              </a:ext>
            </a:extLst>
          </a:blip>
          <a:stretch>
            <a:fillRect/>
          </a:stretch>
        </p:blipFill>
        <p:spPr>
          <a:xfrm>
            <a:off x="3152731" y="2622712"/>
            <a:ext cx="2345825" cy="1869898"/>
          </a:xfrm>
          <a:prstGeom prst="rect">
            <a:avLst/>
          </a:prstGeom>
        </p:spPr>
      </p:pic>
      <p:sp>
        <p:nvSpPr>
          <p:cNvPr id="9" name="TextBox 8"/>
          <p:cNvSpPr txBox="1"/>
          <p:nvPr/>
        </p:nvSpPr>
        <p:spPr>
          <a:xfrm>
            <a:off x="2157556" y="4587881"/>
            <a:ext cx="1502078" cy="323165"/>
          </a:xfrm>
          <a:prstGeom prst="rect">
            <a:avLst/>
          </a:prstGeom>
          <a:noFill/>
        </p:spPr>
        <p:txBody>
          <a:bodyPr wrap="none" rtlCol="0">
            <a:spAutoFit/>
          </a:bodyPr>
          <a:lstStyle/>
          <a:p>
            <a:r>
              <a:rPr lang="en-US" dirty="0" err="1" smtClean="0"/>
              <a:t>Bể</a:t>
            </a:r>
            <a:r>
              <a:rPr lang="en-US" dirty="0" smtClean="0"/>
              <a:t> </a:t>
            </a:r>
            <a:r>
              <a:rPr lang="en-US" dirty="0" err="1" smtClean="0"/>
              <a:t>xử</a:t>
            </a:r>
            <a:r>
              <a:rPr lang="en-US" dirty="0" smtClean="0"/>
              <a:t> </a:t>
            </a:r>
            <a:r>
              <a:rPr lang="en-US" dirty="0" err="1" smtClean="0"/>
              <a:t>lý</a:t>
            </a:r>
            <a:r>
              <a:rPr lang="en-US" dirty="0" smtClean="0"/>
              <a:t> </a:t>
            </a:r>
            <a:r>
              <a:rPr lang="en-US" dirty="0" err="1" smtClean="0"/>
              <a:t>sinh</a:t>
            </a:r>
            <a:r>
              <a:rPr lang="en-US" dirty="0" smtClean="0"/>
              <a:t> </a:t>
            </a:r>
            <a:r>
              <a:rPr lang="en-US" dirty="0" err="1" smtClean="0"/>
              <a:t>hóa</a:t>
            </a:r>
            <a:endParaRPr lang="en-US" dirty="0"/>
          </a:p>
        </p:txBody>
      </p:sp>
      <p:pic>
        <p:nvPicPr>
          <p:cNvPr id="10" name="Picture 4" descr="flocculator_stiled"/>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828016" y="2606831"/>
            <a:ext cx="2946115" cy="2196645"/>
          </a:xfrm>
          <a:prstGeom prst="rect">
            <a:avLst/>
          </a:prstGeom>
          <a:noFill/>
          <a:ln w="9525">
            <a:noFill/>
            <a:miter lim="800000"/>
            <a:headEnd/>
            <a:tailEnd/>
          </a:ln>
        </p:spPr>
      </p:pic>
      <p:sp>
        <p:nvSpPr>
          <p:cNvPr id="11" name="TextBox 10"/>
          <p:cNvSpPr txBox="1"/>
          <p:nvPr/>
        </p:nvSpPr>
        <p:spPr>
          <a:xfrm>
            <a:off x="6976153" y="4641893"/>
            <a:ext cx="1234249" cy="323165"/>
          </a:xfrm>
          <a:prstGeom prst="rect">
            <a:avLst/>
          </a:prstGeom>
          <a:noFill/>
        </p:spPr>
        <p:txBody>
          <a:bodyPr wrap="none" rtlCol="0">
            <a:spAutoFit/>
          </a:bodyPr>
          <a:lstStyle/>
          <a:p>
            <a:r>
              <a:rPr lang="en-US" dirty="0" err="1" smtClean="0"/>
              <a:t>Xử</a:t>
            </a:r>
            <a:r>
              <a:rPr lang="en-US" dirty="0" smtClean="0"/>
              <a:t> </a:t>
            </a:r>
            <a:r>
              <a:rPr lang="en-US" dirty="0" err="1" smtClean="0"/>
              <a:t>lý</a:t>
            </a:r>
            <a:r>
              <a:rPr lang="en-US" dirty="0" smtClean="0"/>
              <a:t> </a:t>
            </a:r>
            <a:r>
              <a:rPr lang="en-US" dirty="0" err="1" smtClean="0"/>
              <a:t>hóa</a:t>
            </a:r>
            <a:r>
              <a:rPr lang="en-US" dirty="0" smtClean="0"/>
              <a:t> </a:t>
            </a:r>
            <a:r>
              <a:rPr lang="en-US" dirty="0" err="1" smtClean="0"/>
              <a:t>học</a:t>
            </a:r>
            <a:endParaRPr lang="en-US" dirty="0"/>
          </a:p>
        </p:txBody>
      </p:sp>
      <p:sp>
        <p:nvSpPr>
          <p:cNvPr id="12" name="Rectangle 11"/>
          <p:cNvSpPr/>
          <p:nvPr/>
        </p:nvSpPr>
        <p:spPr>
          <a:xfrm>
            <a:off x="5769961" y="743206"/>
            <a:ext cx="3315983" cy="615553"/>
          </a:xfrm>
          <a:prstGeom prst="rect">
            <a:avLst/>
          </a:prstGeom>
        </p:spPr>
        <p:txBody>
          <a:bodyPr wrap="square">
            <a:spAutoFit/>
          </a:bodyPr>
          <a:lstStyle/>
          <a:p>
            <a:pPr algn="ctr"/>
            <a:r>
              <a:rPr lang="en-US" sz="1700" b="1" dirty="0" smtClean="0">
                <a:solidFill>
                  <a:srgbClr val="002060"/>
                </a:solidFill>
                <a:latin typeface="Arial" pitchFamily="34" charset="0"/>
                <a:cs typeface="Arial" pitchFamily="34" charset="0"/>
              </a:rPr>
              <a:t>Hệ thống Xử lý nước thải công nghệ AQUA – Hà Lan</a:t>
            </a:r>
            <a:endParaRPr lang="en-US" sz="1700" b="1" dirty="0">
              <a:latin typeface="Arial" pitchFamily="34" charset="0"/>
              <a:cs typeface="Arial" pitchFamily="34" charset="0"/>
            </a:endParaRPr>
          </a:p>
        </p:txBody>
      </p:sp>
    </p:spTree>
    <p:extLst>
      <p:ext uri="{BB962C8B-B14F-4D97-AF65-F5344CB8AC3E}">
        <p14:creationId xmlns:p14="http://schemas.microsoft.com/office/powerpoint/2010/main" val="18620883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0" y="201289"/>
            <a:ext cx="5229555" cy="400752"/>
          </a:xfrm>
          <a:prstGeom prst="rect">
            <a:avLst/>
          </a:prstGeom>
          <a:noFill/>
          <a:ln w="9525">
            <a:noFill/>
            <a:miter lim="800000"/>
            <a:headEnd/>
            <a:tailEnd/>
          </a:ln>
          <a:effectLst/>
        </p:spPr>
        <p:txBody>
          <a:bodyPr wrap="square" lIns="0" tIns="46038" rIns="0" bIns="46038" anchor="b">
            <a:spAutoFit/>
          </a:bodyPr>
          <a:lstStyle/>
          <a:p>
            <a:pPr marL="381000" indent="-381000" algn="ctr" eaLnBrk="1" hangingPunct="1">
              <a:defRPr/>
            </a:pPr>
            <a:r>
              <a:rPr lang="en-US" sz="2000" b="1" dirty="0" err="1" smtClean="0">
                <a:solidFill>
                  <a:srgbClr val="002060"/>
                </a:solidFill>
              </a:rPr>
              <a:t>Xử</a:t>
            </a:r>
            <a:r>
              <a:rPr lang="en-US" sz="2000" b="1" dirty="0" smtClean="0">
                <a:solidFill>
                  <a:srgbClr val="002060"/>
                </a:solidFill>
              </a:rPr>
              <a:t> </a:t>
            </a:r>
            <a:r>
              <a:rPr lang="en-US" sz="2000" b="1" dirty="0" err="1" smtClean="0">
                <a:solidFill>
                  <a:srgbClr val="002060"/>
                </a:solidFill>
              </a:rPr>
              <a:t>lý</a:t>
            </a:r>
            <a:r>
              <a:rPr lang="en-US" sz="2000" b="1" dirty="0" smtClean="0">
                <a:solidFill>
                  <a:srgbClr val="002060"/>
                </a:solidFill>
              </a:rPr>
              <a:t> </a:t>
            </a:r>
            <a:r>
              <a:rPr lang="en-US" sz="2000" b="1" dirty="0" err="1" smtClean="0">
                <a:solidFill>
                  <a:srgbClr val="002060"/>
                </a:solidFill>
              </a:rPr>
              <a:t>Hóa</a:t>
            </a:r>
            <a:r>
              <a:rPr lang="en-US" sz="2000" b="1" dirty="0" smtClean="0">
                <a:solidFill>
                  <a:srgbClr val="002060"/>
                </a:solidFill>
              </a:rPr>
              <a:t> </a:t>
            </a:r>
            <a:r>
              <a:rPr lang="en-US" sz="2000" b="1" dirty="0" err="1" smtClean="0">
                <a:solidFill>
                  <a:srgbClr val="002060"/>
                </a:solidFill>
              </a:rPr>
              <a:t>học</a:t>
            </a:r>
            <a:r>
              <a:rPr lang="en-US" sz="2000" b="1" dirty="0" smtClean="0">
                <a:solidFill>
                  <a:srgbClr val="002060"/>
                </a:solidFill>
              </a:rPr>
              <a:t> </a:t>
            </a:r>
            <a:r>
              <a:rPr lang="en-US" sz="2000" b="1" dirty="0" smtClean="0">
                <a:solidFill>
                  <a:srgbClr val="002060"/>
                </a:solidFill>
                <a:sym typeface="Wingdings" pitchFamily="2" charset="2"/>
              </a:rPr>
              <a:t> </a:t>
            </a:r>
            <a:r>
              <a:rPr lang="en-US" sz="2000" b="1" dirty="0" err="1" smtClean="0">
                <a:solidFill>
                  <a:srgbClr val="002060"/>
                </a:solidFill>
                <a:sym typeface="Wingdings" pitchFamily="2" charset="2"/>
              </a:rPr>
              <a:t>nước</a:t>
            </a:r>
            <a:r>
              <a:rPr lang="en-US" sz="2000" b="1" dirty="0" smtClean="0">
                <a:solidFill>
                  <a:srgbClr val="002060"/>
                </a:solidFill>
                <a:sym typeface="Wingdings" pitchFamily="2" charset="2"/>
              </a:rPr>
              <a:t> </a:t>
            </a:r>
            <a:r>
              <a:rPr lang="en-US" sz="2000" b="1" dirty="0" err="1" smtClean="0">
                <a:solidFill>
                  <a:srgbClr val="002060"/>
                </a:solidFill>
                <a:sym typeface="Wingdings" pitchFamily="2" charset="2"/>
              </a:rPr>
              <a:t>thải</a:t>
            </a:r>
            <a:r>
              <a:rPr lang="en-US" sz="2000" b="1" dirty="0" smtClean="0">
                <a:solidFill>
                  <a:srgbClr val="002060"/>
                </a:solidFill>
                <a:sym typeface="Wingdings" pitchFamily="2" charset="2"/>
              </a:rPr>
              <a:t> </a:t>
            </a:r>
            <a:r>
              <a:rPr lang="en-US" sz="2000" b="1" dirty="0" err="1" smtClean="0">
                <a:solidFill>
                  <a:srgbClr val="002060"/>
                </a:solidFill>
                <a:sym typeface="Wingdings" pitchFamily="2" charset="2"/>
              </a:rPr>
              <a:t>ra</a:t>
            </a:r>
            <a:r>
              <a:rPr lang="en-US" sz="2000" b="1" dirty="0" smtClean="0">
                <a:solidFill>
                  <a:srgbClr val="002060"/>
                </a:solidFill>
                <a:sym typeface="Wingdings" pitchFamily="2" charset="2"/>
              </a:rPr>
              <a:t> </a:t>
            </a:r>
            <a:r>
              <a:rPr lang="en-US" sz="2000" b="1" dirty="0" err="1" smtClean="0">
                <a:solidFill>
                  <a:srgbClr val="002060"/>
                </a:solidFill>
                <a:sym typeface="Wingdings" pitchFamily="2" charset="2"/>
              </a:rPr>
              <a:t>môi</a:t>
            </a:r>
            <a:r>
              <a:rPr lang="en-US" sz="2000" b="1" dirty="0" smtClean="0">
                <a:solidFill>
                  <a:srgbClr val="002060"/>
                </a:solidFill>
                <a:sym typeface="Wingdings" pitchFamily="2" charset="2"/>
              </a:rPr>
              <a:t> </a:t>
            </a:r>
            <a:r>
              <a:rPr lang="en-US" sz="2000" b="1" dirty="0" err="1" smtClean="0">
                <a:solidFill>
                  <a:srgbClr val="002060"/>
                </a:solidFill>
                <a:sym typeface="Wingdings" pitchFamily="2" charset="2"/>
              </a:rPr>
              <a:t>trường</a:t>
            </a:r>
            <a:endParaRPr lang="en-US" sz="2000" b="1" dirty="0" smtClean="0">
              <a:solidFill>
                <a:srgbClr val="002060"/>
              </a:solidFill>
            </a:endParaRPr>
          </a:p>
        </p:txBody>
      </p:sp>
      <p:sp>
        <p:nvSpPr>
          <p:cNvPr id="16387" name="Rectangle 3"/>
          <p:cNvSpPr>
            <a:spLocks noChangeArrowheads="1"/>
          </p:cNvSpPr>
          <p:nvPr/>
        </p:nvSpPr>
        <p:spPr bwMode="auto">
          <a:xfrm>
            <a:off x="53217" y="1600200"/>
            <a:ext cx="8458200" cy="3086100"/>
          </a:xfrm>
          <a:prstGeom prst="rect">
            <a:avLst/>
          </a:prstGeom>
          <a:noFill/>
          <a:ln w="9525">
            <a:noFill/>
            <a:miter lim="800000"/>
            <a:headEnd/>
            <a:tailEnd/>
          </a:ln>
        </p:spPr>
        <p:txBody>
          <a:bodyPr lIns="0" tIns="46038" rIns="0" bIns="46038"/>
          <a:lstStyle/>
          <a:p>
            <a:pPr marL="342900" indent="-342900">
              <a:lnSpc>
                <a:spcPts val="2400"/>
              </a:lnSpc>
              <a:spcBef>
                <a:spcPct val="40000"/>
              </a:spcBef>
              <a:buClr>
                <a:srgbClr val="16346E"/>
              </a:buClr>
              <a:buSzPct val="110000"/>
              <a:buFont typeface="Wingdings" pitchFamily="2" charset="2"/>
              <a:buNone/>
            </a:pPr>
            <a:r>
              <a:rPr lang="en-GB">
                <a:solidFill>
                  <a:srgbClr val="5F5F5F"/>
                </a:solidFill>
                <a:latin typeface="Arial" pitchFamily="34" charset="0"/>
              </a:rPr>
              <a:t>	</a:t>
            </a:r>
            <a:endParaRPr lang="nl-NL">
              <a:solidFill>
                <a:srgbClr val="5F5F5F"/>
              </a:solidFill>
              <a:latin typeface="Arial" pitchFamily="34" charset="0"/>
            </a:endParaRPr>
          </a:p>
        </p:txBody>
      </p:sp>
      <p:pic>
        <p:nvPicPr>
          <p:cNvPr id="10" name="Picture 2" descr="AQUA03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64886" y="837039"/>
            <a:ext cx="3129337" cy="2202627"/>
          </a:xfrm>
          <a:prstGeom prst="rect">
            <a:avLst/>
          </a:prstGeom>
          <a:noFill/>
          <a:ln w="9525">
            <a:noFill/>
            <a:miter lim="800000"/>
            <a:headEnd/>
            <a:tailEnd/>
          </a:ln>
        </p:spPr>
      </p:pic>
      <p:pic>
        <p:nvPicPr>
          <p:cNvPr id="11" name="Picture 5" descr="cff schematisch"/>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9402" y="3039665"/>
            <a:ext cx="5791200" cy="2103835"/>
          </a:xfrm>
          <a:prstGeom prst="rect">
            <a:avLst/>
          </a:prstGeom>
          <a:noFill/>
          <a:ln w="9525">
            <a:noFill/>
            <a:miter lim="800000"/>
            <a:headEnd/>
            <a:tailEnd/>
          </a:ln>
        </p:spPr>
      </p:pic>
      <p:sp>
        <p:nvSpPr>
          <p:cNvPr id="12" name="Line 6"/>
          <p:cNvSpPr>
            <a:spLocks noChangeShapeType="1"/>
          </p:cNvSpPr>
          <p:nvPr/>
        </p:nvSpPr>
        <p:spPr bwMode="auto">
          <a:xfrm flipH="1">
            <a:off x="2270588" y="2307570"/>
            <a:ext cx="1683857" cy="2331720"/>
          </a:xfrm>
          <a:prstGeom prst="line">
            <a:avLst/>
          </a:prstGeom>
          <a:noFill/>
          <a:ln w="19050">
            <a:solidFill>
              <a:srgbClr val="FF0000"/>
            </a:solidFill>
            <a:round/>
            <a:headEnd type="none" w="sm" len="sm"/>
            <a:tailEnd type="triangle" w="sm" len="sm"/>
          </a:ln>
        </p:spPr>
        <p:txBody>
          <a:bodyPr wrap="none" anchor="ctr"/>
          <a:lstStyle/>
          <a:p>
            <a:endParaRPr lang="en-US"/>
          </a:p>
        </p:txBody>
      </p:sp>
      <p:sp>
        <p:nvSpPr>
          <p:cNvPr id="13" name="Line 7"/>
          <p:cNvSpPr>
            <a:spLocks noChangeShapeType="1"/>
          </p:cNvSpPr>
          <p:nvPr/>
        </p:nvSpPr>
        <p:spPr bwMode="auto">
          <a:xfrm flipH="1">
            <a:off x="3811712" y="2238990"/>
            <a:ext cx="1300974" cy="2400300"/>
          </a:xfrm>
          <a:prstGeom prst="line">
            <a:avLst/>
          </a:prstGeom>
          <a:noFill/>
          <a:ln w="19050">
            <a:solidFill>
              <a:srgbClr val="FF0000"/>
            </a:solidFill>
            <a:round/>
            <a:headEnd type="none" w="sm" len="sm"/>
            <a:tailEnd type="triangle" w="sm" len="sm"/>
          </a:ln>
        </p:spPr>
        <p:txBody>
          <a:bodyPr wrap="none" anchor="ctr"/>
          <a:lstStyle/>
          <a:p>
            <a:endParaRPr lang="en-US"/>
          </a:p>
        </p:txBody>
      </p:sp>
      <p:sp>
        <p:nvSpPr>
          <p:cNvPr id="14" name="Line 8"/>
          <p:cNvSpPr>
            <a:spLocks noChangeShapeType="1"/>
          </p:cNvSpPr>
          <p:nvPr/>
        </p:nvSpPr>
        <p:spPr bwMode="auto">
          <a:xfrm flipH="1">
            <a:off x="4767208" y="2307570"/>
            <a:ext cx="1503717" cy="2331720"/>
          </a:xfrm>
          <a:prstGeom prst="line">
            <a:avLst/>
          </a:prstGeom>
          <a:noFill/>
          <a:ln w="19050">
            <a:solidFill>
              <a:srgbClr val="FF0000"/>
            </a:solidFill>
            <a:round/>
            <a:headEnd type="none" w="sm" len="sm"/>
            <a:tailEnd type="triangle" w="sm" len="sm"/>
          </a:ln>
        </p:spPr>
        <p:txBody>
          <a:bodyPr wrap="none" anchor="ctr"/>
          <a:lstStyle/>
          <a:p>
            <a:endParaRPr lang="en-US"/>
          </a:p>
        </p:txBody>
      </p:sp>
      <p:sp>
        <p:nvSpPr>
          <p:cNvPr id="15" name="Line 9"/>
          <p:cNvSpPr>
            <a:spLocks noChangeShapeType="1"/>
          </p:cNvSpPr>
          <p:nvPr/>
        </p:nvSpPr>
        <p:spPr bwMode="auto">
          <a:xfrm flipH="1">
            <a:off x="3112516" y="2124690"/>
            <a:ext cx="1969690" cy="2358966"/>
          </a:xfrm>
          <a:prstGeom prst="line">
            <a:avLst/>
          </a:prstGeom>
          <a:noFill/>
          <a:ln w="19050">
            <a:solidFill>
              <a:srgbClr val="FF0000"/>
            </a:solidFill>
            <a:round/>
            <a:headEnd type="none" w="sm" len="sm"/>
            <a:tailEnd type="triangle" w="sm" len="sm"/>
          </a:ln>
        </p:spPr>
        <p:txBody>
          <a:bodyPr wrap="none" anchor="ctr"/>
          <a:lstStyle/>
          <a:p>
            <a:endParaRPr lang="en-US"/>
          </a:p>
        </p:txBody>
      </p:sp>
      <p:pic>
        <p:nvPicPr>
          <p:cNvPr id="16" name="Picture 10" descr="overview cf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218" y="884049"/>
            <a:ext cx="3445827" cy="2155617"/>
          </a:xfrm>
          <a:prstGeom prst="rect">
            <a:avLst/>
          </a:prstGeom>
          <a:noFill/>
          <a:ln w="9525">
            <a:noFill/>
            <a:miter lim="800000"/>
            <a:headEnd/>
            <a:tailEnd/>
          </a:ln>
        </p:spPr>
      </p:pic>
      <p:pic>
        <p:nvPicPr>
          <p:cNvPr id="17" name="Picture 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94223" y="71167"/>
            <a:ext cx="2247269" cy="1625763"/>
          </a:xfrm>
          <a:prstGeom prst="rect">
            <a:avLst/>
          </a:prstGeom>
          <a:noFill/>
          <a:ln w="9525">
            <a:noFill/>
            <a:miter lim="800000"/>
            <a:headEnd/>
            <a:tailEnd/>
          </a:ln>
          <a:effectLst/>
        </p:spPr>
      </p:pic>
      <p:sp>
        <p:nvSpPr>
          <p:cNvPr id="2" name="TextBox 1"/>
          <p:cNvSpPr txBox="1"/>
          <p:nvPr/>
        </p:nvSpPr>
        <p:spPr>
          <a:xfrm>
            <a:off x="6886264" y="1769927"/>
            <a:ext cx="2177840" cy="323165"/>
          </a:xfrm>
          <a:prstGeom prst="rect">
            <a:avLst/>
          </a:prstGeom>
          <a:noFill/>
        </p:spPr>
        <p:txBody>
          <a:bodyPr wrap="none" rtlCol="0">
            <a:spAutoFit/>
          </a:bodyPr>
          <a:lstStyle/>
          <a:p>
            <a:r>
              <a:rPr lang="en-US" dirty="0" err="1" smtClean="0"/>
              <a:t>Kiểm</a:t>
            </a:r>
            <a:r>
              <a:rPr lang="en-US" dirty="0" smtClean="0"/>
              <a:t> </a:t>
            </a:r>
            <a:r>
              <a:rPr lang="en-US" dirty="0" err="1" smtClean="0"/>
              <a:t>tra</a:t>
            </a:r>
            <a:r>
              <a:rPr lang="en-US" dirty="0" smtClean="0"/>
              <a:t> </a:t>
            </a:r>
            <a:r>
              <a:rPr lang="en-US" dirty="0" err="1" smtClean="0"/>
              <a:t>chất</a:t>
            </a:r>
            <a:r>
              <a:rPr lang="en-US" dirty="0" smtClean="0"/>
              <a:t> </a:t>
            </a:r>
            <a:r>
              <a:rPr lang="en-US" dirty="0" err="1" smtClean="0"/>
              <a:t>lượng</a:t>
            </a:r>
            <a:r>
              <a:rPr lang="en-US" dirty="0" smtClean="0"/>
              <a:t> </a:t>
            </a:r>
            <a:r>
              <a:rPr lang="en-US" dirty="0" err="1" smtClean="0"/>
              <a:t>nước</a:t>
            </a:r>
            <a:endParaRPr lang="en-US" dirty="0"/>
          </a:p>
        </p:txBody>
      </p:sp>
    </p:spTree>
    <p:extLst>
      <p:ext uri="{BB962C8B-B14F-4D97-AF65-F5344CB8AC3E}">
        <p14:creationId xmlns:p14="http://schemas.microsoft.com/office/powerpoint/2010/main" val="3152841358"/>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05978"/>
            <a:ext cx="4516877" cy="857250"/>
          </a:xfrm>
        </p:spPr>
        <p:txBody>
          <a:bodyPr>
            <a:normAutofit fontScale="90000"/>
          </a:bodyPr>
          <a:lstStyle/>
          <a:p>
            <a:r>
              <a:rPr lang="en-US" sz="3200" b="1" dirty="0" smtClean="0"/>
              <a:t>Xử lý nước thải thông qua hệ thống Biogas</a:t>
            </a:r>
            <a:endParaRPr lang="en-US" sz="3200" b="1" dirty="0"/>
          </a:p>
        </p:txBody>
      </p:sp>
      <p:sp>
        <p:nvSpPr>
          <p:cNvPr id="3" name="Content Placeholder 2"/>
          <p:cNvSpPr>
            <a:spLocks noGrp="1"/>
          </p:cNvSpPr>
          <p:nvPr>
            <p:ph idx="1"/>
          </p:nvPr>
        </p:nvSpPr>
        <p:spPr>
          <a:xfrm>
            <a:off x="70374" y="1200151"/>
            <a:ext cx="4793456" cy="1245098"/>
          </a:xfrm>
        </p:spPr>
        <p:txBody>
          <a:bodyPr>
            <a:normAutofit fontScale="85000" lnSpcReduction="20000"/>
          </a:bodyPr>
          <a:lstStyle/>
          <a:p>
            <a:pPr algn="just"/>
            <a:r>
              <a:rPr lang="de-DE" sz="2000" dirty="0">
                <a:latin typeface="Arial" pitchFamily="34" charset="0"/>
                <a:cs typeface="Arial" pitchFamily="34" charset="0"/>
              </a:rPr>
              <a:t>Đ</a:t>
            </a:r>
            <a:r>
              <a:rPr lang="de-DE" sz="2000" dirty="0" smtClean="0">
                <a:latin typeface="Arial" pitchFamily="34" charset="0"/>
                <a:cs typeface="Arial" pitchFamily="34" charset="0"/>
              </a:rPr>
              <a:t>ầu </a:t>
            </a:r>
            <a:r>
              <a:rPr lang="de-DE" sz="2000" dirty="0">
                <a:latin typeface="Arial" pitchFamily="34" charset="0"/>
                <a:cs typeface="Arial" pitchFamily="34" charset="0"/>
              </a:rPr>
              <a:t>tư d</a:t>
            </a:r>
            <a:r>
              <a:rPr lang="vi-VN" sz="2000" dirty="0">
                <a:latin typeface="Arial" pitchFamily="34" charset="0"/>
                <a:cs typeface="Arial" pitchFamily="34" charset="0"/>
              </a:rPr>
              <a:t>ự án xử lý nước thải chăn nuôi, thu hồi Biogas phát điện theo cơ chế phát triển sạch CDM</a:t>
            </a:r>
            <a:r>
              <a:rPr lang="en-GB" sz="2000" dirty="0">
                <a:latin typeface="Arial" pitchFamily="34" charset="0"/>
                <a:cs typeface="Arial" pitchFamily="34" charset="0"/>
              </a:rPr>
              <a:t>, với công suất </a:t>
            </a:r>
            <a:r>
              <a:rPr lang="en-GB" sz="2000" dirty="0" smtClean="0">
                <a:latin typeface="Arial" pitchFamily="34" charset="0"/>
                <a:cs typeface="Arial" pitchFamily="34" charset="0"/>
              </a:rPr>
              <a:t>1.500 m3/ngày</a:t>
            </a:r>
          </a:p>
          <a:p>
            <a:pPr algn="just"/>
            <a:r>
              <a:rPr lang="en-GB" sz="2000" dirty="0" smtClean="0">
                <a:latin typeface="Arial" pitchFamily="34" charset="0"/>
                <a:cs typeface="Arial" pitchFamily="34" charset="0"/>
              </a:rPr>
              <a:t>Khí biogas làm nhiên liệu chạy máy </a:t>
            </a:r>
            <a:r>
              <a:rPr lang="en-GB" sz="2000" smtClean="0">
                <a:latin typeface="Arial" pitchFamily="34" charset="0"/>
                <a:cs typeface="Arial" pitchFamily="34" charset="0"/>
              </a:rPr>
              <a:t>phát điện/máy </a:t>
            </a:r>
            <a:r>
              <a:rPr lang="en-GB" sz="2000" dirty="0" smtClean="0">
                <a:latin typeface="Arial" pitchFamily="34" charset="0"/>
                <a:cs typeface="Arial" pitchFamily="34" charset="0"/>
              </a:rPr>
              <a:t>sấy cung cấp cho trang trại</a:t>
            </a:r>
            <a:endParaRPr lang="en-US" sz="2000" dirty="0">
              <a:latin typeface="Arial" pitchFamily="34" charset="0"/>
              <a:cs typeface="Arial" pitchFamily="34" charset="0"/>
            </a:endParaRPr>
          </a:p>
        </p:txBody>
      </p:sp>
      <p:sp>
        <p:nvSpPr>
          <p:cNvPr id="4" name="TextBox 9"/>
          <p:cNvSpPr txBox="1">
            <a:spLocks noChangeArrowheads="1"/>
          </p:cNvSpPr>
          <p:nvPr/>
        </p:nvSpPr>
        <p:spPr bwMode="auto">
          <a:xfrm>
            <a:off x="6911083" y="4619398"/>
            <a:ext cx="15395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err="1">
                <a:solidFill>
                  <a:srgbClr val="FF0000"/>
                </a:solidFill>
                <a:latin typeface="Times New Roman" pitchFamily="18" charset="0"/>
                <a:cs typeface="Times New Roman" pitchFamily="18" charset="0"/>
              </a:rPr>
              <a:t>Hầm</a:t>
            </a:r>
            <a:r>
              <a:rPr lang="en-US" altLang="en-US" dirty="0">
                <a:solidFill>
                  <a:srgbClr val="FF0000"/>
                </a:solidFill>
                <a:latin typeface="Times New Roman" pitchFamily="18" charset="0"/>
                <a:cs typeface="Times New Roman" pitchFamily="18" charset="0"/>
              </a:rPr>
              <a:t> </a:t>
            </a:r>
            <a:r>
              <a:rPr lang="en-US" altLang="en-US" dirty="0" smtClean="0">
                <a:solidFill>
                  <a:srgbClr val="FF0000"/>
                </a:solidFill>
                <a:latin typeface="Times New Roman" pitchFamily="18" charset="0"/>
                <a:cs typeface="Times New Roman" pitchFamily="18" charset="0"/>
              </a:rPr>
              <a:t>Biogas</a:t>
            </a:r>
            <a:endParaRPr lang="en-US" altLang="en-US" dirty="0">
              <a:solidFill>
                <a:srgbClr val="FF0000"/>
              </a:solidFill>
              <a:latin typeface="Times New Roman" pitchFamily="18" charset="0"/>
              <a:cs typeface="Times New Roman" pitchFamily="18" charset="0"/>
            </a:endParaRPr>
          </a:p>
        </p:txBody>
      </p:sp>
      <p:pic>
        <p:nvPicPr>
          <p:cNvPr id="7" name="Picture 15" descr="D:\Hoài Nam Hoài Bắc\biogas TH\04.09\IMG20160904090511.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175752" y="2767153"/>
            <a:ext cx="2888641" cy="1825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http://hoainamhoaibac.com/image/data/TH%20MILK/image001.png"/>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0761" y="318994"/>
            <a:ext cx="3666124" cy="2239271"/>
          </a:xfrm>
          <a:prstGeom prst="rect">
            <a:avLst/>
          </a:prstGeom>
          <a:noFill/>
          <a:ln>
            <a:noFill/>
          </a:ln>
        </p:spPr>
      </p:pic>
      <p:pic>
        <p:nvPicPr>
          <p:cNvPr id="11" name="Picture 10" descr="http://hoainamhoaibac.com/image/data/TH%20MILK/image007.png"/>
          <p:cNvPicPr/>
          <p:nvPr/>
        </p:nvPicPr>
        <p:blipFill>
          <a:blip r:embed="rId4" cstate="email">
            <a:extLst>
              <a:ext uri="{28A0092B-C50C-407E-A947-70E740481C1C}">
                <a14:useLocalDpi xmlns:a14="http://schemas.microsoft.com/office/drawing/2010/main"/>
              </a:ext>
            </a:extLst>
          </a:blip>
          <a:srcRect/>
          <a:stretch>
            <a:fillRect/>
          </a:stretch>
        </p:blipFill>
        <p:spPr bwMode="auto">
          <a:xfrm>
            <a:off x="358739" y="2742331"/>
            <a:ext cx="2702960" cy="1850213"/>
          </a:xfrm>
          <a:prstGeom prst="rect">
            <a:avLst/>
          </a:prstGeom>
          <a:noFill/>
          <a:ln>
            <a:noFill/>
          </a:ln>
        </p:spPr>
      </p:pic>
      <p:pic>
        <p:nvPicPr>
          <p:cNvPr id="12" name="Picture 11" descr="http://hoainamhoaibac.com/image/data/TH%20MILK/image003.png"/>
          <p:cNvPicPr/>
          <p:nvPr/>
        </p:nvPicPr>
        <p:blipFill>
          <a:blip r:embed="rId5" cstate="email">
            <a:extLst>
              <a:ext uri="{28A0092B-C50C-407E-A947-70E740481C1C}">
                <a14:useLocalDpi xmlns:a14="http://schemas.microsoft.com/office/drawing/2010/main"/>
              </a:ext>
            </a:extLst>
          </a:blip>
          <a:srcRect/>
          <a:stretch>
            <a:fillRect/>
          </a:stretch>
        </p:blipFill>
        <p:spPr bwMode="auto">
          <a:xfrm>
            <a:off x="3296740" y="2767153"/>
            <a:ext cx="2805828" cy="1825391"/>
          </a:xfrm>
          <a:prstGeom prst="rect">
            <a:avLst/>
          </a:prstGeom>
          <a:noFill/>
          <a:ln>
            <a:noFill/>
          </a:ln>
        </p:spPr>
      </p:pic>
    </p:spTree>
    <p:extLst>
      <p:ext uri="{BB962C8B-B14F-4D97-AF65-F5344CB8AC3E}">
        <p14:creationId xmlns:p14="http://schemas.microsoft.com/office/powerpoint/2010/main" val="40203865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40"/>
          <p:cNvGrpSpPr>
            <a:grpSpLocks/>
          </p:cNvGrpSpPr>
          <p:nvPr/>
        </p:nvGrpSpPr>
        <p:grpSpPr bwMode="auto">
          <a:xfrm>
            <a:off x="1171255" y="0"/>
            <a:ext cx="7972746" cy="5013682"/>
            <a:chOff x="1524000" y="1"/>
            <a:chExt cx="6345238" cy="6858000"/>
          </a:xfrm>
        </p:grpSpPr>
        <p:grpSp>
          <p:nvGrpSpPr>
            <p:cNvPr id="8209" name="Group 2"/>
            <p:cNvGrpSpPr>
              <a:grpSpLocks/>
            </p:cNvGrpSpPr>
            <p:nvPr/>
          </p:nvGrpSpPr>
          <p:grpSpPr bwMode="auto">
            <a:xfrm>
              <a:off x="1524000" y="1"/>
              <a:ext cx="6345238" cy="6858000"/>
              <a:chOff x="1279" y="2146"/>
              <a:chExt cx="9993" cy="11807"/>
            </a:xfrm>
          </p:grpSpPr>
          <p:cxnSp>
            <p:nvCxnSpPr>
              <p:cNvPr id="8211" name="AutoShape 3"/>
              <p:cNvCxnSpPr>
                <a:cxnSpLocks noChangeShapeType="1"/>
              </p:cNvCxnSpPr>
              <p:nvPr/>
            </p:nvCxnSpPr>
            <p:spPr bwMode="auto">
              <a:xfrm>
                <a:off x="5697" y="4123"/>
                <a:ext cx="0" cy="52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8212" name="Rectangle 4"/>
              <p:cNvSpPr>
                <a:spLocks noChangeArrowheads="1"/>
              </p:cNvSpPr>
              <p:nvPr/>
            </p:nvSpPr>
            <p:spPr bwMode="auto">
              <a:xfrm>
                <a:off x="3519" y="3474"/>
                <a:ext cx="4353" cy="596"/>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a:lstStyle/>
              <a:p>
                <a:pPr algn="ctr">
                  <a:spcAft>
                    <a:spcPts val="1000"/>
                  </a:spcAft>
                </a:pPr>
                <a:r>
                  <a:rPr lang="en-US" sz="1300" b="1">
                    <a:latin typeface="Times New Roman" pitchFamily="18" charset="0"/>
                    <a:cs typeface="Times New Roman" pitchFamily="18" charset="0"/>
                  </a:rPr>
                  <a:t>Mương dẫn (MD)</a:t>
                </a:r>
                <a:endParaRPr lang="en-US" sz="1300">
                  <a:latin typeface="Times New Roman" pitchFamily="18" charset="0"/>
                  <a:cs typeface="Times New Roman" pitchFamily="18" charset="0"/>
                </a:endParaRPr>
              </a:p>
            </p:txBody>
          </p:sp>
          <p:sp>
            <p:nvSpPr>
              <p:cNvPr id="8213" name="Rectangle 5"/>
              <p:cNvSpPr>
                <a:spLocks noChangeArrowheads="1"/>
              </p:cNvSpPr>
              <p:nvPr/>
            </p:nvSpPr>
            <p:spPr bwMode="auto">
              <a:xfrm>
                <a:off x="3562" y="7276"/>
                <a:ext cx="4293" cy="511"/>
              </a:xfrm>
              <a:prstGeom prst="rect">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a:lstStyle/>
              <a:p>
                <a:pPr algn="ctr">
                  <a:spcAft>
                    <a:spcPts val="1000"/>
                  </a:spcAft>
                </a:pPr>
                <a:r>
                  <a:rPr lang="en-US" sz="1300" b="1">
                    <a:latin typeface="Times New Roman" pitchFamily="18" charset="0"/>
                    <a:cs typeface="Times New Roman" pitchFamily="18" charset="0"/>
                  </a:rPr>
                  <a:t>Bể Lắng đứng (B06)</a:t>
                </a:r>
                <a:endParaRPr lang="en-US" sz="1300">
                  <a:latin typeface="Times New Roman" pitchFamily="18" charset="0"/>
                  <a:cs typeface="Times New Roman" pitchFamily="18" charset="0"/>
                </a:endParaRPr>
              </a:p>
            </p:txBody>
          </p:sp>
          <p:sp>
            <p:nvSpPr>
              <p:cNvPr id="8214" name="Rectangle 6"/>
              <p:cNvSpPr>
                <a:spLocks noChangeArrowheads="1"/>
              </p:cNvSpPr>
              <p:nvPr/>
            </p:nvSpPr>
            <p:spPr bwMode="auto">
              <a:xfrm>
                <a:off x="3579" y="4707"/>
                <a:ext cx="4267" cy="835"/>
              </a:xfrm>
              <a:prstGeom prst="rect">
                <a:avLst/>
              </a:prstGeom>
              <a:solidFill>
                <a:srgbClr val="FFFFFF"/>
              </a:solidFill>
              <a:ln w="63500" cmpd="thickThin" algn="ctr">
                <a:solidFill>
                  <a:srgbClr val="C0504D"/>
                </a:solidFill>
                <a:miter lim="800000"/>
                <a:headEnd/>
                <a:tailEnd/>
              </a:ln>
            </p:spPr>
            <p:txBody>
              <a:bodyPr/>
              <a:lstStyle/>
              <a:p>
                <a:pPr algn="ctr">
                  <a:spcAft>
                    <a:spcPts val="1000"/>
                  </a:spcAft>
                </a:pPr>
                <a:r>
                  <a:rPr lang="en-US" altLang="en-US" sz="1300" b="1" dirty="0" err="1">
                    <a:latin typeface="Times New Roman" pitchFamily="18" charset="0"/>
                    <a:cs typeface="Times New Roman" pitchFamily="18" charset="0"/>
                  </a:rPr>
                  <a:t>Bể</a:t>
                </a:r>
                <a:r>
                  <a:rPr lang="en-US" altLang="en-US" sz="1300" b="1" dirty="0">
                    <a:latin typeface="Times New Roman" pitchFamily="18" charset="0"/>
                    <a:cs typeface="Times New Roman" pitchFamily="18" charset="0"/>
                  </a:rPr>
                  <a:t> Anoxic 5.000m</a:t>
                </a:r>
                <a:r>
                  <a:rPr lang="en-US" altLang="en-US" sz="1300" b="1" baseline="30000" dirty="0">
                    <a:latin typeface="Times New Roman" pitchFamily="18" charset="0"/>
                    <a:cs typeface="Times New Roman" pitchFamily="18" charset="0"/>
                  </a:rPr>
                  <a:t>3 </a:t>
                </a:r>
                <a:r>
                  <a:rPr lang="vi-VN" altLang="en-US" sz="1300" b="1" dirty="0">
                    <a:latin typeface="Times New Roman" pitchFamily="18" charset="0"/>
                    <a:cs typeface="Times New Roman" pitchFamily="18" charset="0"/>
                  </a:rPr>
                  <a:t>(B0</a:t>
                </a:r>
                <a:r>
                  <a:rPr lang="en-US" altLang="en-US" sz="1300" b="1" dirty="0">
                    <a:latin typeface="Times New Roman" pitchFamily="18" charset="0"/>
                    <a:cs typeface="Times New Roman" pitchFamily="18" charset="0"/>
                  </a:rPr>
                  <a:t>4</a:t>
                </a:r>
                <a:r>
                  <a:rPr lang="vi-VN" altLang="en-US" sz="1300" b="1" dirty="0">
                    <a:latin typeface="Times New Roman" pitchFamily="18" charset="0"/>
                    <a:cs typeface="Times New Roman" pitchFamily="18" charset="0"/>
                  </a:rPr>
                  <a:t>)</a:t>
                </a:r>
                <a:r>
                  <a:rPr lang="en-US" altLang="en-US" sz="1300" b="1" dirty="0">
                    <a:latin typeface="Times New Roman" pitchFamily="18" charset="0"/>
                    <a:cs typeface="Times New Roman" pitchFamily="18" charset="0"/>
                  </a:rPr>
                  <a:t> </a:t>
                </a:r>
                <a:endParaRPr lang="en-US" altLang="en-US" sz="1300" dirty="0">
                  <a:latin typeface="Times New Roman" pitchFamily="18" charset="0"/>
                  <a:cs typeface="Times New Roman" pitchFamily="18" charset="0"/>
                </a:endParaRPr>
              </a:p>
            </p:txBody>
          </p:sp>
          <p:cxnSp>
            <p:nvCxnSpPr>
              <p:cNvPr id="8215" name="AutoShape 7"/>
              <p:cNvCxnSpPr>
                <a:cxnSpLocks noChangeShapeType="1"/>
              </p:cNvCxnSpPr>
              <p:nvPr/>
            </p:nvCxnSpPr>
            <p:spPr bwMode="auto">
              <a:xfrm>
                <a:off x="2219" y="5089"/>
                <a:ext cx="1318" cy="0"/>
              </a:xfrm>
              <a:prstGeom prst="straightConnector1">
                <a:avLst/>
              </a:prstGeom>
              <a:noFill/>
              <a:ln w="9525">
                <a:solidFill>
                  <a:srgbClr val="000000"/>
                </a:solidFill>
                <a:prstDash val="lgDashDotDot"/>
                <a:round/>
                <a:headEnd/>
                <a:tailEnd type="triangle" w="med" len="lg"/>
              </a:ln>
              <a:extLst>
                <a:ext uri="{909E8E84-426E-40DD-AFC4-6F175D3DCCD1}">
                  <a14:hiddenFill xmlns:a14="http://schemas.microsoft.com/office/drawing/2010/main">
                    <a:noFill/>
                  </a14:hiddenFill>
                </a:ext>
              </a:extLst>
            </p:spPr>
          </p:cxnSp>
          <p:cxnSp>
            <p:nvCxnSpPr>
              <p:cNvPr id="8216" name="AutoShape 8"/>
              <p:cNvCxnSpPr>
                <a:cxnSpLocks noChangeShapeType="1"/>
              </p:cNvCxnSpPr>
              <p:nvPr/>
            </p:nvCxnSpPr>
            <p:spPr bwMode="auto">
              <a:xfrm flipV="1">
                <a:off x="2219" y="5088"/>
                <a:ext cx="0" cy="2358"/>
              </a:xfrm>
              <a:prstGeom prst="straightConnector1">
                <a:avLst/>
              </a:prstGeom>
              <a:noFill/>
              <a:ln w="9525">
                <a:solidFill>
                  <a:srgbClr val="000000"/>
                </a:solidFill>
                <a:prstDash val="lgDashDotDot"/>
                <a:round/>
                <a:headEnd/>
                <a:tailEnd/>
              </a:ln>
              <a:extLst>
                <a:ext uri="{909E8E84-426E-40DD-AFC4-6F175D3DCCD1}">
                  <a14:hiddenFill xmlns:a14="http://schemas.microsoft.com/office/drawing/2010/main">
                    <a:noFill/>
                  </a14:hiddenFill>
                </a:ext>
              </a:extLst>
            </p:spPr>
          </p:cxnSp>
          <p:cxnSp>
            <p:nvCxnSpPr>
              <p:cNvPr id="8217" name="AutoShape 9"/>
              <p:cNvCxnSpPr>
                <a:cxnSpLocks noChangeShapeType="1"/>
              </p:cNvCxnSpPr>
              <p:nvPr/>
            </p:nvCxnSpPr>
            <p:spPr bwMode="auto">
              <a:xfrm>
                <a:off x="5674" y="6702"/>
                <a:ext cx="0" cy="54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8218" name="AutoShape 10"/>
              <p:cNvSpPr>
                <a:spLocks noChangeArrowheads="1"/>
              </p:cNvSpPr>
              <p:nvPr/>
            </p:nvSpPr>
            <p:spPr bwMode="auto">
              <a:xfrm>
                <a:off x="8810" y="6041"/>
                <a:ext cx="1674" cy="660"/>
              </a:xfrm>
              <a:prstGeom prst="roundRect">
                <a:avLst>
                  <a:gd name="adj" fmla="val 16667"/>
                </a:avLst>
              </a:prstGeom>
              <a:solidFill>
                <a:srgbClr val="FFFFFF"/>
              </a:solidFill>
              <a:ln w="12700">
                <a:solidFill>
                  <a:srgbClr val="4BACC6"/>
                </a:solidFill>
                <a:prstDash val="dash"/>
                <a:round/>
                <a:headEnd/>
                <a:tailEnd/>
              </a:ln>
            </p:spPr>
            <p:txBody>
              <a:bodyPr/>
              <a:lstStyle/>
              <a:p>
                <a:pPr algn="ctr">
                  <a:spcBef>
                    <a:spcPts val="300"/>
                  </a:spcBef>
                  <a:spcAft>
                    <a:spcPts val="1000"/>
                  </a:spcAft>
                </a:pPr>
                <a:r>
                  <a:rPr lang="en-US" altLang="en-US" sz="1300" b="1">
                    <a:solidFill>
                      <a:srgbClr val="3366FF"/>
                    </a:solidFill>
                    <a:latin typeface="Times New Roman" pitchFamily="18" charset="0"/>
                    <a:cs typeface="Times New Roman" pitchFamily="18" charset="0"/>
                  </a:rPr>
                  <a:t>Cấp khí</a:t>
                </a:r>
              </a:p>
              <a:p>
                <a:endParaRPr lang="en-US" altLang="en-US" sz="1300">
                  <a:latin typeface="Times New Roman" pitchFamily="18" charset="0"/>
                  <a:cs typeface="Times New Roman" pitchFamily="18" charset="0"/>
                </a:endParaRPr>
              </a:p>
            </p:txBody>
          </p:sp>
          <p:cxnSp>
            <p:nvCxnSpPr>
              <p:cNvPr id="8219" name="AutoShape 11"/>
              <p:cNvCxnSpPr>
                <a:cxnSpLocks noChangeShapeType="1"/>
              </p:cNvCxnSpPr>
              <p:nvPr/>
            </p:nvCxnSpPr>
            <p:spPr bwMode="auto">
              <a:xfrm>
                <a:off x="5697" y="3013"/>
                <a:ext cx="0" cy="42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8220" name="Rectangle 12"/>
              <p:cNvSpPr>
                <a:spLocks noChangeArrowheads="1"/>
              </p:cNvSpPr>
              <p:nvPr/>
            </p:nvSpPr>
            <p:spPr bwMode="auto">
              <a:xfrm>
                <a:off x="3567" y="2146"/>
                <a:ext cx="4282" cy="819"/>
              </a:xfrm>
              <a:prstGeom prst="rect">
                <a:avLst/>
              </a:prstGeom>
              <a:solidFill>
                <a:srgbClr val="FFFFFF"/>
              </a:solidFill>
              <a:ln w="63500" cmpd="thickThin" algn="ctr">
                <a:solidFill>
                  <a:srgbClr val="C0504D"/>
                </a:solidFill>
                <a:miter lim="800000"/>
                <a:headEnd/>
                <a:tailEnd/>
              </a:ln>
            </p:spPr>
            <p:txBody>
              <a:bodyPr/>
              <a:lstStyle/>
              <a:p>
                <a:pPr algn="ctr">
                  <a:spcBef>
                    <a:spcPts val="600"/>
                  </a:spcBef>
                  <a:spcAft>
                    <a:spcPts val="1000"/>
                  </a:spcAft>
                </a:pPr>
                <a:r>
                  <a:rPr lang="en-US" altLang="en-US" sz="1300" b="1">
                    <a:latin typeface="Times New Roman" pitchFamily="18" charset="0"/>
                    <a:cs typeface="Times New Roman" pitchFamily="18" charset="0"/>
                  </a:rPr>
                  <a:t>Bể Biogas (B01.1/01.2/01.3) – 03 bể</a:t>
                </a:r>
                <a:endParaRPr lang="en-US" altLang="en-US" sz="1300">
                  <a:latin typeface="Times New Roman" pitchFamily="18" charset="0"/>
                  <a:cs typeface="Times New Roman" pitchFamily="18" charset="0"/>
                </a:endParaRPr>
              </a:p>
            </p:txBody>
          </p:sp>
          <p:cxnSp>
            <p:nvCxnSpPr>
              <p:cNvPr id="8221" name="AutoShape 13"/>
              <p:cNvCxnSpPr>
                <a:cxnSpLocks noChangeShapeType="1"/>
              </p:cNvCxnSpPr>
              <p:nvPr/>
            </p:nvCxnSpPr>
            <p:spPr bwMode="auto">
              <a:xfrm flipH="1">
                <a:off x="2236" y="7446"/>
                <a:ext cx="1284" cy="0"/>
              </a:xfrm>
              <a:prstGeom prst="straightConnector1">
                <a:avLst/>
              </a:prstGeom>
              <a:noFill/>
              <a:ln w="9525">
                <a:solidFill>
                  <a:srgbClr val="000000"/>
                </a:solidFill>
                <a:prstDash val="lgDashDotDot"/>
                <a:round/>
                <a:headEnd/>
                <a:tailEnd/>
              </a:ln>
              <a:extLst>
                <a:ext uri="{909E8E84-426E-40DD-AFC4-6F175D3DCCD1}">
                  <a14:hiddenFill xmlns:a14="http://schemas.microsoft.com/office/drawing/2010/main">
                    <a:noFill/>
                  </a14:hiddenFill>
                </a:ext>
              </a:extLst>
            </p:spPr>
          </p:cxnSp>
          <p:sp>
            <p:nvSpPr>
              <p:cNvPr id="8222" name="Rectangle 14"/>
              <p:cNvSpPr>
                <a:spLocks noChangeArrowheads="1"/>
              </p:cNvSpPr>
              <p:nvPr/>
            </p:nvSpPr>
            <p:spPr bwMode="auto">
              <a:xfrm>
                <a:off x="3519" y="13357"/>
                <a:ext cx="4315" cy="596"/>
              </a:xfrm>
              <a:prstGeom prst="rect">
                <a:avLst/>
              </a:prstGeom>
              <a:gradFill rotWithShape="0">
                <a:gsLst>
                  <a:gs pos="0">
                    <a:srgbClr val="C2D69B"/>
                  </a:gs>
                  <a:gs pos="50000">
                    <a:srgbClr val="9BBB59"/>
                  </a:gs>
                  <a:gs pos="100000">
                    <a:srgbClr val="C2D69B"/>
                  </a:gs>
                </a:gsLst>
                <a:lin ang="5400000" scaled="1"/>
              </a:gradFill>
              <a:ln w="12700">
                <a:solidFill>
                  <a:srgbClr val="9BBB59"/>
                </a:solidFill>
                <a:miter lim="800000"/>
                <a:headEnd/>
                <a:tailEnd/>
              </a:ln>
              <a:effectLst>
                <a:outerShdw dist="28398" dir="3806097" algn="ctr" rotWithShape="0">
                  <a:srgbClr val="4E6128"/>
                </a:outerShdw>
              </a:effectLst>
            </p:spPr>
            <p:txBody>
              <a:bodyPr/>
              <a:lstStyle/>
              <a:p>
                <a:pPr algn="ctr">
                  <a:spcBef>
                    <a:spcPts val="300"/>
                  </a:spcBef>
                  <a:spcAft>
                    <a:spcPts val="1000"/>
                  </a:spcAft>
                </a:pPr>
                <a:r>
                  <a:rPr lang="en-US" sz="1300" b="1">
                    <a:latin typeface="Times New Roman" pitchFamily="18" charset="0"/>
                    <a:cs typeface="Times New Roman" pitchFamily="18" charset="0"/>
                  </a:rPr>
                  <a:t>MÔI TRƯỜNG</a:t>
                </a:r>
              </a:p>
              <a:p>
                <a:endParaRPr lang="en-US" sz="1300">
                  <a:latin typeface="Times New Roman" pitchFamily="18" charset="0"/>
                  <a:cs typeface="Times New Roman" pitchFamily="18" charset="0"/>
                </a:endParaRPr>
              </a:p>
            </p:txBody>
          </p:sp>
          <p:cxnSp>
            <p:nvCxnSpPr>
              <p:cNvPr id="8223" name="AutoShape 15"/>
              <p:cNvCxnSpPr>
                <a:cxnSpLocks noChangeShapeType="1"/>
              </p:cNvCxnSpPr>
              <p:nvPr/>
            </p:nvCxnSpPr>
            <p:spPr bwMode="auto">
              <a:xfrm>
                <a:off x="5663" y="5576"/>
                <a:ext cx="1" cy="46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8224" name="Rectangle 16"/>
              <p:cNvSpPr>
                <a:spLocks noChangeArrowheads="1"/>
              </p:cNvSpPr>
              <p:nvPr/>
            </p:nvSpPr>
            <p:spPr bwMode="auto">
              <a:xfrm>
                <a:off x="3567" y="6071"/>
                <a:ext cx="4305" cy="609"/>
              </a:xfrm>
              <a:prstGeom prst="rect">
                <a:avLst/>
              </a:prstGeom>
              <a:gradFill rotWithShape="0">
                <a:gsLst>
                  <a:gs pos="0">
                    <a:srgbClr val="92CDDC"/>
                  </a:gs>
                  <a:gs pos="50000">
                    <a:srgbClr val="DAEEF3"/>
                  </a:gs>
                  <a:gs pos="100000">
                    <a:srgbClr val="92CDDC"/>
                  </a:gs>
                </a:gsLst>
                <a:lin ang="18900000" scaled="1"/>
              </a:gradFill>
              <a:ln w="12700" algn="ctr">
                <a:solidFill>
                  <a:srgbClr val="92CDDC"/>
                </a:solidFill>
                <a:miter lim="800000"/>
                <a:headEnd/>
                <a:tailEnd/>
              </a:ln>
              <a:effectLst>
                <a:outerShdw dist="28398" dir="3806097" algn="ctr" rotWithShape="0">
                  <a:srgbClr val="205867">
                    <a:alpha val="50000"/>
                  </a:srgbClr>
                </a:outerShdw>
              </a:effectLst>
            </p:spPr>
            <p:txBody>
              <a:bodyPr/>
              <a:lstStyle/>
              <a:p>
                <a:pPr algn="ctr">
                  <a:spcAft>
                    <a:spcPts val="1000"/>
                  </a:spcAft>
                </a:pPr>
                <a:r>
                  <a:rPr lang="en-US" sz="1300" b="1">
                    <a:latin typeface="Times New Roman" pitchFamily="18" charset="0"/>
                    <a:cs typeface="Times New Roman" pitchFamily="18" charset="0"/>
                  </a:rPr>
                  <a:t>Bể Aerotank 2.600m</a:t>
                </a:r>
                <a:r>
                  <a:rPr lang="en-US" sz="1300" b="1" baseline="30000">
                    <a:latin typeface="Times New Roman" pitchFamily="18" charset="0"/>
                    <a:cs typeface="Times New Roman" pitchFamily="18" charset="0"/>
                  </a:rPr>
                  <a:t>3 </a:t>
                </a:r>
                <a:r>
                  <a:rPr lang="vi-VN" sz="1300" b="1">
                    <a:latin typeface="Times New Roman" pitchFamily="18" charset="0"/>
                    <a:cs typeface="Times New Roman" pitchFamily="18" charset="0"/>
                  </a:rPr>
                  <a:t>(B0</a:t>
                </a:r>
                <a:r>
                  <a:rPr lang="en-US" sz="1300" b="1">
                    <a:latin typeface="Times New Roman" pitchFamily="18" charset="0"/>
                    <a:cs typeface="Times New Roman" pitchFamily="18" charset="0"/>
                  </a:rPr>
                  <a:t>5</a:t>
                </a:r>
                <a:r>
                  <a:rPr lang="vi-VN" sz="1300" b="1">
                    <a:latin typeface="Times New Roman" pitchFamily="18" charset="0"/>
                    <a:cs typeface="Times New Roman" pitchFamily="18" charset="0"/>
                  </a:rPr>
                  <a:t>)</a:t>
                </a:r>
                <a:endParaRPr lang="en-US" sz="1300">
                  <a:latin typeface="Times New Roman" pitchFamily="18" charset="0"/>
                  <a:cs typeface="Times New Roman" pitchFamily="18" charset="0"/>
                </a:endParaRPr>
              </a:p>
            </p:txBody>
          </p:sp>
          <p:cxnSp>
            <p:nvCxnSpPr>
              <p:cNvPr id="8225" name="AutoShape 17"/>
              <p:cNvCxnSpPr>
                <a:cxnSpLocks noChangeShapeType="1"/>
              </p:cNvCxnSpPr>
              <p:nvPr/>
            </p:nvCxnSpPr>
            <p:spPr bwMode="auto">
              <a:xfrm>
                <a:off x="5649" y="7816"/>
                <a:ext cx="0" cy="54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8226" name="Rectangle 18"/>
              <p:cNvSpPr>
                <a:spLocks noChangeArrowheads="1"/>
              </p:cNvSpPr>
              <p:nvPr/>
            </p:nvSpPr>
            <p:spPr bwMode="auto">
              <a:xfrm>
                <a:off x="3545" y="9361"/>
                <a:ext cx="4304" cy="959"/>
              </a:xfrm>
              <a:prstGeom prst="rect">
                <a:avLst/>
              </a:prstGeom>
              <a:solidFill>
                <a:srgbClr val="FFFFFF"/>
              </a:solidFill>
              <a:ln w="63500" cmpd="thickThin" algn="ctr">
                <a:solidFill>
                  <a:srgbClr val="C0504D"/>
                </a:solidFill>
                <a:miter lim="800000"/>
                <a:headEnd/>
                <a:tailEnd/>
              </a:ln>
            </p:spPr>
            <p:txBody>
              <a:bodyPr/>
              <a:lstStyle/>
              <a:p>
                <a:pPr algn="ctr">
                  <a:spcAft>
                    <a:spcPts val="1000"/>
                  </a:spcAft>
                </a:pPr>
                <a:r>
                  <a:rPr lang="en-US" altLang="en-US" sz="1300" b="1" dirty="0">
                    <a:latin typeface="Times New Roman" pitchFamily="18" charset="0"/>
                    <a:cs typeface="Times New Roman" pitchFamily="18" charset="0"/>
                  </a:rPr>
                  <a:t>Hồ </a:t>
                </a:r>
                <a:r>
                  <a:rPr lang="en-US" altLang="en-US" sz="1300" b="1" dirty="0" err="1">
                    <a:latin typeface="Times New Roman" pitchFamily="18" charset="0"/>
                    <a:cs typeface="Times New Roman" pitchFamily="18" charset="0"/>
                  </a:rPr>
                  <a:t>chứa</a:t>
                </a:r>
                <a:r>
                  <a:rPr lang="en-US" altLang="en-US" sz="1300" b="1" dirty="0">
                    <a:latin typeface="Times New Roman" pitchFamily="18" charset="0"/>
                    <a:cs typeface="Times New Roman" pitchFamily="18" charset="0"/>
                  </a:rPr>
                  <a:t> 50.000m</a:t>
                </a:r>
                <a:r>
                  <a:rPr lang="en-US" altLang="en-US" sz="1300" b="1" baseline="30000" dirty="0">
                    <a:latin typeface="Times New Roman" pitchFamily="18" charset="0"/>
                    <a:cs typeface="Times New Roman" pitchFamily="18" charset="0"/>
                  </a:rPr>
                  <a:t>3 </a:t>
                </a:r>
                <a:r>
                  <a:rPr lang="vi-VN" altLang="en-US" sz="1300" b="1" dirty="0">
                    <a:latin typeface="Times New Roman" pitchFamily="18" charset="0"/>
                    <a:cs typeface="Times New Roman" pitchFamily="18" charset="0"/>
                  </a:rPr>
                  <a:t>(B0</a:t>
                </a:r>
                <a:r>
                  <a:rPr lang="en-US" altLang="en-US" sz="1300" b="1" dirty="0">
                    <a:latin typeface="Times New Roman" pitchFamily="18" charset="0"/>
                    <a:cs typeface="Times New Roman" pitchFamily="18" charset="0"/>
                  </a:rPr>
                  <a:t>8</a:t>
                </a:r>
                <a:r>
                  <a:rPr lang="vi-VN" altLang="en-US" sz="1300" b="1" dirty="0" smtClean="0">
                    <a:latin typeface="Times New Roman" pitchFamily="18" charset="0"/>
                    <a:cs typeface="Times New Roman" pitchFamily="18" charset="0"/>
                  </a:rPr>
                  <a:t>)</a:t>
                </a:r>
                <a:endParaRPr lang="en-US" altLang="en-US" sz="1300" dirty="0">
                  <a:latin typeface="Times New Roman" pitchFamily="18" charset="0"/>
                  <a:cs typeface="Times New Roman" pitchFamily="18" charset="0"/>
                </a:endParaRPr>
              </a:p>
            </p:txBody>
          </p:sp>
          <p:cxnSp>
            <p:nvCxnSpPr>
              <p:cNvPr id="8227" name="AutoShape 19"/>
              <p:cNvCxnSpPr>
                <a:cxnSpLocks noChangeShapeType="1"/>
              </p:cNvCxnSpPr>
              <p:nvPr/>
            </p:nvCxnSpPr>
            <p:spPr bwMode="auto">
              <a:xfrm>
                <a:off x="5642" y="10303"/>
                <a:ext cx="0" cy="92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8228" name="AutoShape 20"/>
              <p:cNvCxnSpPr>
                <a:cxnSpLocks noChangeShapeType="1"/>
              </p:cNvCxnSpPr>
              <p:nvPr/>
            </p:nvCxnSpPr>
            <p:spPr bwMode="auto">
              <a:xfrm>
                <a:off x="5658" y="11809"/>
                <a:ext cx="0" cy="45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8229" name="Rectangle 21"/>
              <p:cNvSpPr>
                <a:spLocks noChangeArrowheads="1"/>
              </p:cNvSpPr>
              <p:nvPr/>
            </p:nvSpPr>
            <p:spPr bwMode="auto">
              <a:xfrm>
                <a:off x="3519" y="11266"/>
                <a:ext cx="4293" cy="511"/>
              </a:xfrm>
              <a:prstGeom prst="rect">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a:lstStyle/>
              <a:p>
                <a:pPr algn="ctr">
                  <a:spcAft>
                    <a:spcPts val="1000"/>
                  </a:spcAft>
                </a:pPr>
                <a:r>
                  <a:rPr lang="en-US" sz="1300" b="1">
                    <a:latin typeface="Times New Roman" pitchFamily="18" charset="0"/>
                    <a:cs typeface="Times New Roman" pitchFamily="18" charset="0"/>
                  </a:rPr>
                  <a:t>Bể Lọc áp lực (B9)</a:t>
                </a:r>
                <a:endParaRPr lang="en-US" sz="1300">
                  <a:latin typeface="Times New Roman" pitchFamily="18" charset="0"/>
                  <a:cs typeface="Times New Roman" pitchFamily="18" charset="0"/>
                </a:endParaRPr>
              </a:p>
            </p:txBody>
          </p:sp>
          <p:cxnSp>
            <p:nvCxnSpPr>
              <p:cNvPr id="8230" name="AutoShape 22"/>
              <p:cNvCxnSpPr>
                <a:cxnSpLocks noChangeShapeType="1"/>
              </p:cNvCxnSpPr>
              <p:nvPr/>
            </p:nvCxnSpPr>
            <p:spPr bwMode="auto">
              <a:xfrm>
                <a:off x="2219" y="6414"/>
                <a:ext cx="1360" cy="0"/>
              </a:xfrm>
              <a:prstGeom prst="straightConnector1">
                <a:avLst/>
              </a:prstGeom>
              <a:noFill/>
              <a:ln w="9525">
                <a:solidFill>
                  <a:srgbClr val="000000"/>
                </a:solidFill>
                <a:prstDash val="lgDashDotDot"/>
                <a:round/>
                <a:headEnd/>
                <a:tailEnd type="triangle" w="med" len="lg"/>
              </a:ln>
              <a:extLst>
                <a:ext uri="{909E8E84-426E-40DD-AFC4-6F175D3DCCD1}">
                  <a14:hiddenFill xmlns:a14="http://schemas.microsoft.com/office/drawing/2010/main">
                    <a:noFill/>
                  </a14:hiddenFill>
                </a:ext>
              </a:extLst>
            </p:spPr>
          </p:cxnSp>
          <p:grpSp>
            <p:nvGrpSpPr>
              <p:cNvPr id="8231" name="Group 23"/>
              <p:cNvGrpSpPr>
                <a:grpSpLocks/>
              </p:cNvGrpSpPr>
              <p:nvPr/>
            </p:nvGrpSpPr>
            <p:grpSpPr bwMode="auto">
              <a:xfrm flipH="1">
                <a:off x="5458" y="10560"/>
                <a:ext cx="369" cy="325"/>
                <a:chOff x="7020" y="2125"/>
                <a:chExt cx="360" cy="361"/>
              </a:xfrm>
            </p:grpSpPr>
            <p:sp>
              <p:nvSpPr>
                <p:cNvPr id="8245" name="Oval 24"/>
                <p:cNvSpPr>
                  <a:spLocks noChangeArrowheads="1"/>
                </p:cNvSpPr>
                <p:nvPr/>
              </p:nvSpPr>
              <p:spPr bwMode="auto">
                <a:xfrm>
                  <a:off x="7020" y="2125"/>
                  <a:ext cx="360" cy="361"/>
                </a:xfrm>
                <a:prstGeom prst="ellipse">
                  <a:avLst/>
                </a:prstGeom>
                <a:solidFill>
                  <a:srgbClr val="FFFFFF"/>
                </a:solidFill>
                <a:ln w="9525">
                  <a:solidFill>
                    <a:srgbClr val="000000"/>
                  </a:solidFill>
                  <a:round/>
                  <a:headEnd/>
                  <a:tailEnd/>
                </a:ln>
              </p:spPr>
              <p:txBody>
                <a:bodyPr/>
                <a:lstStyle/>
                <a:p>
                  <a:endParaRPr lang="en-US" altLang="en-US" sz="1300">
                    <a:latin typeface="Times New Roman" pitchFamily="18" charset="0"/>
                    <a:cs typeface="Times New Roman" pitchFamily="18" charset="0"/>
                  </a:endParaRPr>
                </a:p>
              </p:txBody>
            </p:sp>
            <p:sp>
              <p:nvSpPr>
                <p:cNvPr id="8246" name="AutoShape 25"/>
                <p:cNvSpPr>
                  <a:spLocks noChangeArrowheads="1"/>
                </p:cNvSpPr>
                <p:nvPr/>
              </p:nvSpPr>
              <p:spPr bwMode="auto">
                <a:xfrm>
                  <a:off x="7020" y="2276"/>
                  <a:ext cx="360" cy="180"/>
                </a:xfrm>
                <a:prstGeom prst="flowChartMerge">
                  <a:avLst/>
                </a:prstGeom>
                <a:solidFill>
                  <a:srgbClr val="000000"/>
                </a:solidFill>
                <a:ln w="9525">
                  <a:solidFill>
                    <a:srgbClr val="000000"/>
                  </a:solidFill>
                  <a:miter lim="800000"/>
                  <a:headEnd/>
                  <a:tailEnd/>
                </a:ln>
              </p:spPr>
              <p:txBody>
                <a:bodyPr/>
                <a:lstStyle/>
                <a:p>
                  <a:endParaRPr lang="en-US" altLang="en-US" sz="1300">
                    <a:latin typeface="Times New Roman" pitchFamily="18" charset="0"/>
                    <a:cs typeface="Times New Roman" pitchFamily="18" charset="0"/>
                  </a:endParaRPr>
                </a:p>
              </p:txBody>
            </p:sp>
          </p:grpSp>
          <p:cxnSp>
            <p:nvCxnSpPr>
              <p:cNvPr id="8232" name="AutoShape 26"/>
              <p:cNvCxnSpPr>
                <a:cxnSpLocks noChangeShapeType="1"/>
              </p:cNvCxnSpPr>
              <p:nvPr/>
            </p:nvCxnSpPr>
            <p:spPr bwMode="auto">
              <a:xfrm flipH="1">
                <a:off x="7888" y="6413"/>
                <a:ext cx="922" cy="0"/>
              </a:xfrm>
              <a:prstGeom prst="straightConnector1">
                <a:avLst/>
              </a:prstGeom>
              <a:noFill/>
              <a:ln w="9525">
                <a:solidFill>
                  <a:srgbClr val="000000"/>
                </a:solidFill>
                <a:prstDash val="lgDash"/>
                <a:round/>
                <a:headEnd/>
                <a:tailEnd type="triangle" w="med" len="med"/>
              </a:ln>
              <a:extLst>
                <a:ext uri="{909E8E84-426E-40DD-AFC4-6F175D3DCCD1}">
                  <a14:hiddenFill xmlns:a14="http://schemas.microsoft.com/office/drawing/2010/main">
                    <a:noFill/>
                  </a14:hiddenFill>
                </a:ext>
              </a:extLst>
            </p:spPr>
          </p:cxnSp>
          <p:cxnSp>
            <p:nvCxnSpPr>
              <p:cNvPr id="8233" name="AutoShape 27"/>
              <p:cNvCxnSpPr>
                <a:cxnSpLocks noChangeShapeType="1"/>
              </p:cNvCxnSpPr>
              <p:nvPr/>
            </p:nvCxnSpPr>
            <p:spPr bwMode="auto">
              <a:xfrm flipH="1">
                <a:off x="2212" y="7719"/>
                <a:ext cx="1327" cy="0"/>
              </a:xfrm>
              <a:prstGeom prst="straightConnector1">
                <a:avLst/>
              </a:prstGeom>
              <a:noFill/>
              <a:ln w="9525">
                <a:solidFill>
                  <a:srgbClr val="000000"/>
                </a:solidFill>
                <a:prstDash val="lgDashDotDot"/>
                <a:round/>
                <a:headEnd/>
                <a:tailEnd/>
              </a:ln>
              <a:extLst>
                <a:ext uri="{909E8E84-426E-40DD-AFC4-6F175D3DCCD1}">
                  <a14:hiddenFill xmlns:a14="http://schemas.microsoft.com/office/drawing/2010/main">
                    <a:noFill/>
                  </a14:hiddenFill>
                </a:ext>
              </a:extLst>
            </p:spPr>
          </p:cxnSp>
          <p:cxnSp>
            <p:nvCxnSpPr>
              <p:cNvPr id="8234" name="AutoShape 28"/>
              <p:cNvCxnSpPr>
                <a:cxnSpLocks noChangeShapeType="1"/>
              </p:cNvCxnSpPr>
              <p:nvPr/>
            </p:nvCxnSpPr>
            <p:spPr bwMode="auto">
              <a:xfrm flipH="1">
                <a:off x="2167" y="11496"/>
                <a:ext cx="1327" cy="1"/>
              </a:xfrm>
              <a:prstGeom prst="straightConnector1">
                <a:avLst/>
              </a:prstGeom>
              <a:noFill/>
              <a:ln w="9525">
                <a:solidFill>
                  <a:srgbClr val="000000"/>
                </a:solidFill>
                <a:prstDash val="lgDashDotDot"/>
                <a:round/>
                <a:headEnd/>
                <a:tailEnd/>
              </a:ln>
              <a:extLst>
                <a:ext uri="{909E8E84-426E-40DD-AFC4-6F175D3DCCD1}">
                  <a14:hiddenFill xmlns:a14="http://schemas.microsoft.com/office/drawing/2010/main">
                    <a:noFill/>
                  </a14:hiddenFill>
                </a:ext>
              </a:extLst>
            </p:spPr>
          </p:cxnSp>
          <p:cxnSp>
            <p:nvCxnSpPr>
              <p:cNvPr id="8235" name="AutoShape 29"/>
              <p:cNvCxnSpPr>
                <a:cxnSpLocks noChangeShapeType="1"/>
              </p:cNvCxnSpPr>
              <p:nvPr/>
            </p:nvCxnSpPr>
            <p:spPr bwMode="auto">
              <a:xfrm>
                <a:off x="2202" y="7719"/>
                <a:ext cx="0" cy="1688"/>
              </a:xfrm>
              <a:prstGeom prst="straightConnector1">
                <a:avLst/>
              </a:prstGeom>
              <a:noFill/>
              <a:ln w="9525">
                <a:solidFill>
                  <a:srgbClr val="000000"/>
                </a:solidFill>
                <a:prstDash val="lgDashDotDot"/>
                <a:round/>
                <a:headEnd/>
                <a:tailEnd type="triangle" w="med" len="lg"/>
              </a:ln>
              <a:extLst>
                <a:ext uri="{909E8E84-426E-40DD-AFC4-6F175D3DCCD1}">
                  <a14:hiddenFill xmlns:a14="http://schemas.microsoft.com/office/drawing/2010/main">
                    <a:noFill/>
                  </a14:hiddenFill>
                </a:ext>
              </a:extLst>
            </p:spPr>
          </p:cxnSp>
          <p:cxnSp>
            <p:nvCxnSpPr>
              <p:cNvPr id="8236" name="AutoShape 30"/>
              <p:cNvCxnSpPr>
                <a:cxnSpLocks noChangeShapeType="1"/>
              </p:cNvCxnSpPr>
              <p:nvPr/>
            </p:nvCxnSpPr>
            <p:spPr bwMode="auto">
              <a:xfrm flipV="1">
                <a:off x="2167" y="10270"/>
                <a:ext cx="1" cy="1225"/>
              </a:xfrm>
              <a:prstGeom prst="straightConnector1">
                <a:avLst/>
              </a:prstGeom>
              <a:noFill/>
              <a:ln w="9525">
                <a:solidFill>
                  <a:srgbClr val="000000"/>
                </a:solidFill>
                <a:prstDash val="lgDashDotDot"/>
                <a:round/>
                <a:headEnd/>
                <a:tailEnd type="triangle" w="med" len="lg"/>
              </a:ln>
              <a:extLst>
                <a:ext uri="{909E8E84-426E-40DD-AFC4-6F175D3DCCD1}">
                  <a14:hiddenFill xmlns:a14="http://schemas.microsoft.com/office/drawing/2010/main">
                    <a:noFill/>
                  </a14:hiddenFill>
                </a:ext>
              </a:extLst>
            </p:spPr>
          </p:cxnSp>
          <p:sp>
            <p:nvSpPr>
              <p:cNvPr id="8237" name="Rectangle 31"/>
              <p:cNvSpPr>
                <a:spLocks noChangeArrowheads="1"/>
              </p:cNvSpPr>
              <p:nvPr/>
            </p:nvSpPr>
            <p:spPr bwMode="auto">
              <a:xfrm>
                <a:off x="3529" y="8416"/>
                <a:ext cx="4290" cy="511"/>
              </a:xfrm>
              <a:prstGeom prst="rect">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a:lstStyle/>
              <a:p>
                <a:pPr algn="ctr">
                  <a:spcAft>
                    <a:spcPts val="1000"/>
                  </a:spcAft>
                </a:pPr>
                <a:r>
                  <a:rPr lang="en-US" sz="1300" b="1">
                    <a:latin typeface="Times New Roman" pitchFamily="18" charset="0"/>
                    <a:cs typeface="Times New Roman" pitchFamily="18" charset="0"/>
                  </a:rPr>
                  <a:t>Bể Lọc Sinh Học (B07)</a:t>
                </a:r>
                <a:endParaRPr lang="en-US" sz="1300">
                  <a:latin typeface="Times New Roman" pitchFamily="18" charset="0"/>
                  <a:cs typeface="Times New Roman" pitchFamily="18" charset="0"/>
                </a:endParaRPr>
              </a:p>
            </p:txBody>
          </p:sp>
          <p:cxnSp>
            <p:nvCxnSpPr>
              <p:cNvPr id="8238" name="AutoShape 32"/>
              <p:cNvCxnSpPr>
                <a:cxnSpLocks noChangeShapeType="1"/>
              </p:cNvCxnSpPr>
              <p:nvPr/>
            </p:nvCxnSpPr>
            <p:spPr bwMode="auto">
              <a:xfrm>
                <a:off x="5642" y="8980"/>
                <a:ext cx="0" cy="41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8239" name="AutoShape 33"/>
              <p:cNvCxnSpPr>
                <a:cxnSpLocks noChangeShapeType="1"/>
              </p:cNvCxnSpPr>
              <p:nvPr/>
            </p:nvCxnSpPr>
            <p:spPr bwMode="auto">
              <a:xfrm>
                <a:off x="5644" y="12870"/>
                <a:ext cx="0" cy="45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8240" name="Rectangle 34"/>
              <p:cNvSpPr>
                <a:spLocks noChangeArrowheads="1"/>
              </p:cNvSpPr>
              <p:nvPr/>
            </p:nvSpPr>
            <p:spPr bwMode="auto">
              <a:xfrm>
                <a:off x="3597" y="12297"/>
                <a:ext cx="4290" cy="511"/>
              </a:xfrm>
              <a:prstGeom prst="rect">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a:lstStyle/>
              <a:p>
                <a:pPr algn="ctr">
                  <a:spcAft>
                    <a:spcPts val="1000"/>
                  </a:spcAft>
                </a:pPr>
                <a:r>
                  <a:rPr lang="en-US" sz="1300" b="1">
                    <a:latin typeface="Times New Roman" pitchFamily="18" charset="0"/>
                    <a:cs typeface="Times New Roman" pitchFamily="18" charset="0"/>
                  </a:rPr>
                  <a:t>Bể Khử Trùng (B10)</a:t>
                </a:r>
                <a:endParaRPr lang="en-US" sz="1300">
                  <a:latin typeface="Times New Roman" pitchFamily="18" charset="0"/>
                  <a:cs typeface="Times New Roman" pitchFamily="18" charset="0"/>
                </a:endParaRPr>
              </a:p>
            </p:txBody>
          </p:sp>
          <p:sp>
            <p:nvSpPr>
              <p:cNvPr id="8241" name="AutoShape 35"/>
              <p:cNvSpPr>
                <a:spLocks noChangeArrowheads="1"/>
              </p:cNvSpPr>
              <p:nvPr/>
            </p:nvSpPr>
            <p:spPr bwMode="auto">
              <a:xfrm>
                <a:off x="1279" y="12061"/>
                <a:ext cx="1674" cy="937"/>
              </a:xfrm>
              <a:prstGeom prst="roundRect">
                <a:avLst>
                  <a:gd name="adj" fmla="val 16667"/>
                </a:avLst>
              </a:prstGeom>
              <a:solidFill>
                <a:srgbClr val="FFFFFF"/>
              </a:solidFill>
              <a:ln w="12700">
                <a:solidFill>
                  <a:srgbClr val="4BACC6"/>
                </a:solidFill>
                <a:prstDash val="dash"/>
                <a:round/>
                <a:headEnd/>
                <a:tailEnd/>
              </a:ln>
            </p:spPr>
            <p:txBody>
              <a:bodyPr/>
              <a:lstStyle/>
              <a:p>
                <a:pPr algn="ctr">
                  <a:spcBef>
                    <a:spcPts val="300"/>
                  </a:spcBef>
                  <a:spcAft>
                    <a:spcPts val="1000"/>
                  </a:spcAft>
                </a:pPr>
                <a:r>
                  <a:rPr lang="en-US" altLang="en-US" sz="1300" b="1">
                    <a:solidFill>
                      <a:srgbClr val="3366FF"/>
                    </a:solidFill>
                    <a:latin typeface="Times New Roman" pitchFamily="18" charset="0"/>
                    <a:cs typeface="Times New Roman" pitchFamily="18" charset="0"/>
                  </a:rPr>
                  <a:t>Dung dịch Clo</a:t>
                </a:r>
              </a:p>
              <a:p>
                <a:endParaRPr lang="en-US" altLang="en-US" sz="1300">
                  <a:latin typeface="Times New Roman" pitchFamily="18" charset="0"/>
                  <a:cs typeface="Times New Roman" pitchFamily="18" charset="0"/>
                </a:endParaRPr>
              </a:p>
            </p:txBody>
          </p:sp>
          <p:cxnSp>
            <p:nvCxnSpPr>
              <p:cNvPr id="8242" name="AutoShape 36"/>
              <p:cNvCxnSpPr>
                <a:cxnSpLocks noChangeShapeType="1"/>
              </p:cNvCxnSpPr>
              <p:nvPr/>
            </p:nvCxnSpPr>
            <p:spPr bwMode="auto">
              <a:xfrm>
                <a:off x="2972" y="12544"/>
                <a:ext cx="624"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8243" name="AutoShape 37"/>
              <p:cNvCxnSpPr>
                <a:cxnSpLocks noChangeShapeType="1"/>
              </p:cNvCxnSpPr>
              <p:nvPr/>
            </p:nvCxnSpPr>
            <p:spPr bwMode="auto">
              <a:xfrm>
                <a:off x="7888" y="9848"/>
                <a:ext cx="718"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8244" name="Rectangle 38"/>
              <p:cNvSpPr>
                <a:spLocks noChangeArrowheads="1"/>
              </p:cNvSpPr>
              <p:nvPr/>
            </p:nvSpPr>
            <p:spPr bwMode="auto">
              <a:xfrm>
                <a:off x="8607" y="9553"/>
                <a:ext cx="2665" cy="599"/>
              </a:xfrm>
              <a:prstGeom prst="rect">
                <a:avLst/>
              </a:prstGeom>
              <a:gradFill rotWithShape="0">
                <a:gsLst>
                  <a:gs pos="0">
                    <a:srgbClr val="C2D69B"/>
                  </a:gs>
                  <a:gs pos="50000">
                    <a:srgbClr val="9BBB59"/>
                  </a:gs>
                  <a:gs pos="100000">
                    <a:srgbClr val="C2D69B"/>
                  </a:gs>
                </a:gsLst>
                <a:lin ang="5400000" scaled="1"/>
              </a:gradFill>
              <a:ln w="12700">
                <a:solidFill>
                  <a:srgbClr val="9BBB59"/>
                </a:solidFill>
                <a:miter lim="800000"/>
                <a:headEnd/>
                <a:tailEnd/>
              </a:ln>
              <a:effectLst>
                <a:outerShdw dist="28398" dir="3806097" algn="ctr" rotWithShape="0">
                  <a:srgbClr val="4E6128"/>
                </a:outerShdw>
              </a:effectLst>
            </p:spPr>
            <p:txBody>
              <a:bodyPr/>
              <a:lstStyle/>
              <a:p>
                <a:pPr algn="ctr">
                  <a:spcBef>
                    <a:spcPts val="300"/>
                  </a:spcBef>
                  <a:spcAft>
                    <a:spcPts val="1000"/>
                  </a:spcAft>
                </a:pPr>
                <a:r>
                  <a:rPr lang="en-US" sz="1300" b="1">
                    <a:latin typeface="Times New Roman" pitchFamily="18" charset="0"/>
                    <a:cs typeface="Times New Roman" pitchFamily="18" charset="0"/>
                  </a:rPr>
                  <a:t>TƯỚI TIÊU</a:t>
                </a:r>
              </a:p>
              <a:p>
                <a:endParaRPr lang="en-US" sz="1300">
                  <a:latin typeface="Times New Roman" pitchFamily="18" charset="0"/>
                  <a:cs typeface="Times New Roman" pitchFamily="18" charset="0"/>
                </a:endParaRPr>
              </a:p>
            </p:txBody>
          </p:sp>
        </p:grpSp>
        <p:sp>
          <p:nvSpPr>
            <p:cNvPr id="8210" name="Rectangle 39"/>
            <p:cNvSpPr>
              <a:spLocks noChangeArrowheads="1"/>
            </p:cNvSpPr>
            <p:nvPr/>
          </p:nvSpPr>
          <p:spPr bwMode="auto">
            <a:xfrm>
              <a:off x="1600200" y="4191001"/>
              <a:ext cx="1196911" cy="519113"/>
            </a:xfrm>
            <a:prstGeom prst="rect">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a:lstStyle/>
            <a:p>
              <a:pPr algn="ctr">
                <a:spcAft>
                  <a:spcPts val="1000"/>
                </a:spcAft>
              </a:pPr>
              <a:r>
                <a:rPr lang="en-US" sz="1300" b="1" dirty="0" err="1">
                  <a:latin typeface="Times New Roman" pitchFamily="18" charset="0"/>
                  <a:cs typeface="Times New Roman" pitchFamily="18" charset="0"/>
                </a:rPr>
                <a:t>Hố</a:t>
              </a:r>
              <a:r>
                <a:rPr lang="en-US" sz="1300" b="1" dirty="0">
                  <a:latin typeface="Times New Roman" pitchFamily="18" charset="0"/>
                  <a:cs typeface="Times New Roman" pitchFamily="18" charset="0"/>
                </a:rPr>
                <a:t> </a:t>
              </a:r>
              <a:r>
                <a:rPr lang="en-US" sz="1300" b="1" dirty="0" err="1">
                  <a:latin typeface="Times New Roman" pitchFamily="18" charset="0"/>
                  <a:cs typeface="Times New Roman" pitchFamily="18" charset="0"/>
                </a:rPr>
                <a:t>chứa</a:t>
              </a:r>
              <a:r>
                <a:rPr lang="en-US" sz="1300" b="1" dirty="0">
                  <a:latin typeface="Times New Roman" pitchFamily="18" charset="0"/>
                  <a:cs typeface="Times New Roman" pitchFamily="18" charset="0"/>
                </a:rPr>
                <a:t> </a:t>
              </a:r>
              <a:r>
                <a:rPr lang="en-US" sz="1300" b="1" dirty="0" err="1">
                  <a:latin typeface="Times New Roman" pitchFamily="18" charset="0"/>
                  <a:cs typeface="Times New Roman" pitchFamily="18" charset="0"/>
                </a:rPr>
                <a:t>bùn</a:t>
              </a:r>
              <a:r>
                <a:rPr lang="en-US" sz="1300" b="1" dirty="0">
                  <a:latin typeface="Times New Roman" pitchFamily="18" charset="0"/>
                  <a:cs typeface="Times New Roman" pitchFamily="18" charset="0"/>
                </a:rPr>
                <a:t> </a:t>
              </a:r>
              <a:r>
                <a:rPr lang="en-US" sz="1300" b="1" dirty="0" err="1">
                  <a:latin typeface="Times New Roman" pitchFamily="18" charset="0"/>
                  <a:cs typeface="Times New Roman" pitchFamily="18" charset="0"/>
                </a:rPr>
                <a:t>dư</a:t>
              </a:r>
              <a:endParaRPr lang="en-US" sz="1300" dirty="0">
                <a:latin typeface="Times New Roman" pitchFamily="18" charset="0"/>
                <a:cs typeface="Times New Roman" pitchFamily="18" charset="0"/>
              </a:endParaRPr>
            </a:p>
          </p:txBody>
        </p:sp>
      </p:grpSp>
      <p:sp>
        <p:nvSpPr>
          <p:cNvPr id="120" name="Rectangle 119"/>
          <p:cNvSpPr/>
          <p:nvPr/>
        </p:nvSpPr>
        <p:spPr>
          <a:xfrm>
            <a:off x="147638" y="128587"/>
            <a:ext cx="2743200" cy="10156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b="1" dirty="0">
                <a:solidFill>
                  <a:srgbClr val="FF0000"/>
                </a:solidFill>
                <a:latin typeface="Times New Roman" pitchFamily="18" charset="0"/>
                <a:cs typeface="Times New Roman" pitchFamily="18" charset="0"/>
              </a:rPr>
              <a:t>SƠ ĐỒ CÔNG NGHỆ HỆ THỐNG XỬ LÝ NƯỚC </a:t>
            </a:r>
            <a:r>
              <a:rPr lang="en-US" b="1" dirty="0" smtClean="0">
                <a:solidFill>
                  <a:srgbClr val="FF0000"/>
                </a:solidFill>
                <a:latin typeface="Times New Roman" pitchFamily="18" charset="0"/>
                <a:cs typeface="Times New Roman" pitchFamily="18" charset="0"/>
              </a:rPr>
              <a:t>THẢI BIOGAS  </a:t>
            </a:r>
            <a:endParaRPr lang="en-US" b="1" dirty="0">
              <a:solidFill>
                <a:srgbClr val="FF0000"/>
              </a:solidFill>
              <a:latin typeface="Times New Roman" pitchFamily="18" charset="0"/>
              <a:cs typeface="Times New Roman" pitchFamily="18" charset="0"/>
            </a:endParaRPr>
          </a:p>
          <a:p>
            <a:pPr algn="ctr">
              <a:defRPr/>
            </a:pPr>
            <a:r>
              <a:rPr lang="en-US" b="1" dirty="0">
                <a:solidFill>
                  <a:srgbClr val="FF0000"/>
                </a:solidFill>
                <a:latin typeface="Times New Roman" pitchFamily="18" charset="0"/>
                <a:cs typeface="Times New Roman" pitchFamily="18" charset="0"/>
              </a:rPr>
              <a:t> </a:t>
            </a:r>
            <a:endParaRPr lang="en-US" dirty="0">
              <a:solidFill>
                <a:srgbClr val="FF0000"/>
              </a:solidFill>
              <a:latin typeface="Times New Roman" pitchFamily="18" charset="0"/>
              <a:cs typeface="Times New Roman" pitchFamily="18" charset="0"/>
            </a:endParaRPr>
          </a:p>
        </p:txBody>
      </p:sp>
      <p:sp>
        <p:nvSpPr>
          <p:cNvPr id="8196" name="Rectangle 145"/>
          <p:cNvSpPr>
            <a:spLocks noChangeArrowheads="1"/>
          </p:cNvSpPr>
          <p:nvPr/>
        </p:nvSpPr>
        <p:spPr bwMode="auto">
          <a:xfrm>
            <a:off x="6545264" y="3560852"/>
            <a:ext cx="2362200" cy="1185309"/>
          </a:xfrm>
          <a:prstGeom prst="rect">
            <a:avLst/>
          </a:prstGeom>
          <a:solidFill>
            <a:srgbClr val="FFFFFF"/>
          </a:solidFill>
          <a:ln w="9525">
            <a:solidFill>
              <a:srgbClr val="000000"/>
            </a:solidFill>
            <a:miter lim="800000"/>
            <a:headEnd/>
            <a:tailEnd/>
          </a:ln>
        </p:spPr>
        <p:txBody>
          <a:bodyPr/>
          <a:lstStyle/>
          <a:p>
            <a:pPr algn="ctr"/>
            <a:r>
              <a:rPr lang="en-US" altLang="en-US" sz="1200" b="1" u="sng" dirty="0" err="1">
                <a:latin typeface="Times New Roman" pitchFamily="18" charset="0"/>
                <a:cs typeface="Times New Roman" pitchFamily="18" charset="0"/>
              </a:rPr>
              <a:t>Chú</a:t>
            </a:r>
            <a:r>
              <a:rPr lang="en-US" altLang="en-US" sz="1200" b="1" u="sng" dirty="0">
                <a:latin typeface="Times New Roman" pitchFamily="18" charset="0"/>
                <a:cs typeface="Times New Roman" pitchFamily="18" charset="0"/>
              </a:rPr>
              <a:t> </a:t>
            </a:r>
            <a:r>
              <a:rPr lang="en-US" altLang="en-US" sz="1200" b="1" u="sng" dirty="0" err="1">
                <a:latin typeface="Times New Roman" pitchFamily="18" charset="0"/>
                <a:cs typeface="Times New Roman" pitchFamily="18" charset="0"/>
              </a:rPr>
              <a:t>Thích</a:t>
            </a:r>
            <a:r>
              <a:rPr lang="en-US" altLang="en-US" sz="1200" b="1" u="sng" dirty="0" smtClean="0">
                <a:latin typeface="Times New Roman" pitchFamily="18" charset="0"/>
                <a:cs typeface="Times New Roman" pitchFamily="18" charset="0"/>
              </a:rPr>
              <a:t>: </a:t>
            </a:r>
          </a:p>
          <a:p>
            <a:pPr algn="ctr"/>
            <a:r>
              <a:rPr lang="en-US" altLang="en-US" sz="1200" b="1" dirty="0" smtClean="0">
                <a:latin typeface="Times New Roman" pitchFamily="18" charset="0"/>
                <a:cs typeface="Times New Roman" pitchFamily="18" charset="0"/>
              </a:rPr>
              <a:t>   : </a:t>
            </a:r>
            <a:r>
              <a:rPr lang="vi-VN" altLang="en-US" sz="1200" b="1" dirty="0" smtClean="0">
                <a:latin typeface="Times New Roman" pitchFamily="18" charset="0"/>
                <a:cs typeface="Times New Roman" pitchFamily="18" charset="0"/>
              </a:rPr>
              <a:t> </a:t>
            </a:r>
            <a:r>
              <a:rPr lang="en-US" altLang="en-US" sz="1200" b="1" dirty="0" err="1">
                <a:latin typeface="Times New Roman" pitchFamily="18" charset="0"/>
                <a:cs typeface="Times New Roman" pitchFamily="18" charset="0"/>
              </a:rPr>
              <a:t>Đường</a:t>
            </a:r>
            <a:r>
              <a:rPr lang="en-US" altLang="en-US" sz="1200" b="1" dirty="0">
                <a:latin typeface="Times New Roman" pitchFamily="18" charset="0"/>
                <a:cs typeface="Times New Roman" pitchFamily="18" charset="0"/>
              </a:rPr>
              <a:t> </a:t>
            </a:r>
            <a:r>
              <a:rPr lang="en-US" altLang="en-US" sz="1200" b="1" dirty="0" err="1" smtClean="0">
                <a:latin typeface="Times New Roman" pitchFamily="18" charset="0"/>
                <a:cs typeface="Times New Roman" pitchFamily="18" charset="0"/>
              </a:rPr>
              <a:t>Nước</a:t>
            </a:r>
            <a:endParaRPr lang="en-US" altLang="en-US" sz="1200" b="1" dirty="0">
              <a:latin typeface="Times New Roman" pitchFamily="18" charset="0"/>
              <a:cs typeface="Times New Roman" pitchFamily="18" charset="0"/>
            </a:endParaRPr>
          </a:p>
          <a:p>
            <a:pPr algn="ctr"/>
            <a:r>
              <a:rPr lang="en-US" altLang="en-US" sz="1200" b="1" dirty="0" smtClean="0">
                <a:latin typeface="Times New Roman" pitchFamily="18" charset="0"/>
                <a:cs typeface="Times New Roman" pitchFamily="18" charset="0"/>
              </a:rPr>
              <a:t>: </a:t>
            </a:r>
            <a:r>
              <a:rPr lang="vi-VN" altLang="en-US" sz="1200" b="1" dirty="0" smtClean="0">
                <a:latin typeface="Times New Roman" pitchFamily="18" charset="0"/>
                <a:cs typeface="Times New Roman" pitchFamily="18" charset="0"/>
              </a:rPr>
              <a:t> </a:t>
            </a:r>
            <a:r>
              <a:rPr lang="en-US" altLang="en-US" sz="1200" b="1" dirty="0" err="1" smtClean="0">
                <a:latin typeface="Times New Roman" pitchFamily="18" charset="0"/>
                <a:cs typeface="Times New Roman" pitchFamily="18" charset="0"/>
              </a:rPr>
              <a:t>Đường</a:t>
            </a:r>
            <a:r>
              <a:rPr lang="en-US" altLang="en-US" sz="1200" b="1" dirty="0" smtClean="0">
                <a:latin typeface="Times New Roman" pitchFamily="18" charset="0"/>
                <a:cs typeface="Times New Roman" pitchFamily="18" charset="0"/>
              </a:rPr>
              <a:t> </a:t>
            </a:r>
            <a:r>
              <a:rPr lang="en-US" altLang="en-US" sz="1200" b="1" dirty="0" err="1" smtClean="0">
                <a:latin typeface="Times New Roman" pitchFamily="18" charset="0"/>
                <a:cs typeface="Times New Roman" pitchFamily="18" charset="0"/>
              </a:rPr>
              <a:t>Khí</a:t>
            </a:r>
            <a:endParaRPr lang="en-US" altLang="en-US" sz="1200" b="1" dirty="0" smtClean="0">
              <a:latin typeface="Times New Roman" pitchFamily="18" charset="0"/>
              <a:cs typeface="Times New Roman" pitchFamily="18" charset="0"/>
            </a:endParaRPr>
          </a:p>
          <a:p>
            <a:r>
              <a:rPr lang="en-US" altLang="en-US" sz="1200" b="1" dirty="0">
                <a:latin typeface="Times New Roman" pitchFamily="18" charset="0"/>
                <a:cs typeface="Times New Roman" pitchFamily="18" charset="0"/>
              </a:rPr>
              <a:t>	 </a:t>
            </a:r>
            <a:r>
              <a:rPr lang="en-US" altLang="en-US" sz="1200" b="1" dirty="0" smtClean="0">
                <a:latin typeface="Times New Roman" pitchFamily="18" charset="0"/>
                <a:cs typeface="Times New Roman" pitchFamily="18" charset="0"/>
              </a:rPr>
              <a:t>      : </a:t>
            </a:r>
            <a:r>
              <a:rPr lang="vi-VN" altLang="en-US" sz="1200" b="1" dirty="0" smtClean="0">
                <a:latin typeface="Times New Roman" pitchFamily="18" charset="0"/>
                <a:cs typeface="Times New Roman" pitchFamily="18" charset="0"/>
              </a:rPr>
              <a:t> </a:t>
            </a:r>
            <a:r>
              <a:rPr lang="en-US" altLang="en-US" sz="1200" b="1" dirty="0" err="1">
                <a:latin typeface="Times New Roman" pitchFamily="18" charset="0"/>
                <a:cs typeface="Times New Roman" pitchFamily="18" charset="0"/>
              </a:rPr>
              <a:t>Đường</a:t>
            </a:r>
            <a:r>
              <a:rPr lang="en-US" altLang="en-US" sz="1200" b="1" dirty="0">
                <a:latin typeface="Times New Roman" pitchFamily="18" charset="0"/>
                <a:cs typeface="Times New Roman" pitchFamily="18" charset="0"/>
              </a:rPr>
              <a:t> </a:t>
            </a:r>
            <a:r>
              <a:rPr lang="en-US" altLang="en-US" sz="1200" b="1" dirty="0" err="1">
                <a:latin typeface="Times New Roman" pitchFamily="18" charset="0"/>
                <a:cs typeface="Times New Roman" pitchFamily="18" charset="0"/>
              </a:rPr>
              <a:t>Bùn</a:t>
            </a:r>
            <a:endParaRPr lang="en-US" altLang="en-US" sz="1200" b="1" dirty="0">
              <a:latin typeface="Times New Roman" pitchFamily="18" charset="0"/>
              <a:cs typeface="Times New Roman" pitchFamily="18" charset="0"/>
            </a:endParaRPr>
          </a:p>
          <a:p>
            <a:pPr>
              <a:spcBef>
                <a:spcPts val="600"/>
              </a:spcBef>
              <a:spcAft>
                <a:spcPts val="1000"/>
              </a:spcAft>
            </a:pPr>
            <a:r>
              <a:rPr lang="en-US" altLang="en-US" sz="1200" b="1" dirty="0">
                <a:latin typeface="Times New Roman" pitchFamily="18" charset="0"/>
                <a:cs typeface="Times New Roman" pitchFamily="18" charset="0"/>
              </a:rPr>
              <a:t>               </a:t>
            </a:r>
            <a:r>
              <a:rPr lang="en-US" altLang="en-US" sz="1200" b="1" dirty="0" smtClean="0">
                <a:latin typeface="Times New Roman" pitchFamily="18" charset="0"/>
                <a:cs typeface="Times New Roman" pitchFamily="18" charset="0"/>
              </a:rPr>
              <a:t>   :  </a:t>
            </a:r>
            <a:r>
              <a:rPr lang="en-US" altLang="en-US" sz="1200" b="1" dirty="0" err="1">
                <a:latin typeface="Times New Roman" pitchFamily="18" charset="0"/>
                <a:cs typeface="Times New Roman" pitchFamily="18" charset="0"/>
              </a:rPr>
              <a:t>Bơm</a:t>
            </a:r>
            <a:endParaRPr lang="en-US" altLang="en-US" dirty="0">
              <a:latin typeface="Times New Roman" pitchFamily="18" charset="0"/>
              <a:cs typeface="Times New Roman" pitchFamily="18" charset="0"/>
            </a:endParaRPr>
          </a:p>
        </p:txBody>
      </p:sp>
      <p:cxnSp>
        <p:nvCxnSpPr>
          <p:cNvPr id="124" name="Straight Arrow Connector 123"/>
          <p:cNvCxnSpPr/>
          <p:nvPr/>
        </p:nvCxnSpPr>
        <p:spPr>
          <a:xfrm>
            <a:off x="6650930" y="3875594"/>
            <a:ext cx="445904" cy="11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98" name="AutoShape 26"/>
          <p:cNvCxnSpPr>
            <a:cxnSpLocks noChangeShapeType="1"/>
          </p:cNvCxnSpPr>
          <p:nvPr/>
        </p:nvCxnSpPr>
        <p:spPr bwMode="auto">
          <a:xfrm>
            <a:off x="6643956" y="4103262"/>
            <a:ext cx="474136" cy="0"/>
          </a:xfrm>
          <a:prstGeom prst="straightConnector1">
            <a:avLst/>
          </a:prstGeom>
          <a:noFill/>
          <a:ln w="9525">
            <a:solidFill>
              <a:srgbClr val="000000"/>
            </a:solidFill>
            <a:prstDash val="lgDash"/>
            <a:round/>
            <a:headEnd/>
            <a:tailEnd type="triangle" w="med" len="med"/>
          </a:ln>
          <a:extLst>
            <a:ext uri="{909E8E84-426E-40DD-AFC4-6F175D3DCCD1}">
              <a14:hiddenFill xmlns:a14="http://schemas.microsoft.com/office/drawing/2010/main">
                <a:noFill/>
              </a14:hiddenFill>
            </a:ext>
          </a:extLst>
        </p:spPr>
      </p:cxnSp>
      <p:cxnSp>
        <p:nvCxnSpPr>
          <p:cNvPr id="8199" name="AutoShape 22"/>
          <p:cNvCxnSpPr>
            <a:cxnSpLocks noChangeShapeType="1"/>
          </p:cNvCxnSpPr>
          <p:nvPr/>
        </p:nvCxnSpPr>
        <p:spPr bwMode="auto">
          <a:xfrm>
            <a:off x="6627816" y="4324517"/>
            <a:ext cx="514775" cy="0"/>
          </a:xfrm>
          <a:prstGeom prst="straightConnector1">
            <a:avLst/>
          </a:prstGeom>
          <a:noFill/>
          <a:ln w="9525">
            <a:solidFill>
              <a:srgbClr val="000000"/>
            </a:solidFill>
            <a:prstDash val="lgDashDotDot"/>
            <a:round/>
            <a:headEnd/>
            <a:tailEnd type="triangle" w="med" len="lg"/>
          </a:ln>
          <a:extLst>
            <a:ext uri="{909E8E84-426E-40DD-AFC4-6F175D3DCCD1}">
              <a14:hiddenFill xmlns:a14="http://schemas.microsoft.com/office/drawing/2010/main">
                <a:noFill/>
              </a14:hiddenFill>
            </a:ext>
          </a:extLst>
        </p:spPr>
      </p:cxnSp>
      <p:grpSp>
        <p:nvGrpSpPr>
          <p:cNvPr id="8200" name="Group 146"/>
          <p:cNvGrpSpPr>
            <a:grpSpLocks/>
          </p:cNvGrpSpPr>
          <p:nvPr/>
        </p:nvGrpSpPr>
        <p:grpSpPr bwMode="auto">
          <a:xfrm rot="-5400000">
            <a:off x="6815335" y="4443469"/>
            <a:ext cx="144066" cy="220663"/>
            <a:chOff x="7020" y="2125"/>
            <a:chExt cx="360" cy="361"/>
          </a:xfrm>
        </p:grpSpPr>
        <p:sp>
          <p:nvSpPr>
            <p:cNvPr id="8207" name="Oval 147"/>
            <p:cNvSpPr>
              <a:spLocks noChangeArrowheads="1"/>
            </p:cNvSpPr>
            <p:nvPr/>
          </p:nvSpPr>
          <p:spPr bwMode="auto">
            <a:xfrm>
              <a:off x="7020" y="2125"/>
              <a:ext cx="360" cy="361"/>
            </a:xfrm>
            <a:prstGeom prst="ellipse">
              <a:avLst/>
            </a:prstGeom>
            <a:solidFill>
              <a:srgbClr val="FFFFFF"/>
            </a:solidFill>
            <a:ln w="9525">
              <a:solidFill>
                <a:srgbClr val="000000"/>
              </a:solidFill>
              <a:round/>
              <a:headEnd/>
              <a:tailEnd/>
            </a:ln>
          </p:spPr>
          <p:txBody>
            <a:bodyPr/>
            <a:lstStyle/>
            <a:p>
              <a:endParaRPr lang="en-US" altLang="en-US"/>
            </a:p>
          </p:txBody>
        </p:sp>
        <p:sp>
          <p:nvSpPr>
            <p:cNvPr id="8208" name="AutoShape 148"/>
            <p:cNvSpPr>
              <a:spLocks noChangeArrowheads="1"/>
            </p:cNvSpPr>
            <p:nvPr/>
          </p:nvSpPr>
          <p:spPr bwMode="auto">
            <a:xfrm>
              <a:off x="7020" y="2276"/>
              <a:ext cx="360" cy="180"/>
            </a:xfrm>
            <a:prstGeom prst="flowChartMerge">
              <a:avLst/>
            </a:prstGeom>
            <a:solidFill>
              <a:srgbClr val="000000"/>
            </a:solidFill>
            <a:ln w="9525">
              <a:solidFill>
                <a:srgbClr val="000000"/>
              </a:solidFill>
              <a:miter lim="800000"/>
              <a:headEnd/>
              <a:tailEnd/>
            </a:ln>
          </p:spPr>
          <p:txBody>
            <a:bodyPr/>
            <a:lstStyle/>
            <a:p>
              <a:endParaRPr lang="en-US" altLang="en-US"/>
            </a:p>
          </p:txBody>
        </p:sp>
      </p:grpSp>
      <p:cxnSp>
        <p:nvCxnSpPr>
          <p:cNvPr id="8201" name="AutoShape 26"/>
          <p:cNvCxnSpPr>
            <a:cxnSpLocks noChangeShapeType="1"/>
          </p:cNvCxnSpPr>
          <p:nvPr/>
        </p:nvCxnSpPr>
        <p:spPr bwMode="auto">
          <a:xfrm>
            <a:off x="6096000" y="171450"/>
            <a:ext cx="762000" cy="1191"/>
          </a:xfrm>
          <a:prstGeom prst="straightConnector1">
            <a:avLst/>
          </a:prstGeom>
          <a:noFill/>
          <a:ln w="9525">
            <a:solidFill>
              <a:srgbClr val="000000"/>
            </a:solidFill>
            <a:prstDash val="lgDash"/>
            <a:round/>
            <a:headEnd/>
            <a:tailEnd type="triangle" w="med" len="med"/>
          </a:ln>
          <a:extLst>
            <a:ext uri="{909E8E84-426E-40DD-AFC4-6F175D3DCCD1}">
              <a14:hiddenFill xmlns:a14="http://schemas.microsoft.com/office/drawing/2010/main">
                <a:noFill/>
              </a14:hiddenFill>
            </a:ext>
          </a:extLst>
        </p:spPr>
      </p:cxnSp>
      <p:grpSp>
        <p:nvGrpSpPr>
          <p:cNvPr id="8202" name="Group 146"/>
          <p:cNvGrpSpPr>
            <a:grpSpLocks/>
          </p:cNvGrpSpPr>
          <p:nvPr/>
        </p:nvGrpSpPr>
        <p:grpSpPr bwMode="auto">
          <a:xfrm rot="-5400000">
            <a:off x="6538492" y="133151"/>
            <a:ext cx="144065" cy="220663"/>
            <a:chOff x="7020" y="2125"/>
            <a:chExt cx="360" cy="361"/>
          </a:xfrm>
        </p:grpSpPr>
        <p:sp>
          <p:nvSpPr>
            <p:cNvPr id="8205" name="Oval 147"/>
            <p:cNvSpPr>
              <a:spLocks noChangeArrowheads="1"/>
            </p:cNvSpPr>
            <p:nvPr/>
          </p:nvSpPr>
          <p:spPr bwMode="auto">
            <a:xfrm>
              <a:off x="7020" y="2125"/>
              <a:ext cx="360" cy="361"/>
            </a:xfrm>
            <a:prstGeom prst="ellipse">
              <a:avLst/>
            </a:prstGeom>
            <a:solidFill>
              <a:srgbClr val="FFFFFF"/>
            </a:solidFill>
            <a:ln w="9525">
              <a:solidFill>
                <a:srgbClr val="000000"/>
              </a:solidFill>
              <a:round/>
              <a:headEnd/>
              <a:tailEnd/>
            </a:ln>
          </p:spPr>
          <p:txBody>
            <a:bodyPr/>
            <a:lstStyle/>
            <a:p>
              <a:endParaRPr lang="en-US" altLang="en-US"/>
            </a:p>
          </p:txBody>
        </p:sp>
        <p:sp>
          <p:nvSpPr>
            <p:cNvPr id="8206" name="AutoShape 148"/>
            <p:cNvSpPr>
              <a:spLocks noChangeArrowheads="1"/>
            </p:cNvSpPr>
            <p:nvPr/>
          </p:nvSpPr>
          <p:spPr bwMode="auto">
            <a:xfrm>
              <a:off x="7020" y="2276"/>
              <a:ext cx="360" cy="180"/>
            </a:xfrm>
            <a:prstGeom prst="flowChartMerge">
              <a:avLst/>
            </a:prstGeom>
            <a:solidFill>
              <a:srgbClr val="000000"/>
            </a:solidFill>
            <a:ln w="9525">
              <a:solidFill>
                <a:srgbClr val="000000"/>
              </a:solidFill>
              <a:miter lim="800000"/>
              <a:headEnd/>
              <a:tailEnd/>
            </a:ln>
          </p:spPr>
          <p:txBody>
            <a:bodyPr/>
            <a:lstStyle/>
            <a:p>
              <a:endParaRPr lang="en-US" altLang="en-US"/>
            </a:p>
          </p:txBody>
        </p:sp>
      </p:grpSp>
      <p:sp>
        <p:nvSpPr>
          <p:cNvPr id="146" name="Rectangle 145"/>
          <p:cNvSpPr/>
          <p:nvPr/>
        </p:nvSpPr>
        <p:spPr>
          <a:xfrm>
            <a:off x="7010400" y="114300"/>
            <a:ext cx="838200" cy="22860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00" dirty="0" err="1">
                <a:solidFill>
                  <a:schemeClr val="tx1"/>
                </a:solidFill>
                <a:latin typeface="Times New Roman" pitchFamily="18" charset="0"/>
                <a:cs typeface="Times New Roman" pitchFamily="18" charset="0"/>
              </a:rPr>
              <a:t>Phát</a:t>
            </a:r>
            <a:r>
              <a:rPr lang="en-US" sz="1300" dirty="0">
                <a:solidFill>
                  <a:schemeClr val="tx1"/>
                </a:solidFill>
                <a:latin typeface="Times New Roman" pitchFamily="18" charset="0"/>
                <a:cs typeface="Times New Roman" pitchFamily="18" charset="0"/>
              </a:rPr>
              <a:t> </a:t>
            </a:r>
            <a:r>
              <a:rPr lang="en-US" sz="1300" dirty="0" err="1">
                <a:solidFill>
                  <a:schemeClr val="tx1"/>
                </a:solidFill>
                <a:latin typeface="Times New Roman" pitchFamily="18" charset="0"/>
                <a:cs typeface="Times New Roman" pitchFamily="18" charset="0"/>
              </a:rPr>
              <a:t>điện</a:t>
            </a:r>
            <a:endParaRPr lang="en-US" sz="1300" dirty="0">
              <a:solidFill>
                <a:schemeClr val="tx1"/>
              </a:solidFill>
              <a:latin typeface="Times New Roman" pitchFamily="18" charset="0"/>
              <a:cs typeface="Times New Roman" pitchFamily="18" charset="0"/>
            </a:endParaRPr>
          </a:p>
        </p:txBody>
      </p:sp>
      <p:sp>
        <p:nvSpPr>
          <p:cNvPr id="147" name="Isosceles Triangle 146"/>
          <p:cNvSpPr/>
          <p:nvPr/>
        </p:nvSpPr>
        <p:spPr>
          <a:xfrm>
            <a:off x="6705600" y="0"/>
            <a:ext cx="1371600" cy="114300"/>
          </a:xfrm>
          <a:prstGeom prst="triangl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008873055"/>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D:\Hoài Nam Hoài Bắc\biogas TH\31.08\IMG_20160831_17324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77456" y="255193"/>
            <a:ext cx="1582220" cy="2498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D:\Hoài Nam Hoài Bắc\biogas TH\04.09\IMG2016090408315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90849" y="255193"/>
            <a:ext cx="3793660" cy="1896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Hoài Nam Hoài Bắc\biogas TH\05.09\IMG2016090507425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17783" y="2483376"/>
            <a:ext cx="3739793" cy="221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089965" y="2807325"/>
            <a:ext cx="1957202" cy="323165"/>
          </a:xfrm>
          <a:prstGeom prst="rect">
            <a:avLst/>
          </a:prstGeom>
          <a:noFill/>
        </p:spPr>
        <p:txBody>
          <a:bodyPr wrap="none" rtlCol="0">
            <a:spAutoFit/>
          </a:bodyPr>
          <a:lstStyle/>
          <a:p>
            <a:r>
              <a:rPr lang="en-US" dirty="0" err="1" smtClean="0"/>
              <a:t>Mương</a:t>
            </a:r>
            <a:r>
              <a:rPr lang="en-US" dirty="0" smtClean="0"/>
              <a:t> </a:t>
            </a:r>
            <a:r>
              <a:rPr lang="en-US" dirty="0" err="1" smtClean="0"/>
              <a:t>dẫn</a:t>
            </a:r>
            <a:r>
              <a:rPr lang="en-US" dirty="0" smtClean="0"/>
              <a:t> </a:t>
            </a:r>
            <a:r>
              <a:rPr lang="en-US" dirty="0" err="1" smtClean="0"/>
              <a:t>sau</a:t>
            </a:r>
            <a:r>
              <a:rPr lang="en-US" dirty="0" smtClean="0"/>
              <a:t> biogas</a:t>
            </a:r>
            <a:endParaRPr lang="en-US" dirty="0"/>
          </a:p>
        </p:txBody>
      </p:sp>
      <p:sp>
        <p:nvSpPr>
          <p:cNvPr id="7" name="TextBox 6"/>
          <p:cNvSpPr txBox="1"/>
          <p:nvPr/>
        </p:nvSpPr>
        <p:spPr>
          <a:xfrm>
            <a:off x="6393135" y="2174725"/>
            <a:ext cx="945708" cy="323165"/>
          </a:xfrm>
          <a:prstGeom prst="rect">
            <a:avLst/>
          </a:prstGeom>
          <a:noFill/>
        </p:spPr>
        <p:txBody>
          <a:bodyPr wrap="none" rtlCol="0">
            <a:spAutoFit/>
          </a:bodyPr>
          <a:lstStyle/>
          <a:p>
            <a:r>
              <a:rPr lang="en-US" dirty="0" err="1" smtClean="0"/>
              <a:t>Bể</a:t>
            </a:r>
            <a:r>
              <a:rPr lang="en-US" dirty="0" smtClean="0"/>
              <a:t> </a:t>
            </a:r>
            <a:r>
              <a:rPr lang="en-US" dirty="0" err="1" smtClean="0"/>
              <a:t>Axonic</a:t>
            </a:r>
            <a:endParaRPr lang="en-US" dirty="0"/>
          </a:p>
        </p:txBody>
      </p:sp>
      <p:sp>
        <p:nvSpPr>
          <p:cNvPr id="8" name="TextBox 7"/>
          <p:cNvSpPr txBox="1"/>
          <p:nvPr/>
        </p:nvSpPr>
        <p:spPr>
          <a:xfrm>
            <a:off x="6393135" y="4733251"/>
            <a:ext cx="1098378" cy="323165"/>
          </a:xfrm>
          <a:prstGeom prst="rect">
            <a:avLst/>
          </a:prstGeom>
          <a:noFill/>
        </p:spPr>
        <p:txBody>
          <a:bodyPr wrap="none" rtlCol="0">
            <a:spAutoFit/>
          </a:bodyPr>
          <a:lstStyle/>
          <a:p>
            <a:r>
              <a:rPr lang="en-US" dirty="0" smtClean="0"/>
              <a:t>Hồ </a:t>
            </a:r>
            <a:r>
              <a:rPr lang="en-US" dirty="0" err="1" smtClean="0"/>
              <a:t>sinh</a:t>
            </a:r>
            <a:r>
              <a:rPr lang="en-US" dirty="0" smtClean="0"/>
              <a:t> </a:t>
            </a:r>
            <a:r>
              <a:rPr lang="en-US" dirty="0" err="1" smtClean="0"/>
              <a:t>học</a:t>
            </a:r>
            <a:endParaRPr lang="en-US" dirty="0"/>
          </a:p>
        </p:txBody>
      </p:sp>
      <p:pic>
        <p:nvPicPr>
          <p:cNvPr id="9" name="Picture 8" descr="http://hoainamhoaibac.com/image/data/TH%20MILK/image003.png"/>
          <p:cNvPicPr/>
          <p:nvPr/>
        </p:nvPicPr>
        <p:blipFill>
          <a:blip r:embed="rId5" cstate="email">
            <a:extLst>
              <a:ext uri="{28A0092B-C50C-407E-A947-70E740481C1C}">
                <a14:useLocalDpi xmlns:a14="http://schemas.microsoft.com/office/drawing/2010/main"/>
              </a:ext>
            </a:extLst>
          </a:blip>
          <a:srcRect/>
          <a:stretch>
            <a:fillRect/>
          </a:stretch>
        </p:blipFill>
        <p:spPr bwMode="auto">
          <a:xfrm>
            <a:off x="190389" y="255192"/>
            <a:ext cx="2899576" cy="2498017"/>
          </a:xfrm>
          <a:prstGeom prst="rect">
            <a:avLst/>
          </a:prstGeom>
          <a:noFill/>
          <a:ln>
            <a:noFill/>
          </a:ln>
        </p:spPr>
      </p:pic>
      <p:pic>
        <p:nvPicPr>
          <p:cNvPr id="10" name="Picture 9" descr="http://hoainamhoaibac.com/image/data/TH%20MILK/image013.png"/>
          <p:cNvPicPr/>
          <p:nvPr/>
        </p:nvPicPr>
        <p:blipFill>
          <a:blip r:embed="rId6" cstate="email">
            <a:extLst>
              <a:ext uri="{28A0092B-C50C-407E-A947-70E740481C1C}">
                <a14:useLocalDpi xmlns:a14="http://schemas.microsoft.com/office/drawing/2010/main"/>
              </a:ext>
            </a:extLst>
          </a:blip>
          <a:srcRect/>
          <a:stretch>
            <a:fillRect/>
          </a:stretch>
        </p:blipFill>
        <p:spPr bwMode="auto">
          <a:xfrm>
            <a:off x="190389" y="3298004"/>
            <a:ext cx="2293201" cy="1504692"/>
          </a:xfrm>
          <a:prstGeom prst="rect">
            <a:avLst/>
          </a:prstGeom>
          <a:noFill/>
          <a:ln>
            <a:noFill/>
          </a:ln>
        </p:spPr>
      </p:pic>
      <p:pic>
        <p:nvPicPr>
          <p:cNvPr id="11" name="Picture 10" descr="http://hoainamhoaibac.com/image/data/TH%20MILK/image015.png"/>
          <p:cNvPicPr/>
          <p:nvPr/>
        </p:nvPicPr>
        <p:blipFill>
          <a:blip r:embed="rId7" cstate="email">
            <a:extLst>
              <a:ext uri="{28A0092B-C50C-407E-A947-70E740481C1C}">
                <a14:useLocalDpi xmlns:a14="http://schemas.microsoft.com/office/drawing/2010/main"/>
              </a:ext>
            </a:extLst>
          </a:blip>
          <a:srcRect/>
          <a:stretch>
            <a:fillRect/>
          </a:stretch>
        </p:blipFill>
        <p:spPr bwMode="auto">
          <a:xfrm>
            <a:off x="2565782" y="3298004"/>
            <a:ext cx="2132659" cy="1504692"/>
          </a:xfrm>
          <a:prstGeom prst="rect">
            <a:avLst/>
          </a:prstGeom>
          <a:noFill/>
          <a:ln>
            <a:noFill/>
          </a:ln>
        </p:spPr>
      </p:pic>
    </p:spTree>
    <p:extLst>
      <p:ext uri="{BB962C8B-B14F-4D97-AF65-F5344CB8AC3E}">
        <p14:creationId xmlns:p14="http://schemas.microsoft.com/office/powerpoint/2010/main" val="39910087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a:xfrm>
            <a:off x="344185" y="190419"/>
            <a:ext cx="4207267" cy="857250"/>
          </a:xfrm>
        </p:spPr>
        <p:txBody>
          <a:bodyPr>
            <a:normAutofit/>
          </a:bodyPr>
          <a:lstStyle/>
          <a:p>
            <a:r>
              <a:rPr lang="en-US" sz="4000" b="1" dirty="0" err="1">
                <a:latin typeface="Calibri" pitchFamily="34" charset="0"/>
              </a:rPr>
              <a:t>Chất</a:t>
            </a:r>
            <a:r>
              <a:rPr lang="en-US" sz="4000" b="1" dirty="0">
                <a:latin typeface="Calibri" pitchFamily="34" charset="0"/>
              </a:rPr>
              <a:t> </a:t>
            </a:r>
            <a:r>
              <a:rPr lang="en-US" sz="4000" b="1" dirty="0" err="1">
                <a:latin typeface="Calibri" pitchFamily="34" charset="0"/>
              </a:rPr>
              <a:t>thải</a:t>
            </a:r>
            <a:r>
              <a:rPr lang="en-US" sz="4000" b="1" dirty="0">
                <a:latin typeface="Calibri" pitchFamily="34" charset="0"/>
              </a:rPr>
              <a:t> </a:t>
            </a:r>
            <a:r>
              <a:rPr lang="en-US" sz="4000" b="1" dirty="0" err="1">
                <a:latin typeface="Calibri" pitchFamily="34" charset="0"/>
              </a:rPr>
              <a:t>nguy</a:t>
            </a:r>
            <a:r>
              <a:rPr lang="en-US" sz="4000" b="1" dirty="0">
                <a:latin typeface="Calibri" pitchFamily="34" charset="0"/>
              </a:rPr>
              <a:t> </a:t>
            </a:r>
            <a:r>
              <a:rPr lang="en-US" sz="4000" b="1" dirty="0" err="1" smtClean="0">
                <a:latin typeface="Calibri" pitchFamily="34" charset="0"/>
              </a:rPr>
              <a:t>hại</a:t>
            </a:r>
            <a:endParaRPr lang="en-US" dirty="0"/>
          </a:p>
        </p:txBody>
      </p:sp>
      <p:sp>
        <p:nvSpPr>
          <p:cNvPr id="4" name="Content Placeholder 3"/>
          <p:cNvSpPr>
            <a:spLocks noGrp="1"/>
          </p:cNvSpPr>
          <p:nvPr>
            <p:ph idx="1"/>
          </p:nvPr>
        </p:nvSpPr>
        <p:spPr>
          <a:xfrm>
            <a:off x="244549" y="1233713"/>
            <a:ext cx="3993622" cy="3208427"/>
          </a:xfrm>
        </p:spPr>
        <p:txBody>
          <a:bodyPr>
            <a:noAutofit/>
          </a:bodyPr>
          <a:lstStyle/>
          <a:p>
            <a:pPr algn="just"/>
            <a:r>
              <a:rPr lang="en-US" sz="2000" dirty="0">
                <a:solidFill>
                  <a:schemeClr val="tx1">
                    <a:lumMod val="50000"/>
                  </a:schemeClr>
                </a:solidFill>
                <a:latin typeface="Arial" charset="0"/>
              </a:rPr>
              <a:t>Thực hiện quản lý CTNH theo thông tư </a:t>
            </a:r>
            <a:r>
              <a:rPr lang="en-US" sz="2000" dirty="0" smtClean="0">
                <a:solidFill>
                  <a:schemeClr val="tx1">
                    <a:lumMod val="50000"/>
                  </a:schemeClr>
                </a:solidFill>
                <a:latin typeface="Arial" charset="0"/>
              </a:rPr>
              <a:t>36/2015/TT-BTNMT.</a:t>
            </a:r>
          </a:p>
          <a:p>
            <a:pPr algn="just"/>
            <a:r>
              <a:rPr lang="en-US" sz="2000" dirty="0">
                <a:solidFill>
                  <a:schemeClr val="tx1">
                    <a:lumMod val="50000"/>
                  </a:schemeClr>
                </a:solidFill>
                <a:latin typeface="Arial" charset="0"/>
              </a:rPr>
              <a:t>Xây dựng nhà kho lưu trữ tạm </a:t>
            </a:r>
            <a:r>
              <a:rPr lang="en-US" sz="2000" dirty="0" smtClean="0">
                <a:solidFill>
                  <a:schemeClr val="tx1">
                    <a:lumMod val="50000"/>
                  </a:schemeClr>
                </a:solidFill>
                <a:latin typeface="Arial" charset="0"/>
              </a:rPr>
              <a:t>thời.</a:t>
            </a:r>
          </a:p>
          <a:p>
            <a:pPr algn="just"/>
            <a:r>
              <a:rPr lang="en-US" sz="2000" dirty="0">
                <a:solidFill>
                  <a:schemeClr val="tx1">
                    <a:lumMod val="50000"/>
                  </a:schemeClr>
                </a:solidFill>
                <a:latin typeface="Arial" charset="0"/>
              </a:rPr>
              <a:t>Hợp đồng với đơn vị có chức năng thực hiện thu gom định kỳ và xử lý, có chứng từ CTNH theo quy </a:t>
            </a:r>
            <a:r>
              <a:rPr lang="en-US" sz="2000" dirty="0" smtClean="0">
                <a:solidFill>
                  <a:schemeClr val="tx1">
                    <a:lumMod val="50000"/>
                  </a:schemeClr>
                </a:solidFill>
                <a:latin typeface="Arial" charset="0"/>
              </a:rPr>
              <a:t>định.</a:t>
            </a:r>
            <a:endParaRPr lang="en-US" sz="2000" dirty="0">
              <a:solidFill>
                <a:schemeClr val="tx1">
                  <a:lumMod val="50000"/>
                </a:schemeClr>
              </a:solidFill>
              <a:latin typeface="Arial" charset="0"/>
            </a:endParaRPr>
          </a:p>
          <a:p>
            <a:pPr algn="just"/>
            <a:endParaRPr lang="en-US" sz="2000" dirty="0">
              <a:solidFill>
                <a:schemeClr val="tx1">
                  <a:lumMod val="50000"/>
                </a:schemeClr>
              </a:solidFill>
              <a:latin typeface="Arial" charset="0"/>
            </a:endParaRPr>
          </a:p>
          <a:p>
            <a:pPr algn="just"/>
            <a:endParaRPr lang="en-US" sz="2000" dirty="0"/>
          </a:p>
        </p:txBody>
      </p:sp>
      <p:pic>
        <p:nvPicPr>
          <p:cNvPr id="11"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87124" y="100815"/>
            <a:ext cx="4537335" cy="2329462"/>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04241" y="2504932"/>
            <a:ext cx="1562172" cy="2408261"/>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79329" y="2533960"/>
            <a:ext cx="1605494" cy="2320925"/>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78882" y="2646220"/>
            <a:ext cx="1452789" cy="1935633"/>
          </a:xfrm>
          <a:prstGeom prst="rect">
            <a:avLst/>
          </a:prstGeom>
          <a:noFill/>
          <a:ln w="9525">
            <a:noFill/>
            <a:miter lim="800000"/>
            <a:headEnd/>
            <a:tailEnd/>
          </a:ln>
          <a:effectLst/>
        </p:spPr>
      </p:pic>
    </p:spTree>
    <p:extLst>
      <p:ext uri="{BB962C8B-B14F-4D97-AF65-F5344CB8AC3E}">
        <p14:creationId xmlns:p14="http://schemas.microsoft.com/office/powerpoint/2010/main" val="235755050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Text Box 14"/>
          <p:cNvSpPr txBox="1">
            <a:spLocks noChangeArrowheads="1"/>
          </p:cNvSpPr>
          <p:nvPr/>
        </p:nvSpPr>
        <p:spPr bwMode="auto">
          <a:xfrm>
            <a:off x="0" y="222323"/>
            <a:ext cx="8897815" cy="50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indent="739775"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90000"/>
              </a:lnSpc>
            </a:pPr>
            <a:r>
              <a:rPr lang="en-US" altLang="en-US" sz="3100" b="1" dirty="0" err="1">
                <a:solidFill>
                  <a:schemeClr val="tx1">
                    <a:lumMod val="50000"/>
                  </a:schemeClr>
                </a:solidFill>
                <a:latin typeface="Arial" charset="0"/>
              </a:rPr>
              <a:t>Quan</a:t>
            </a:r>
            <a:r>
              <a:rPr lang="en-US" altLang="en-US" sz="3100" b="1" dirty="0">
                <a:solidFill>
                  <a:schemeClr val="tx1">
                    <a:lumMod val="50000"/>
                  </a:schemeClr>
                </a:solidFill>
                <a:latin typeface="Arial" charset="0"/>
              </a:rPr>
              <a:t> </a:t>
            </a:r>
            <a:r>
              <a:rPr lang="en-US" altLang="en-US" sz="3100" b="1" dirty="0" err="1">
                <a:solidFill>
                  <a:schemeClr val="tx1">
                    <a:lumMod val="50000"/>
                  </a:schemeClr>
                </a:solidFill>
                <a:latin typeface="Arial" charset="0"/>
              </a:rPr>
              <a:t>trắc</a:t>
            </a:r>
            <a:r>
              <a:rPr lang="en-US" altLang="en-US" sz="3100" b="1" dirty="0">
                <a:solidFill>
                  <a:schemeClr val="tx1">
                    <a:lumMod val="50000"/>
                  </a:schemeClr>
                </a:solidFill>
                <a:latin typeface="Arial" charset="0"/>
              </a:rPr>
              <a:t> </a:t>
            </a:r>
            <a:r>
              <a:rPr lang="en-US" altLang="en-US" sz="3100" b="1" dirty="0" err="1">
                <a:solidFill>
                  <a:schemeClr val="tx1">
                    <a:lumMod val="50000"/>
                  </a:schemeClr>
                </a:solidFill>
                <a:latin typeface="Arial" charset="0"/>
              </a:rPr>
              <a:t>môi</a:t>
            </a:r>
            <a:r>
              <a:rPr lang="en-US" altLang="en-US" sz="3100" b="1" dirty="0">
                <a:solidFill>
                  <a:schemeClr val="tx1">
                    <a:lumMod val="50000"/>
                  </a:schemeClr>
                </a:solidFill>
                <a:latin typeface="Arial" charset="0"/>
              </a:rPr>
              <a:t> </a:t>
            </a:r>
            <a:r>
              <a:rPr lang="en-US" altLang="en-US" sz="3100" b="1" dirty="0" err="1">
                <a:solidFill>
                  <a:schemeClr val="tx1">
                    <a:lumMod val="50000"/>
                  </a:schemeClr>
                </a:solidFill>
                <a:latin typeface="Arial" charset="0"/>
              </a:rPr>
              <a:t>trường</a:t>
            </a:r>
            <a:endParaRPr lang="en-US" altLang="en-US" sz="3100" b="1" dirty="0">
              <a:solidFill>
                <a:schemeClr val="tx1">
                  <a:lumMod val="50000"/>
                </a:schemeClr>
              </a:solidFill>
              <a:latin typeface="Arial" charset="0"/>
            </a:endParaRPr>
          </a:p>
        </p:txBody>
      </p:sp>
      <p:sp>
        <p:nvSpPr>
          <p:cNvPr id="5" name="Rectangle 4"/>
          <p:cNvSpPr>
            <a:spLocks noChangeArrowheads="1"/>
          </p:cNvSpPr>
          <p:nvPr/>
        </p:nvSpPr>
        <p:spPr bwMode="auto">
          <a:xfrm>
            <a:off x="150269" y="3871614"/>
            <a:ext cx="8747547" cy="540352"/>
          </a:xfrm>
          <a:prstGeom prst="rect">
            <a:avLst/>
          </a:prstGeom>
          <a:noFill/>
          <a:ln>
            <a:noFill/>
          </a:ln>
          <a:extLst/>
        </p:spPr>
        <p:txBody>
          <a:bodyPr wrap="square" lIns="77925" tIns="38963" rIns="77925" bIns="38963">
            <a:spAutoFit/>
          </a:bodyPr>
          <a:lstStyle/>
          <a:p>
            <a:pPr marL="292219" indent="-292219" algn="just">
              <a:buFont typeface="Arial" pitchFamily="34" charset="0"/>
              <a:buChar char="•"/>
              <a:defRPr/>
            </a:pPr>
            <a:r>
              <a:rPr lang="en-US" dirty="0" err="1" smtClean="0">
                <a:solidFill>
                  <a:schemeClr val="tx1">
                    <a:lumMod val="50000"/>
                  </a:schemeClr>
                </a:solidFill>
                <a:latin typeface="+mj-lt"/>
              </a:rPr>
              <a:t>Thực</a:t>
            </a:r>
            <a:r>
              <a:rPr lang="en-US" dirty="0" smtClean="0">
                <a:solidFill>
                  <a:schemeClr val="tx1">
                    <a:lumMod val="50000"/>
                  </a:schemeClr>
                </a:solidFill>
                <a:latin typeface="+mj-lt"/>
              </a:rPr>
              <a:t> </a:t>
            </a:r>
            <a:r>
              <a:rPr lang="en-US" dirty="0" err="1">
                <a:solidFill>
                  <a:schemeClr val="tx1">
                    <a:lumMod val="50000"/>
                  </a:schemeClr>
                </a:solidFill>
                <a:latin typeface="+mj-lt"/>
              </a:rPr>
              <a:t>hiện</a:t>
            </a:r>
            <a:r>
              <a:rPr lang="en-US" dirty="0">
                <a:solidFill>
                  <a:schemeClr val="tx1">
                    <a:lumMod val="50000"/>
                  </a:schemeClr>
                </a:solidFill>
                <a:latin typeface="+mj-lt"/>
              </a:rPr>
              <a:t> </a:t>
            </a:r>
            <a:r>
              <a:rPr lang="en-US" dirty="0" err="1">
                <a:solidFill>
                  <a:schemeClr val="tx1">
                    <a:lumMod val="50000"/>
                  </a:schemeClr>
                </a:solidFill>
                <a:latin typeface="+mj-lt"/>
              </a:rPr>
              <a:t>quan</a:t>
            </a:r>
            <a:r>
              <a:rPr lang="en-US" dirty="0">
                <a:solidFill>
                  <a:schemeClr val="tx1">
                    <a:lumMod val="50000"/>
                  </a:schemeClr>
                </a:solidFill>
                <a:latin typeface="+mj-lt"/>
              </a:rPr>
              <a:t> </a:t>
            </a:r>
            <a:r>
              <a:rPr lang="en-US" dirty="0" err="1">
                <a:solidFill>
                  <a:schemeClr val="tx1">
                    <a:lumMod val="50000"/>
                  </a:schemeClr>
                </a:solidFill>
                <a:latin typeface="+mj-lt"/>
              </a:rPr>
              <a:t>trắc</a:t>
            </a:r>
            <a:r>
              <a:rPr lang="en-US" dirty="0">
                <a:solidFill>
                  <a:schemeClr val="tx1">
                    <a:lumMod val="50000"/>
                  </a:schemeClr>
                </a:solidFill>
                <a:latin typeface="+mj-lt"/>
              </a:rPr>
              <a:t> </a:t>
            </a:r>
            <a:r>
              <a:rPr lang="en-US" dirty="0" err="1">
                <a:solidFill>
                  <a:schemeClr val="tx1">
                    <a:lumMod val="50000"/>
                  </a:schemeClr>
                </a:solidFill>
                <a:latin typeface="+mj-lt"/>
              </a:rPr>
              <a:t>chất</a:t>
            </a:r>
            <a:r>
              <a:rPr lang="en-US" dirty="0">
                <a:solidFill>
                  <a:schemeClr val="tx1">
                    <a:lumMod val="50000"/>
                  </a:schemeClr>
                </a:solidFill>
                <a:latin typeface="+mj-lt"/>
              </a:rPr>
              <a:t> </a:t>
            </a:r>
            <a:r>
              <a:rPr lang="en-US" dirty="0" err="1">
                <a:solidFill>
                  <a:schemeClr val="tx1">
                    <a:lumMod val="50000"/>
                  </a:schemeClr>
                </a:solidFill>
                <a:latin typeface="+mj-lt"/>
              </a:rPr>
              <a:t>lượng</a:t>
            </a:r>
            <a:r>
              <a:rPr lang="en-US" dirty="0">
                <a:solidFill>
                  <a:schemeClr val="tx1">
                    <a:lumMod val="50000"/>
                  </a:schemeClr>
                </a:solidFill>
                <a:latin typeface="+mj-lt"/>
              </a:rPr>
              <a:t> </a:t>
            </a:r>
            <a:r>
              <a:rPr lang="en-US" dirty="0" err="1">
                <a:solidFill>
                  <a:schemeClr val="tx1">
                    <a:lumMod val="50000"/>
                  </a:schemeClr>
                </a:solidFill>
                <a:latin typeface="+mj-lt"/>
              </a:rPr>
              <a:t>môi</a:t>
            </a:r>
            <a:r>
              <a:rPr lang="en-US" dirty="0">
                <a:solidFill>
                  <a:schemeClr val="tx1">
                    <a:lumMod val="50000"/>
                  </a:schemeClr>
                </a:solidFill>
                <a:latin typeface="+mj-lt"/>
              </a:rPr>
              <a:t> </a:t>
            </a:r>
            <a:r>
              <a:rPr lang="en-US" dirty="0" err="1">
                <a:solidFill>
                  <a:schemeClr val="tx1">
                    <a:lumMod val="50000"/>
                  </a:schemeClr>
                </a:solidFill>
                <a:latin typeface="+mj-lt"/>
              </a:rPr>
              <a:t>trường</a:t>
            </a:r>
            <a:r>
              <a:rPr lang="en-US" dirty="0">
                <a:solidFill>
                  <a:schemeClr val="tx1">
                    <a:lumMod val="50000"/>
                  </a:schemeClr>
                </a:solidFill>
                <a:latin typeface="+mj-lt"/>
              </a:rPr>
              <a:t> </a:t>
            </a:r>
            <a:r>
              <a:rPr lang="en-US" b="1" dirty="0" err="1" smtClean="0">
                <a:solidFill>
                  <a:schemeClr val="tx1">
                    <a:lumMod val="50000"/>
                  </a:schemeClr>
                </a:solidFill>
                <a:latin typeface="+mj-lt"/>
              </a:rPr>
              <a:t>tần</a:t>
            </a:r>
            <a:r>
              <a:rPr lang="en-US" b="1" dirty="0" smtClean="0">
                <a:solidFill>
                  <a:schemeClr val="tx1">
                    <a:lumMod val="50000"/>
                  </a:schemeClr>
                </a:solidFill>
                <a:latin typeface="+mj-lt"/>
              </a:rPr>
              <a:t> </a:t>
            </a:r>
            <a:r>
              <a:rPr lang="en-US" b="1" dirty="0" err="1">
                <a:solidFill>
                  <a:schemeClr val="tx1">
                    <a:lumMod val="50000"/>
                  </a:schemeClr>
                </a:solidFill>
                <a:latin typeface="+mj-lt"/>
              </a:rPr>
              <a:t>suất</a:t>
            </a:r>
            <a:r>
              <a:rPr lang="en-US" b="1" dirty="0">
                <a:solidFill>
                  <a:schemeClr val="tx1">
                    <a:lumMod val="50000"/>
                  </a:schemeClr>
                </a:solidFill>
                <a:latin typeface="+mj-lt"/>
              </a:rPr>
              <a:t> 4 </a:t>
            </a:r>
            <a:r>
              <a:rPr lang="en-US" b="1" dirty="0" err="1" smtClean="0">
                <a:solidFill>
                  <a:schemeClr val="tx1">
                    <a:lumMod val="50000"/>
                  </a:schemeClr>
                </a:solidFill>
                <a:latin typeface="+mj-lt"/>
              </a:rPr>
              <a:t>lần</a:t>
            </a:r>
            <a:r>
              <a:rPr lang="en-US" b="1" dirty="0" smtClean="0">
                <a:solidFill>
                  <a:schemeClr val="tx1">
                    <a:lumMod val="50000"/>
                  </a:schemeClr>
                </a:solidFill>
                <a:latin typeface="+mj-lt"/>
              </a:rPr>
              <a:t>/</a:t>
            </a:r>
            <a:r>
              <a:rPr lang="en-US" b="1" dirty="0" err="1" smtClean="0">
                <a:solidFill>
                  <a:schemeClr val="tx1">
                    <a:lumMod val="50000"/>
                  </a:schemeClr>
                </a:solidFill>
                <a:latin typeface="+mj-lt"/>
              </a:rPr>
              <a:t>năm</a:t>
            </a:r>
            <a:endParaRPr lang="en-US" b="1" dirty="0">
              <a:solidFill>
                <a:schemeClr val="tx1">
                  <a:lumMod val="50000"/>
                </a:schemeClr>
              </a:solidFill>
              <a:latin typeface="+mj-lt"/>
            </a:endParaRPr>
          </a:p>
          <a:p>
            <a:pPr marL="292219" indent="-292219" algn="just">
              <a:buFont typeface="Arial" pitchFamily="34" charset="0"/>
              <a:buChar char="•"/>
              <a:defRPr/>
            </a:pPr>
            <a:r>
              <a:rPr lang="en-US" dirty="0">
                <a:solidFill>
                  <a:schemeClr val="tx1">
                    <a:lumMod val="50000"/>
                  </a:schemeClr>
                </a:solidFill>
              </a:rPr>
              <a:t>Báo cáo quan trắc môi trường, được Công ty </a:t>
            </a:r>
            <a:r>
              <a:rPr lang="en-US" dirty="0" smtClean="0">
                <a:solidFill>
                  <a:schemeClr val="tx1">
                    <a:lumMod val="50000"/>
                  </a:schemeClr>
                </a:solidFill>
              </a:rPr>
              <a:t>gửi </a:t>
            </a:r>
            <a:r>
              <a:rPr lang="en-US" dirty="0">
                <a:solidFill>
                  <a:schemeClr val="tx1">
                    <a:lumMod val="50000"/>
                  </a:schemeClr>
                </a:solidFill>
              </a:rPr>
              <a:t>đến các cơ quan chức năng theo quy </a:t>
            </a:r>
            <a:r>
              <a:rPr lang="en-US" dirty="0" smtClean="0">
                <a:solidFill>
                  <a:schemeClr val="tx1">
                    <a:lumMod val="50000"/>
                  </a:schemeClr>
                </a:solidFill>
              </a:rPr>
              <a:t>định.</a:t>
            </a:r>
            <a:r>
              <a:rPr lang="en-US" b="1" dirty="0" smtClean="0">
                <a:solidFill>
                  <a:schemeClr val="tx1">
                    <a:lumMod val="50000"/>
                  </a:schemeClr>
                </a:solidFill>
                <a:latin typeface="+mj-lt"/>
              </a:rPr>
              <a:t> </a:t>
            </a:r>
            <a:endParaRPr lang="en-US" b="1" dirty="0">
              <a:solidFill>
                <a:schemeClr val="tx1">
                  <a:lumMod val="50000"/>
                </a:schemeClr>
              </a:solidFill>
              <a:latin typeface="+mj-lt"/>
            </a:endParaRPr>
          </a:p>
        </p:txBody>
      </p:sp>
      <p:pic>
        <p:nvPicPr>
          <p:cNvPr id="17413" name="Picture 6" descr="11160083_465542600270630_1599542552_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24042" y="1143000"/>
            <a:ext cx="4263129"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7" descr="P_20150928_09072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7127" y="1143000"/>
            <a:ext cx="406700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142757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88" y="37695"/>
            <a:ext cx="4972842" cy="857250"/>
          </a:xfrm>
        </p:spPr>
        <p:txBody>
          <a:bodyPr/>
          <a:lstStyle/>
          <a:p>
            <a:r>
              <a:rPr lang="en-US" dirty="0" smtClean="0"/>
              <a:t>….. khác</a:t>
            </a:r>
            <a:endParaRPr lang="en-US" dirty="0"/>
          </a:p>
        </p:txBody>
      </p:sp>
      <p:sp>
        <p:nvSpPr>
          <p:cNvPr id="3" name="Content Placeholder 2"/>
          <p:cNvSpPr>
            <a:spLocks noGrp="1"/>
          </p:cNvSpPr>
          <p:nvPr>
            <p:ph idx="1"/>
          </p:nvPr>
        </p:nvSpPr>
        <p:spPr>
          <a:xfrm>
            <a:off x="457200" y="758757"/>
            <a:ext cx="4942114" cy="3972900"/>
          </a:xfrm>
        </p:spPr>
        <p:txBody>
          <a:bodyPr>
            <a:normAutofit fontScale="92500" lnSpcReduction="10000"/>
          </a:bodyPr>
          <a:lstStyle/>
          <a:p>
            <a:pPr algn="just"/>
            <a:r>
              <a:rPr lang="en-US" dirty="0" smtClean="0"/>
              <a:t>Trồng cây xanh tạo cảnh quan môi trường</a:t>
            </a:r>
          </a:p>
          <a:p>
            <a:pPr algn="just"/>
            <a:r>
              <a:rPr lang="en-US" dirty="0" smtClean="0"/>
              <a:t>Chất thải rắn sinh hoạt: hợp đồng với Công ty Môi trường đô thị Nghệ An xử lý</a:t>
            </a:r>
          </a:p>
          <a:p>
            <a:pPr algn="just"/>
            <a:r>
              <a:rPr lang="en-US" dirty="0" smtClean="0"/>
              <a:t>Phun xịt, khử trùng diệt ruồi muỗi, côn trùng</a:t>
            </a:r>
          </a:p>
          <a:p>
            <a:pPr algn="just"/>
            <a:r>
              <a:rPr lang="en-GB" dirty="0" smtClean="0"/>
              <a:t>Xử lý xác bò chết bằng PP thiêu đốt</a:t>
            </a:r>
            <a:endParaRPr lang="en-US" dirty="0" smtClean="0"/>
          </a:p>
          <a:p>
            <a:pPr algn="just"/>
            <a:r>
              <a:rPr lang="en-US" dirty="0" smtClean="0"/>
              <a:t>….</a:t>
            </a:r>
          </a:p>
          <a:p>
            <a:pPr algn="just"/>
            <a:endParaRPr lang="en-US" dirty="0"/>
          </a:p>
        </p:txBody>
      </p:sp>
      <p:pic>
        <p:nvPicPr>
          <p:cNvPr id="4" name="Picture 2" descr="C:\Users\viettelstore thai ho\Desktop\New folder (3)\Untitled3.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89725" y="2503844"/>
            <a:ext cx="2903763" cy="1922875"/>
          </a:xfrm>
          <a:prstGeom prst="rect">
            <a:avLst/>
          </a:prstGeom>
          <a:noFill/>
          <a:ln w="9525">
            <a:noFill/>
            <a:miter lim="800000"/>
            <a:headEnd/>
            <a:tailEnd/>
          </a:ln>
        </p:spPr>
      </p:pic>
      <p:sp>
        <p:nvSpPr>
          <p:cNvPr id="5" name="TextBox 4"/>
          <p:cNvSpPr txBox="1"/>
          <p:nvPr/>
        </p:nvSpPr>
        <p:spPr>
          <a:xfrm>
            <a:off x="5796413" y="4454658"/>
            <a:ext cx="2897075" cy="553998"/>
          </a:xfrm>
          <a:prstGeom prst="rect">
            <a:avLst/>
          </a:prstGeom>
          <a:noFill/>
        </p:spPr>
        <p:txBody>
          <a:bodyPr wrap="none" rtlCol="0">
            <a:spAutoFit/>
          </a:bodyPr>
          <a:lstStyle/>
          <a:p>
            <a:pPr algn="ctr"/>
            <a:r>
              <a:rPr lang="en-US" dirty="0" smtClean="0"/>
              <a:t>Lò thiêu nhập từ Vương Quốc Anh</a:t>
            </a:r>
          </a:p>
          <a:p>
            <a:pPr algn="ctr"/>
            <a:r>
              <a:rPr lang="en-US" dirty="0" smtClean="0"/>
              <a:t>(</a:t>
            </a:r>
            <a:r>
              <a:rPr lang="en-US" dirty="0" err="1" smtClean="0"/>
              <a:t>thiêu</a:t>
            </a:r>
            <a:r>
              <a:rPr lang="en-US" dirty="0" smtClean="0"/>
              <a:t> </a:t>
            </a:r>
            <a:r>
              <a:rPr lang="en-US" dirty="0" err="1" smtClean="0"/>
              <a:t>nhau</a:t>
            </a:r>
            <a:r>
              <a:rPr lang="en-US" dirty="0" smtClean="0"/>
              <a:t> </a:t>
            </a:r>
            <a:r>
              <a:rPr lang="en-US" dirty="0" err="1" smtClean="0"/>
              <a:t>thai</a:t>
            </a:r>
            <a:r>
              <a:rPr lang="en-US" dirty="0" smtClean="0"/>
              <a:t> </a:t>
            </a:r>
            <a:r>
              <a:rPr lang="en-US" dirty="0" err="1" smtClean="0"/>
              <a:t>bò</a:t>
            </a:r>
            <a:r>
              <a:rPr lang="en-US" dirty="0" smtClean="0"/>
              <a:t>, </a:t>
            </a:r>
            <a:r>
              <a:rPr lang="en-US" dirty="0" err="1" smtClean="0"/>
              <a:t>bò</a:t>
            </a:r>
            <a:r>
              <a:rPr lang="en-US" dirty="0" smtClean="0"/>
              <a:t> </a:t>
            </a:r>
            <a:r>
              <a:rPr lang="en-US" dirty="0" err="1" smtClean="0"/>
              <a:t>chết</a:t>
            </a:r>
            <a:r>
              <a:rPr lang="en-US" dirty="0" smtClean="0"/>
              <a:t>…)</a:t>
            </a:r>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47781" y="104379"/>
            <a:ext cx="2897075" cy="1931383"/>
          </a:xfrm>
          <a:prstGeom prst="rect">
            <a:avLst/>
          </a:prstGeom>
          <a:noFill/>
          <a:ln w="9525">
            <a:noFill/>
            <a:miter lim="800000"/>
            <a:headEnd/>
            <a:tailEnd/>
          </a:ln>
          <a:effectLst/>
        </p:spPr>
      </p:pic>
      <p:sp>
        <p:nvSpPr>
          <p:cNvPr id="7" name="TextBox 6"/>
          <p:cNvSpPr txBox="1"/>
          <p:nvPr/>
        </p:nvSpPr>
        <p:spPr>
          <a:xfrm>
            <a:off x="5659099" y="2108332"/>
            <a:ext cx="3292633" cy="323165"/>
          </a:xfrm>
          <a:prstGeom prst="rect">
            <a:avLst/>
          </a:prstGeom>
          <a:noFill/>
        </p:spPr>
        <p:txBody>
          <a:bodyPr wrap="none" rtlCol="0">
            <a:spAutoFit/>
          </a:bodyPr>
          <a:lstStyle/>
          <a:p>
            <a:pPr algn="ctr"/>
            <a:r>
              <a:rPr lang="en-US" dirty="0" smtClean="0"/>
              <a:t>Cảnh quan Xanh – Sạch – Đẹp – An toàn</a:t>
            </a:r>
            <a:endParaRPr lang="en-US" dirty="0"/>
          </a:p>
        </p:txBody>
      </p:sp>
    </p:spTree>
    <p:extLst>
      <p:ext uri="{BB962C8B-B14F-4D97-AF65-F5344CB8AC3E}">
        <p14:creationId xmlns:p14="http://schemas.microsoft.com/office/powerpoint/2010/main" val="111138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Capture_Cau_truc.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8758" y="402431"/>
            <a:ext cx="8518358" cy="2767013"/>
          </a:xfrm>
          <a:prstGeom prst="rect">
            <a:avLst/>
          </a:prstGeom>
          <a:effectLst>
            <a:softEdge rad="31750"/>
          </a:effectLst>
        </p:spPr>
      </p:pic>
      <p:sp>
        <p:nvSpPr>
          <p:cNvPr id="25" name="Rectangle 24"/>
          <p:cNvSpPr/>
          <p:nvPr/>
        </p:nvSpPr>
        <p:spPr>
          <a:xfrm>
            <a:off x="148566" y="4228444"/>
            <a:ext cx="8837612" cy="781491"/>
          </a:xfrm>
          <a:prstGeom prst="rect">
            <a:avLst/>
          </a:prstGeom>
          <a:ln/>
        </p:spPr>
        <p:style>
          <a:lnRef idx="1">
            <a:schemeClr val="accent5"/>
          </a:lnRef>
          <a:fillRef idx="2">
            <a:schemeClr val="accent5"/>
          </a:fillRef>
          <a:effectRef idx="1">
            <a:schemeClr val="accent5"/>
          </a:effectRef>
          <a:fontRef idx="minor">
            <a:schemeClr val="dk1"/>
          </a:fontRef>
        </p:style>
        <p:txBody>
          <a:bodyPr/>
          <a:lstStyle/>
          <a:p>
            <a:pPr algn="ctr" eaLnBrk="0" hangingPunct="0">
              <a:defRPr/>
            </a:pPr>
            <a:r>
              <a:rPr lang="en-US" sz="2400" dirty="0" err="1">
                <a:solidFill>
                  <a:schemeClr val="tx2"/>
                </a:solidFill>
                <a:latin typeface="DINRoundOT" panose="020B0504020101020102" pitchFamily="34" charset="0"/>
              </a:rPr>
              <a:t>Dự</a:t>
            </a:r>
            <a:r>
              <a:rPr lang="en-US" sz="2400" dirty="0">
                <a:solidFill>
                  <a:schemeClr val="tx2"/>
                </a:solidFill>
                <a:latin typeface="DINRoundOT" panose="020B0504020101020102" pitchFamily="34" charset="0"/>
              </a:rPr>
              <a:t> </a:t>
            </a:r>
            <a:r>
              <a:rPr lang="en-US" sz="2400" dirty="0" err="1">
                <a:solidFill>
                  <a:schemeClr val="tx2"/>
                </a:solidFill>
                <a:latin typeface="DINRoundOT" panose="020B0504020101020102" pitchFamily="34" charset="0"/>
              </a:rPr>
              <a:t>án</a:t>
            </a:r>
            <a:r>
              <a:rPr lang="en-US" sz="2400" dirty="0">
                <a:solidFill>
                  <a:schemeClr val="tx2"/>
                </a:solidFill>
                <a:latin typeface="DINRoundOT" panose="020B0504020101020102" pitchFamily="34" charset="0"/>
              </a:rPr>
              <a:t> </a:t>
            </a:r>
            <a:r>
              <a:rPr lang="en-US" sz="2400" dirty="0" err="1">
                <a:solidFill>
                  <a:schemeClr val="tx2"/>
                </a:solidFill>
                <a:latin typeface="DINRoundOT" panose="020B0504020101020102" pitchFamily="34" charset="0"/>
              </a:rPr>
              <a:t>sữa</a:t>
            </a:r>
            <a:r>
              <a:rPr lang="en-US" sz="2400" dirty="0">
                <a:solidFill>
                  <a:schemeClr val="tx2"/>
                </a:solidFill>
                <a:latin typeface="DINRoundOT" panose="020B0504020101020102" pitchFamily="34" charset="0"/>
              </a:rPr>
              <a:t> </a:t>
            </a:r>
            <a:r>
              <a:rPr lang="en-US" sz="2400" dirty="0" err="1">
                <a:solidFill>
                  <a:schemeClr val="tx2"/>
                </a:solidFill>
                <a:latin typeface="DINRoundOT" panose="020B0504020101020102" pitchFamily="34" charset="0"/>
              </a:rPr>
              <a:t>của</a:t>
            </a:r>
            <a:r>
              <a:rPr lang="en-US" sz="2400" dirty="0">
                <a:solidFill>
                  <a:schemeClr val="tx2"/>
                </a:solidFill>
                <a:latin typeface="DINRoundOT" panose="020B0504020101020102" pitchFamily="34" charset="0"/>
              </a:rPr>
              <a:t> </a:t>
            </a:r>
            <a:r>
              <a:rPr lang="en-US" sz="2400" dirty="0" err="1">
                <a:solidFill>
                  <a:schemeClr val="tx2"/>
                </a:solidFill>
                <a:latin typeface="DINRoundOT" panose="020B0504020101020102" pitchFamily="34" charset="0"/>
              </a:rPr>
              <a:t>Tập</a:t>
            </a:r>
            <a:r>
              <a:rPr lang="en-US" sz="2400" dirty="0">
                <a:solidFill>
                  <a:schemeClr val="tx2"/>
                </a:solidFill>
                <a:latin typeface="DINRoundOT" panose="020B0504020101020102" pitchFamily="34" charset="0"/>
              </a:rPr>
              <a:t> </a:t>
            </a:r>
            <a:r>
              <a:rPr lang="en-US" sz="2400" dirty="0" err="1">
                <a:solidFill>
                  <a:schemeClr val="tx2"/>
                </a:solidFill>
                <a:latin typeface="DINRoundOT" panose="020B0504020101020102" pitchFamily="34" charset="0"/>
              </a:rPr>
              <a:t>đoàn</a:t>
            </a:r>
            <a:r>
              <a:rPr lang="en-US" sz="2400" dirty="0">
                <a:solidFill>
                  <a:schemeClr val="tx2"/>
                </a:solidFill>
                <a:latin typeface="DINRoundOT" panose="020B0504020101020102" pitchFamily="34" charset="0"/>
              </a:rPr>
              <a:t> TH </a:t>
            </a:r>
            <a:r>
              <a:rPr lang="en-US" sz="2400" dirty="0" err="1">
                <a:solidFill>
                  <a:schemeClr val="tx2"/>
                </a:solidFill>
                <a:latin typeface="DINRoundOT" panose="020B0504020101020102" pitchFamily="34" charset="0"/>
              </a:rPr>
              <a:t>được</a:t>
            </a:r>
            <a:r>
              <a:rPr lang="en-US" sz="2400" dirty="0">
                <a:solidFill>
                  <a:schemeClr val="tx2"/>
                </a:solidFill>
                <a:latin typeface="DINRoundOT" panose="020B0504020101020102" pitchFamily="34" charset="0"/>
              </a:rPr>
              <a:t> </a:t>
            </a:r>
            <a:r>
              <a:rPr lang="en-US" sz="2400" dirty="0" err="1">
                <a:solidFill>
                  <a:schemeClr val="tx2"/>
                </a:solidFill>
                <a:latin typeface="DINRoundOT" panose="020B0504020101020102" pitchFamily="34" charset="0"/>
              </a:rPr>
              <a:t>tổ</a:t>
            </a:r>
            <a:r>
              <a:rPr lang="en-US" sz="2400" dirty="0">
                <a:solidFill>
                  <a:schemeClr val="tx2"/>
                </a:solidFill>
                <a:latin typeface="DINRoundOT" panose="020B0504020101020102" pitchFamily="34" charset="0"/>
              </a:rPr>
              <a:t> </a:t>
            </a:r>
            <a:r>
              <a:rPr lang="en-US" sz="2400" dirty="0" err="1">
                <a:solidFill>
                  <a:schemeClr val="tx2"/>
                </a:solidFill>
                <a:latin typeface="DINRoundOT" panose="020B0504020101020102" pitchFamily="34" charset="0"/>
              </a:rPr>
              <a:t>chức</a:t>
            </a:r>
            <a:r>
              <a:rPr lang="en-US" sz="2400" dirty="0">
                <a:solidFill>
                  <a:schemeClr val="tx2"/>
                </a:solidFill>
                <a:latin typeface="DINRoundOT" panose="020B0504020101020102" pitchFamily="34" charset="0"/>
              </a:rPr>
              <a:t> </a:t>
            </a:r>
            <a:r>
              <a:rPr lang="en-US" sz="2400" dirty="0" err="1">
                <a:solidFill>
                  <a:schemeClr val="tx2"/>
                </a:solidFill>
                <a:latin typeface="DINRoundOT" panose="020B0504020101020102" pitchFamily="34" charset="0"/>
              </a:rPr>
              <a:t>theo</a:t>
            </a:r>
            <a:r>
              <a:rPr lang="en-US" sz="2400" dirty="0">
                <a:solidFill>
                  <a:schemeClr val="tx2"/>
                </a:solidFill>
                <a:latin typeface="DINRoundOT" panose="020B0504020101020102" pitchFamily="34" charset="0"/>
              </a:rPr>
              <a:t> </a:t>
            </a:r>
            <a:r>
              <a:rPr lang="en-US" sz="2400" dirty="0" err="1">
                <a:solidFill>
                  <a:schemeClr val="tx2"/>
                </a:solidFill>
                <a:latin typeface="DINRoundOT" panose="020B0504020101020102" pitchFamily="34" charset="0"/>
              </a:rPr>
              <a:t>mô</a:t>
            </a:r>
            <a:r>
              <a:rPr lang="en-US" sz="2400" dirty="0">
                <a:solidFill>
                  <a:schemeClr val="tx2"/>
                </a:solidFill>
                <a:latin typeface="DINRoundOT" panose="020B0504020101020102" pitchFamily="34" charset="0"/>
              </a:rPr>
              <a:t> </a:t>
            </a:r>
            <a:r>
              <a:rPr lang="en-US" sz="2400" dirty="0" err="1">
                <a:solidFill>
                  <a:schemeClr val="tx2"/>
                </a:solidFill>
                <a:latin typeface="DINRoundOT" panose="020B0504020101020102" pitchFamily="34" charset="0"/>
              </a:rPr>
              <a:t>hình</a:t>
            </a:r>
            <a:r>
              <a:rPr lang="en-US" sz="2400" dirty="0">
                <a:solidFill>
                  <a:schemeClr val="tx2"/>
                </a:solidFill>
                <a:latin typeface="DINRoundOT" panose="020B0504020101020102" pitchFamily="34" charset="0"/>
              </a:rPr>
              <a:t> </a:t>
            </a:r>
            <a:r>
              <a:rPr lang="en-US" sz="2400" dirty="0" err="1">
                <a:solidFill>
                  <a:schemeClr val="tx2"/>
                </a:solidFill>
                <a:latin typeface="DINRoundOT" panose="020B0504020101020102" pitchFamily="34" charset="0"/>
              </a:rPr>
              <a:t>khép</a:t>
            </a:r>
            <a:r>
              <a:rPr lang="en-US" sz="2400" dirty="0">
                <a:solidFill>
                  <a:schemeClr val="tx2"/>
                </a:solidFill>
                <a:latin typeface="DINRoundOT" panose="020B0504020101020102" pitchFamily="34" charset="0"/>
              </a:rPr>
              <a:t> </a:t>
            </a:r>
            <a:r>
              <a:rPr lang="en-US" sz="2400" dirty="0" err="1">
                <a:solidFill>
                  <a:schemeClr val="tx2"/>
                </a:solidFill>
                <a:latin typeface="DINRoundOT" panose="020B0504020101020102" pitchFamily="34" charset="0"/>
              </a:rPr>
              <a:t>kín</a:t>
            </a:r>
            <a:r>
              <a:rPr lang="en-US" sz="2400" dirty="0">
                <a:solidFill>
                  <a:schemeClr val="tx2"/>
                </a:solidFill>
                <a:latin typeface="DINRoundOT" panose="020B0504020101020102" pitchFamily="34" charset="0"/>
              </a:rPr>
              <a:t> </a:t>
            </a:r>
            <a:r>
              <a:rPr lang="en-US" sz="2400" dirty="0" err="1">
                <a:solidFill>
                  <a:schemeClr val="tx2"/>
                </a:solidFill>
                <a:latin typeface="DINRoundOT" panose="020B0504020101020102" pitchFamily="34" charset="0"/>
              </a:rPr>
              <a:t>đồng</a:t>
            </a:r>
            <a:r>
              <a:rPr lang="en-US" sz="2400" dirty="0">
                <a:solidFill>
                  <a:schemeClr val="tx2"/>
                </a:solidFill>
                <a:latin typeface="DINRoundOT" panose="020B0504020101020102" pitchFamily="34" charset="0"/>
              </a:rPr>
              <a:t> </a:t>
            </a:r>
            <a:r>
              <a:rPr lang="en-US" sz="2400" dirty="0" err="1">
                <a:solidFill>
                  <a:schemeClr val="tx2"/>
                </a:solidFill>
                <a:latin typeface="DINRoundOT" panose="020B0504020101020102" pitchFamily="34" charset="0"/>
              </a:rPr>
              <a:t>bộ</a:t>
            </a:r>
            <a:r>
              <a:rPr lang="en-US" sz="2400" dirty="0">
                <a:solidFill>
                  <a:schemeClr val="tx2"/>
                </a:solidFill>
                <a:latin typeface="DINRoundOT" panose="020B0504020101020102" pitchFamily="34" charset="0"/>
              </a:rPr>
              <a:t> </a:t>
            </a:r>
            <a:r>
              <a:rPr lang="en-US" sz="2400" dirty="0" err="1">
                <a:solidFill>
                  <a:schemeClr val="tx2"/>
                </a:solidFill>
                <a:latin typeface="DINRoundOT" panose="020B0504020101020102" pitchFamily="34" charset="0"/>
              </a:rPr>
              <a:t>từ</a:t>
            </a:r>
            <a:r>
              <a:rPr lang="en-US" sz="2400" dirty="0">
                <a:solidFill>
                  <a:schemeClr val="tx2"/>
                </a:solidFill>
                <a:latin typeface="DINRoundOT" panose="020B0504020101020102" pitchFamily="34" charset="0"/>
              </a:rPr>
              <a:t> </a:t>
            </a:r>
            <a:r>
              <a:rPr lang="en-US" sz="2400" b="1" dirty="0" smtClean="0">
                <a:solidFill>
                  <a:srgbClr val="0070C0"/>
                </a:solidFill>
                <a:latin typeface="DINRoundOT" panose="020B0504020101020102" pitchFamily="34" charset="0"/>
              </a:rPr>
              <a:t>“</a:t>
            </a:r>
            <a:r>
              <a:rPr lang="en-US" sz="2400" b="1" dirty="0" err="1" smtClean="0">
                <a:solidFill>
                  <a:srgbClr val="0070C0"/>
                </a:solidFill>
                <a:latin typeface="DINRoundOT" panose="020B0504020101020102" pitchFamily="34" charset="0"/>
              </a:rPr>
              <a:t>đồng</a:t>
            </a:r>
            <a:r>
              <a:rPr lang="en-US" sz="2400" b="1" dirty="0" smtClean="0">
                <a:solidFill>
                  <a:srgbClr val="0070C0"/>
                </a:solidFill>
                <a:latin typeface="DINRoundOT" panose="020B0504020101020102" pitchFamily="34" charset="0"/>
              </a:rPr>
              <a:t> </a:t>
            </a:r>
            <a:r>
              <a:rPr lang="en-US" sz="2400" b="1" dirty="0" err="1" smtClean="0">
                <a:solidFill>
                  <a:srgbClr val="0070C0"/>
                </a:solidFill>
                <a:latin typeface="DINRoundOT" panose="020B0504020101020102" pitchFamily="34" charset="0"/>
              </a:rPr>
              <a:t>cỏ</a:t>
            </a:r>
            <a:r>
              <a:rPr lang="en-US" sz="2400" b="1" dirty="0" smtClean="0">
                <a:solidFill>
                  <a:srgbClr val="0070C0"/>
                </a:solidFill>
                <a:latin typeface="DINRoundOT" panose="020B0504020101020102" pitchFamily="34" charset="0"/>
              </a:rPr>
              <a:t> </a:t>
            </a:r>
            <a:r>
              <a:rPr lang="en-US" sz="2400" b="1" dirty="0" err="1" smtClean="0">
                <a:solidFill>
                  <a:srgbClr val="0070C0"/>
                </a:solidFill>
                <a:latin typeface="DINRoundOT" panose="020B0504020101020102" pitchFamily="34" charset="0"/>
              </a:rPr>
              <a:t>đến</a:t>
            </a:r>
            <a:r>
              <a:rPr lang="en-US" sz="2400" b="1" dirty="0" smtClean="0">
                <a:solidFill>
                  <a:srgbClr val="0070C0"/>
                </a:solidFill>
                <a:latin typeface="DINRoundOT" panose="020B0504020101020102" pitchFamily="34" charset="0"/>
              </a:rPr>
              <a:t> </a:t>
            </a:r>
            <a:r>
              <a:rPr lang="en-US" sz="2400" b="1" dirty="0" err="1" smtClean="0">
                <a:solidFill>
                  <a:srgbClr val="0070C0"/>
                </a:solidFill>
                <a:latin typeface="DINRoundOT" panose="020B0504020101020102" pitchFamily="34" charset="0"/>
              </a:rPr>
              <a:t>ly</a:t>
            </a:r>
            <a:r>
              <a:rPr lang="en-US" sz="2400" b="1" dirty="0" smtClean="0">
                <a:solidFill>
                  <a:srgbClr val="0070C0"/>
                </a:solidFill>
                <a:latin typeface="DINRoundOT" panose="020B0504020101020102" pitchFamily="34" charset="0"/>
              </a:rPr>
              <a:t> </a:t>
            </a:r>
            <a:r>
              <a:rPr lang="en-US" sz="2400" b="1" dirty="0" err="1" smtClean="0">
                <a:solidFill>
                  <a:srgbClr val="0070C0"/>
                </a:solidFill>
                <a:latin typeface="DINRoundOT" panose="020B0504020101020102" pitchFamily="34" charset="0"/>
              </a:rPr>
              <a:t>sữa</a:t>
            </a:r>
            <a:r>
              <a:rPr lang="en-US" sz="2400" b="1" dirty="0" smtClean="0">
                <a:solidFill>
                  <a:srgbClr val="0070C0"/>
                </a:solidFill>
                <a:latin typeface="DINRoundOT" panose="020B0504020101020102" pitchFamily="34" charset="0"/>
              </a:rPr>
              <a:t>”</a:t>
            </a:r>
          </a:p>
        </p:txBody>
      </p:sp>
      <p:sp>
        <p:nvSpPr>
          <p:cNvPr id="43013" name="TextBox 27"/>
          <p:cNvSpPr txBox="1">
            <a:spLocks noChangeArrowheads="1"/>
          </p:cNvSpPr>
          <p:nvPr/>
        </p:nvSpPr>
        <p:spPr bwMode="auto">
          <a:xfrm>
            <a:off x="366947" y="3062702"/>
            <a:ext cx="26797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500" b="1" dirty="0" err="1">
                <a:solidFill>
                  <a:srgbClr val="002060"/>
                </a:solidFill>
                <a:latin typeface="DINRoundOT" pitchFamily="34" charset="0"/>
              </a:rPr>
              <a:t>Nguyên</a:t>
            </a:r>
            <a:r>
              <a:rPr lang="en-US" sz="1500" b="1" dirty="0">
                <a:solidFill>
                  <a:srgbClr val="002060"/>
                </a:solidFill>
                <a:latin typeface="DINRoundOT" pitchFamily="34" charset="0"/>
              </a:rPr>
              <a:t> </a:t>
            </a:r>
            <a:r>
              <a:rPr lang="en-US" sz="1500" b="1" dirty="0" err="1">
                <a:solidFill>
                  <a:srgbClr val="002060"/>
                </a:solidFill>
                <a:latin typeface="DINRoundOT" pitchFamily="34" charset="0"/>
              </a:rPr>
              <a:t>liệu</a:t>
            </a:r>
            <a:r>
              <a:rPr lang="en-US" sz="1500" b="1" dirty="0">
                <a:solidFill>
                  <a:srgbClr val="002060"/>
                </a:solidFill>
                <a:latin typeface="DINRoundOT" pitchFamily="34" charset="0"/>
              </a:rPr>
              <a:t> </a:t>
            </a:r>
            <a:r>
              <a:rPr lang="en-US" sz="1500" b="1" dirty="0" err="1">
                <a:solidFill>
                  <a:srgbClr val="002060"/>
                </a:solidFill>
                <a:latin typeface="DINRoundOT" pitchFamily="34" charset="0"/>
              </a:rPr>
              <a:t>sữa</a:t>
            </a:r>
            <a:r>
              <a:rPr lang="en-US" sz="1500" b="1" dirty="0">
                <a:solidFill>
                  <a:srgbClr val="002060"/>
                </a:solidFill>
                <a:latin typeface="DINRoundOT" pitchFamily="34" charset="0"/>
              </a:rPr>
              <a:t> </a:t>
            </a:r>
            <a:r>
              <a:rPr lang="en-US" sz="1500" b="1" dirty="0" err="1">
                <a:solidFill>
                  <a:srgbClr val="002060"/>
                </a:solidFill>
                <a:latin typeface="DINRoundOT" pitchFamily="34" charset="0"/>
              </a:rPr>
              <a:t>tươi</a:t>
            </a:r>
            <a:r>
              <a:rPr lang="en-US" sz="1500" b="1" dirty="0">
                <a:solidFill>
                  <a:srgbClr val="002060"/>
                </a:solidFill>
                <a:latin typeface="DINRoundOT" pitchFamily="34" charset="0"/>
              </a:rPr>
              <a:t> </a:t>
            </a:r>
            <a:r>
              <a:rPr lang="en-US" sz="1500" b="1" dirty="0" err="1">
                <a:solidFill>
                  <a:srgbClr val="002060"/>
                </a:solidFill>
                <a:latin typeface="DINRoundOT" pitchFamily="34" charset="0"/>
              </a:rPr>
              <a:t>sạch</a:t>
            </a:r>
            <a:endParaRPr lang="en-US" sz="1500" b="1" dirty="0">
              <a:solidFill>
                <a:srgbClr val="002060"/>
              </a:solidFill>
              <a:latin typeface="DINRoundOT" pitchFamily="34" charset="0"/>
            </a:endParaRPr>
          </a:p>
        </p:txBody>
      </p:sp>
      <p:sp>
        <p:nvSpPr>
          <p:cNvPr id="43014" name="TextBox 28"/>
          <p:cNvSpPr txBox="1">
            <a:spLocks noChangeArrowheads="1"/>
          </p:cNvSpPr>
          <p:nvPr/>
        </p:nvSpPr>
        <p:spPr bwMode="auto">
          <a:xfrm>
            <a:off x="3428341" y="3064167"/>
            <a:ext cx="22780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500" b="1" dirty="0" err="1">
                <a:solidFill>
                  <a:srgbClr val="002060"/>
                </a:solidFill>
                <a:latin typeface="DINRoundOT" pitchFamily="34" charset="0"/>
              </a:rPr>
              <a:t>Chế</a:t>
            </a:r>
            <a:r>
              <a:rPr lang="en-US" sz="1500" b="1" dirty="0">
                <a:solidFill>
                  <a:srgbClr val="002060"/>
                </a:solidFill>
                <a:latin typeface="DINRoundOT" pitchFamily="34" charset="0"/>
              </a:rPr>
              <a:t> </a:t>
            </a:r>
            <a:r>
              <a:rPr lang="en-US" sz="1500" b="1" dirty="0" err="1">
                <a:solidFill>
                  <a:srgbClr val="002060"/>
                </a:solidFill>
                <a:latin typeface="DINRoundOT" pitchFamily="34" charset="0"/>
              </a:rPr>
              <a:t>biến</a:t>
            </a:r>
            <a:r>
              <a:rPr lang="en-US" sz="1500" b="1" dirty="0">
                <a:solidFill>
                  <a:srgbClr val="002060"/>
                </a:solidFill>
                <a:latin typeface="DINRoundOT" pitchFamily="34" charset="0"/>
              </a:rPr>
              <a:t> - </a:t>
            </a:r>
            <a:r>
              <a:rPr lang="en-US" sz="1500" b="1" dirty="0" err="1">
                <a:solidFill>
                  <a:srgbClr val="002060"/>
                </a:solidFill>
                <a:latin typeface="DINRoundOT" pitchFamily="34" charset="0"/>
              </a:rPr>
              <a:t>Đóng</a:t>
            </a:r>
            <a:r>
              <a:rPr lang="en-US" sz="1500" b="1" dirty="0">
                <a:solidFill>
                  <a:srgbClr val="002060"/>
                </a:solidFill>
                <a:latin typeface="DINRoundOT" pitchFamily="34" charset="0"/>
              </a:rPr>
              <a:t> </a:t>
            </a:r>
            <a:r>
              <a:rPr lang="en-US" sz="1500" b="1" dirty="0" err="1">
                <a:solidFill>
                  <a:srgbClr val="002060"/>
                </a:solidFill>
                <a:latin typeface="DINRoundOT" pitchFamily="34" charset="0"/>
              </a:rPr>
              <a:t>gói</a:t>
            </a:r>
            <a:endParaRPr lang="en-US" sz="1500" b="1" dirty="0">
              <a:solidFill>
                <a:srgbClr val="002060"/>
              </a:solidFill>
              <a:latin typeface="DINRoundOT" pitchFamily="34" charset="0"/>
            </a:endParaRPr>
          </a:p>
        </p:txBody>
      </p:sp>
      <p:sp>
        <p:nvSpPr>
          <p:cNvPr id="43015" name="TextBox 31"/>
          <p:cNvSpPr txBox="1">
            <a:spLocks noChangeArrowheads="1"/>
          </p:cNvSpPr>
          <p:nvPr/>
        </p:nvSpPr>
        <p:spPr bwMode="auto">
          <a:xfrm>
            <a:off x="6160168" y="3051616"/>
            <a:ext cx="282190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500" b="1" dirty="0" err="1" smtClean="0">
                <a:solidFill>
                  <a:srgbClr val="002060"/>
                </a:solidFill>
                <a:latin typeface="DINRoundOT" pitchFamily="34" charset="0"/>
              </a:rPr>
              <a:t>Phân</a:t>
            </a:r>
            <a:r>
              <a:rPr lang="en-US" sz="1500" b="1" dirty="0" smtClean="0">
                <a:solidFill>
                  <a:srgbClr val="002060"/>
                </a:solidFill>
                <a:latin typeface="DINRoundOT" pitchFamily="34" charset="0"/>
              </a:rPr>
              <a:t> </a:t>
            </a:r>
            <a:r>
              <a:rPr lang="en-US" sz="1500" b="1" dirty="0" err="1" smtClean="0">
                <a:solidFill>
                  <a:srgbClr val="002060"/>
                </a:solidFill>
                <a:latin typeface="DINRoundOT" pitchFamily="34" charset="0"/>
              </a:rPr>
              <a:t>phối</a:t>
            </a:r>
            <a:r>
              <a:rPr lang="en-US" sz="1500" b="1" dirty="0" smtClean="0">
                <a:solidFill>
                  <a:srgbClr val="002060"/>
                </a:solidFill>
                <a:latin typeface="DINRoundOT" pitchFamily="34" charset="0"/>
              </a:rPr>
              <a:t> </a:t>
            </a:r>
            <a:r>
              <a:rPr lang="en-US" sz="1500" b="1" dirty="0" err="1" smtClean="0">
                <a:solidFill>
                  <a:srgbClr val="002060"/>
                </a:solidFill>
                <a:latin typeface="DINRoundOT" pitchFamily="34" charset="0"/>
              </a:rPr>
              <a:t>chuyên</a:t>
            </a:r>
            <a:r>
              <a:rPr lang="en-US" sz="1500" b="1" dirty="0" smtClean="0">
                <a:solidFill>
                  <a:srgbClr val="002060"/>
                </a:solidFill>
                <a:latin typeface="DINRoundOT" pitchFamily="34" charset="0"/>
              </a:rPr>
              <a:t> </a:t>
            </a:r>
            <a:r>
              <a:rPr lang="en-US" sz="1500" b="1" dirty="0" err="1">
                <a:solidFill>
                  <a:srgbClr val="002060"/>
                </a:solidFill>
                <a:latin typeface="DINRoundOT" pitchFamily="34" charset="0"/>
              </a:rPr>
              <a:t>nghiệp</a:t>
            </a:r>
            <a:endParaRPr lang="en-US" sz="1500" b="1" dirty="0">
              <a:solidFill>
                <a:srgbClr val="002060"/>
              </a:solidFill>
              <a:latin typeface="DINRoundOT" pitchFamily="34" charset="0"/>
            </a:endParaRPr>
          </a:p>
        </p:txBody>
      </p:sp>
      <p:sp>
        <p:nvSpPr>
          <p:cNvPr id="43016" name="TextBox 32"/>
          <p:cNvSpPr txBox="1">
            <a:spLocks noChangeArrowheads="1"/>
          </p:cNvSpPr>
          <p:nvPr/>
        </p:nvSpPr>
        <p:spPr bwMode="auto">
          <a:xfrm>
            <a:off x="187560" y="1710000"/>
            <a:ext cx="28590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177800" indent="-68263"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i="1" dirty="0" err="1">
                <a:solidFill>
                  <a:srgbClr val="1F497D"/>
                </a:solidFill>
                <a:latin typeface="DINRoundOT" pitchFamily="34" charset="0"/>
              </a:rPr>
              <a:t>Tư</a:t>
            </a:r>
            <a:r>
              <a:rPr lang="en-US" sz="1200" i="1" dirty="0">
                <a:solidFill>
                  <a:srgbClr val="1F497D"/>
                </a:solidFill>
                <a:latin typeface="DINRoundOT" pitchFamily="34" charset="0"/>
              </a:rPr>
              <a:t> </a:t>
            </a:r>
            <a:r>
              <a:rPr lang="en-US" sz="1200" i="1" dirty="0" err="1">
                <a:solidFill>
                  <a:srgbClr val="1F497D"/>
                </a:solidFill>
                <a:latin typeface="DINRoundOT" pitchFamily="34" charset="0"/>
              </a:rPr>
              <a:t>vấn</a:t>
            </a:r>
            <a:r>
              <a:rPr lang="en-US" sz="1200" i="1" dirty="0">
                <a:solidFill>
                  <a:srgbClr val="1F497D"/>
                </a:solidFill>
                <a:latin typeface="DINRoundOT" pitchFamily="34" charset="0"/>
              </a:rPr>
              <a:t> &amp; </a:t>
            </a:r>
            <a:r>
              <a:rPr lang="en-US" sz="1200" i="1" dirty="0" err="1">
                <a:solidFill>
                  <a:srgbClr val="1F497D"/>
                </a:solidFill>
                <a:latin typeface="DINRoundOT" pitchFamily="34" charset="0"/>
              </a:rPr>
              <a:t>Quản</a:t>
            </a:r>
            <a:r>
              <a:rPr lang="en-US" sz="1200" i="1" dirty="0">
                <a:solidFill>
                  <a:srgbClr val="1F497D"/>
                </a:solidFill>
                <a:latin typeface="DINRoundOT" pitchFamily="34" charset="0"/>
              </a:rPr>
              <a:t> </a:t>
            </a:r>
            <a:r>
              <a:rPr lang="en-US" sz="1200" i="1" dirty="0" err="1">
                <a:solidFill>
                  <a:srgbClr val="1F497D"/>
                </a:solidFill>
                <a:latin typeface="DINRoundOT" pitchFamily="34" charset="0"/>
              </a:rPr>
              <a:t>lý</a:t>
            </a:r>
            <a:r>
              <a:rPr lang="en-US" sz="1200" i="1" dirty="0">
                <a:solidFill>
                  <a:srgbClr val="1F497D"/>
                </a:solidFill>
                <a:latin typeface="DINRoundOT" pitchFamily="34" charset="0"/>
              </a:rPr>
              <a:t> </a:t>
            </a:r>
            <a:r>
              <a:rPr lang="en-US" sz="1200" i="1" dirty="0" err="1">
                <a:solidFill>
                  <a:srgbClr val="1F497D"/>
                </a:solidFill>
                <a:latin typeface="DINRoundOT" pitchFamily="34" charset="0"/>
              </a:rPr>
              <a:t>Quốc</a:t>
            </a:r>
            <a:r>
              <a:rPr lang="en-US" sz="1200" i="1" dirty="0">
                <a:solidFill>
                  <a:srgbClr val="1F497D"/>
                </a:solidFill>
                <a:latin typeface="DINRoundOT" pitchFamily="34" charset="0"/>
              </a:rPr>
              <a:t> </a:t>
            </a:r>
            <a:r>
              <a:rPr lang="en-US" sz="1200" i="1" dirty="0" err="1">
                <a:solidFill>
                  <a:srgbClr val="1F497D"/>
                </a:solidFill>
                <a:latin typeface="DINRoundOT" pitchFamily="34" charset="0"/>
              </a:rPr>
              <a:t>tế</a:t>
            </a:r>
            <a:r>
              <a:rPr lang="en-US" sz="1200" i="1" dirty="0">
                <a:solidFill>
                  <a:srgbClr val="1F497D"/>
                </a:solidFill>
                <a:latin typeface="DINRoundOT" pitchFamily="34" charset="0"/>
              </a:rPr>
              <a:t>:</a:t>
            </a:r>
          </a:p>
          <a:p>
            <a:pPr lvl="1">
              <a:buFont typeface="Arial" pitchFamily="34" charset="0"/>
              <a:buChar char="•"/>
            </a:pPr>
            <a:r>
              <a:rPr lang="en-US" sz="1200" i="1" dirty="0" err="1">
                <a:solidFill>
                  <a:srgbClr val="1F497D"/>
                </a:solidFill>
                <a:latin typeface="DINRoundOT" pitchFamily="34" charset="0"/>
              </a:rPr>
              <a:t>Công</a:t>
            </a:r>
            <a:r>
              <a:rPr lang="en-US" sz="1200" i="1" dirty="0">
                <a:solidFill>
                  <a:srgbClr val="1F497D"/>
                </a:solidFill>
                <a:latin typeface="DINRoundOT" pitchFamily="34" charset="0"/>
              </a:rPr>
              <a:t> </a:t>
            </a:r>
            <a:r>
              <a:rPr lang="en-US" sz="1200" i="1" dirty="0" err="1">
                <a:solidFill>
                  <a:srgbClr val="1F497D"/>
                </a:solidFill>
                <a:latin typeface="DINRoundOT" pitchFamily="34" charset="0"/>
              </a:rPr>
              <a:t>ty</a:t>
            </a:r>
            <a:r>
              <a:rPr lang="en-US" sz="1200" i="1" dirty="0">
                <a:solidFill>
                  <a:srgbClr val="1F497D"/>
                </a:solidFill>
                <a:latin typeface="DINRoundOT" pitchFamily="34" charset="0"/>
              </a:rPr>
              <a:t> </a:t>
            </a:r>
            <a:r>
              <a:rPr lang="en-US" sz="1200" i="1" dirty="0" err="1">
                <a:solidFill>
                  <a:srgbClr val="1F497D"/>
                </a:solidFill>
                <a:latin typeface="DINRoundOT" pitchFamily="34" charset="0"/>
              </a:rPr>
              <a:t>Afimilk</a:t>
            </a:r>
            <a:r>
              <a:rPr lang="en-US" sz="1200" i="1" dirty="0">
                <a:solidFill>
                  <a:srgbClr val="1F497D"/>
                </a:solidFill>
                <a:latin typeface="DINRoundOT" pitchFamily="34" charset="0"/>
              </a:rPr>
              <a:t> (Israel )</a:t>
            </a:r>
          </a:p>
          <a:p>
            <a:pPr lvl="1">
              <a:buFont typeface="Arial" pitchFamily="34" charset="0"/>
              <a:buChar char="•"/>
            </a:pPr>
            <a:r>
              <a:rPr lang="en-US" sz="1200" i="1" dirty="0" err="1">
                <a:solidFill>
                  <a:srgbClr val="1F497D"/>
                </a:solidFill>
                <a:latin typeface="DINRoundOT" pitchFamily="34" charset="0"/>
              </a:rPr>
              <a:t>Công</a:t>
            </a:r>
            <a:r>
              <a:rPr lang="en-US" sz="1200" i="1" dirty="0">
                <a:solidFill>
                  <a:srgbClr val="1F497D"/>
                </a:solidFill>
                <a:latin typeface="DINRoundOT" pitchFamily="34" charset="0"/>
              </a:rPr>
              <a:t> </a:t>
            </a:r>
            <a:r>
              <a:rPr lang="en-US" sz="1200" i="1" dirty="0" err="1">
                <a:solidFill>
                  <a:srgbClr val="1F497D"/>
                </a:solidFill>
                <a:latin typeface="DINRoundOT" pitchFamily="34" charset="0"/>
              </a:rPr>
              <a:t>ty</a:t>
            </a:r>
            <a:r>
              <a:rPr lang="en-US" sz="1200" i="1" dirty="0">
                <a:solidFill>
                  <a:srgbClr val="1F497D"/>
                </a:solidFill>
                <a:latin typeface="DINRoundOT" pitchFamily="34" charset="0"/>
              </a:rPr>
              <a:t> Totally Vets (New Zealand)</a:t>
            </a:r>
          </a:p>
        </p:txBody>
      </p:sp>
      <p:sp>
        <p:nvSpPr>
          <p:cNvPr id="43017" name="TextBox 33"/>
          <p:cNvSpPr txBox="1">
            <a:spLocks noChangeArrowheads="1"/>
          </p:cNvSpPr>
          <p:nvPr/>
        </p:nvSpPr>
        <p:spPr bwMode="auto">
          <a:xfrm>
            <a:off x="6008688" y="1710929"/>
            <a:ext cx="31353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i="1" dirty="0" err="1">
                <a:solidFill>
                  <a:srgbClr val="1F497D"/>
                </a:solidFill>
                <a:latin typeface="DINRoundOT" pitchFamily="34" charset="0"/>
              </a:rPr>
              <a:t>Hệ</a:t>
            </a:r>
            <a:r>
              <a:rPr lang="en-US" sz="1200" i="1" dirty="0">
                <a:solidFill>
                  <a:srgbClr val="1F497D"/>
                </a:solidFill>
                <a:latin typeface="DINRoundOT" pitchFamily="34" charset="0"/>
              </a:rPr>
              <a:t> </a:t>
            </a:r>
            <a:r>
              <a:rPr lang="en-US" sz="1200" i="1" dirty="0" err="1">
                <a:solidFill>
                  <a:srgbClr val="1F497D"/>
                </a:solidFill>
                <a:latin typeface="DINRoundOT" pitchFamily="34" charset="0"/>
              </a:rPr>
              <a:t>thống</a:t>
            </a:r>
            <a:r>
              <a:rPr lang="en-US" sz="1200" i="1" dirty="0">
                <a:solidFill>
                  <a:srgbClr val="1F497D"/>
                </a:solidFill>
                <a:latin typeface="DINRoundOT" pitchFamily="34" charset="0"/>
              </a:rPr>
              <a:t> </a:t>
            </a:r>
            <a:r>
              <a:rPr lang="en-US" sz="1200" i="1" dirty="0" err="1">
                <a:solidFill>
                  <a:srgbClr val="1F497D"/>
                </a:solidFill>
                <a:latin typeface="DINRoundOT" pitchFamily="34" charset="0"/>
              </a:rPr>
              <a:t>quản</a:t>
            </a:r>
            <a:r>
              <a:rPr lang="en-US" sz="1200" i="1" dirty="0">
                <a:solidFill>
                  <a:srgbClr val="1F497D"/>
                </a:solidFill>
                <a:latin typeface="DINRoundOT" pitchFamily="34" charset="0"/>
              </a:rPr>
              <a:t> </a:t>
            </a:r>
            <a:r>
              <a:rPr lang="en-US" sz="1200" i="1" dirty="0" err="1">
                <a:solidFill>
                  <a:srgbClr val="1F497D"/>
                </a:solidFill>
                <a:latin typeface="DINRoundOT" pitchFamily="34" charset="0"/>
              </a:rPr>
              <a:t>lý</a:t>
            </a:r>
            <a:r>
              <a:rPr lang="en-US" sz="1200" i="1" dirty="0">
                <a:solidFill>
                  <a:srgbClr val="1F497D"/>
                </a:solidFill>
                <a:latin typeface="DINRoundOT" pitchFamily="34" charset="0"/>
              </a:rPr>
              <a:t> </a:t>
            </a:r>
            <a:r>
              <a:rPr lang="en-US" sz="1200" i="1" dirty="0" err="1">
                <a:solidFill>
                  <a:srgbClr val="1F497D"/>
                </a:solidFill>
                <a:latin typeface="DINRoundOT" pitchFamily="34" charset="0"/>
              </a:rPr>
              <a:t>tài</a:t>
            </a:r>
            <a:r>
              <a:rPr lang="en-US" sz="1200" i="1" dirty="0">
                <a:solidFill>
                  <a:srgbClr val="1F497D"/>
                </a:solidFill>
                <a:latin typeface="DINRoundOT" pitchFamily="34" charset="0"/>
              </a:rPr>
              <a:t> </a:t>
            </a:r>
            <a:r>
              <a:rPr lang="en-US" sz="1200" i="1" dirty="0" err="1">
                <a:solidFill>
                  <a:srgbClr val="1F497D"/>
                </a:solidFill>
                <a:latin typeface="DINRoundOT" pitchFamily="34" charset="0"/>
              </a:rPr>
              <a:t>chính</a:t>
            </a:r>
            <a:r>
              <a:rPr lang="en-US" sz="1200" i="1" dirty="0">
                <a:solidFill>
                  <a:srgbClr val="1F497D"/>
                </a:solidFill>
                <a:latin typeface="DINRoundOT" pitchFamily="34" charset="0"/>
              </a:rPr>
              <a:t> SAP (</a:t>
            </a:r>
            <a:r>
              <a:rPr lang="en-US" sz="1200" i="1" dirty="0" err="1">
                <a:solidFill>
                  <a:srgbClr val="1F497D"/>
                </a:solidFill>
                <a:latin typeface="DINRoundOT" pitchFamily="34" charset="0"/>
              </a:rPr>
              <a:t>Đức</a:t>
            </a:r>
            <a:r>
              <a:rPr lang="en-US" sz="1200" i="1" dirty="0">
                <a:solidFill>
                  <a:srgbClr val="1F497D"/>
                </a:solidFill>
                <a:latin typeface="DINRoundOT" pitchFamily="34" charset="0"/>
              </a:rPr>
              <a:t>) </a:t>
            </a:r>
            <a:r>
              <a:rPr lang="en-US" sz="1200" i="1" dirty="0" err="1">
                <a:solidFill>
                  <a:srgbClr val="1F497D"/>
                </a:solidFill>
                <a:latin typeface="DINRoundOT" pitchFamily="34" charset="0"/>
              </a:rPr>
              <a:t>ưu</a:t>
            </a:r>
            <a:r>
              <a:rPr lang="en-US" sz="1200" i="1" dirty="0">
                <a:solidFill>
                  <a:srgbClr val="1F497D"/>
                </a:solidFill>
                <a:latin typeface="DINRoundOT" pitchFamily="34" charset="0"/>
              </a:rPr>
              <a:t> </a:t>
            </a:r>
            <a:r>
              <a:rPr lang="en-US" sz="1200" i="1" dirty="0" err="1">
                <a:solidFill>
                  <a:srgbClr val="1F497D"/>
                </a:solidFill>
                <a:latin typeface="DINRoundOT" pitchFamily="34" charset="0"/>
              </a:rPr>
              <a:t>việt</a:t>
            </a:r>
            <a:endParaRPr lang="en-US" sz="1200" i="1" dirty="0">
              <a:solidFill>
                <a:srgbClr val="1F497D"/>
              </a:solidFill>
              <a:latin typeface="DINRoundOT" pitchFamily="34" charset="0"/>
            </a:endParaRPr>
          </a:p>
          <a:p>
            <a:r>
              <a:rPr lang="en-US" sz="1200" i="1" dirty="0" err="1">
                <a:solidFill>
                  <a:srgbClr val="1F497D"/>
                </a:solidFill>
                <a:latin typeface="DINRoundOT" pitchFamily="34" charset="0"/>
              </a:rPr>
              <a:t>Hệ</a:t>
            </a:r>
            <a:r>
              <a:rPr lang="en-US" sz="1200" i="1" dirty="0">
                <a:solidFill>
                  <a:srgbClr val="1F497D"/>
                </a:solidFill>
                <a:latin typeface="DINRoundOT" pitchFamily="34" charset="0"/>
              </a:rPr>
              <a:t> </a:t>
            </a:r>
            <a:r>
              <a:rPr lang="en-US" sz="1200" i="1" dirty="0" err="1">
                <a:solidFill>
                  <a:srgbClr val="1F497D"/>
                </a:solidFill>
                <a:latin typeface="DINRoundOT" pitchFamily="34" charset="0"/>
              </a:rPr>
              <a:t>thống</a:t>
            </a:r>
            <a:r>
              <a:rPr lang="en-US" sz="1200" i="1" dirty="0">
                <a:solidFill>
                  <a:srgbClr val="1F497D"/>
                </a:solidFill>
                <a:latin typeface="DINRoundOT" pitchFamily="34" charset="0"/>
              </a:rPr>
              <a:t> </a:t>
            </a:r>
            <a:r>
              <a:rPr lang="en-US" sz="1200" i="1" dirty="0" err="1">
                <a:solidFill>
                  <a:srgbClr val="1F497D"/>
                </a:solidFill>
                <a:latin typeface="DINRoundOT" pitchFamily="34" charset="0"/>
              </a:rPr>
              <a:t>quản</a:t>
            </a:r>
            <a:r>
              <a:rPr lang="en-US" sz="1200" i="1" dirty="0">
                <a:solidFill>
                  <a:srgbClr val="1F497D"/>
                </a:solidFill>
                <a:latin typeface="DINRoundOT" pitchFamily="34" charset="0"/>
              </a:rPr>
              <a:t> </a:t>
            </a:r>
            <a:r>
              <a:rPr lang="en-US" sz="1200" i="1" dirty="0" err="1">
                <a:solidFill>
                  <a:srgbClr val="1F497D"/>
                </a:solidFill>
                <a:latin typeface="DINRoundOT" pitchFamily="34" charset="0"/>
              </a:rPr>
              <a:t>trị</a:t>
            </a:r>
            <a:r>
              <a:rPr lang="en-US" sz="1200" i="1" dirty="0">
                <a:solidFill>
                  <a:srgbClr val="1F497D"/>
                </a:solidFill>
                <a:latin typeface="DINRoundOT" pitchFamily="34" charset="0"/>
              </a:rPr>
              <a:t> </a:t>
            </a:r>
            <a:r>
              <a:rPr lang="en-US" sz="1200" i="1" dirty="0" err="1">
                <a:solidFill>
                  <a:srgbClr val="1F497D"/>
                </a:solidFill>
                <a:latin typeface="DINRoundOT" pitchFamily="34" charset="0"/>
              </a:rPr>
              <a:t>bán</a:t>
            </a:r>
            <a:r>
              <a:rPr lang="en-US" sz="1200" i="1" dirty="0">
                <a:solidFill>
                  <a:srgbClr val="1F497D"/>
                </a:solidFill>
                <a:latin typeface="DINRoundOT" pitchFamily="34" charset="0"/>
              </a:rPr>
              <a:t> </a:t>
            </a:r>
            <a:r>
              <a:rPr lang="en-US" sz="1200" i="1" dirty="0" err="1">
                <a:solidFill>
                  <a:srgbClr val="1F497D"/>
                </a:solidFill>
                <a:latin typeface="DINRoundOT" pitchFamily="34" charset="0"/>
              </a:rPr>
              <a:t>hàng</a:t>
            </a:r>
            <a:r>
              <a:rPr lang="en-US" sz="1200" i="1" dirty="0">
                <a:solidFill>
                  <a:srgbClr val="1F497D"/>
                </a:solidFill>
                <a:latin typeface="DINRoundOT" pitchFamily="34" charset="0"/>
              </a:rPr>
              <a:t> </a:t>
            </a:r>
            <a:r>
              <a:rPr lang="en-US" sz="1200" i="1" dirty="0" err="1">
                <a:solidFill>
                  <a:srgbClr val="1F497D"/>
                </a:solidFill>
                <a:latin typeface="DINRoundOT" pitchFamily="34" charset="0"/>
              </a:rPr>
              <a:t>tiên</a:t>
            </a:r>
            <a:r>
              <a:rPr lang="en-US" sz="1200" i="1" dirty="0">
                <a:solidFill>
                  <a:srgbClr val="1F497D"/>
                </a:solidFill>
                <a:latin typeface="DINRoundOT" pitchFamily="34" charset="0"/>
              </a:rPr>
              <a:t> </a:t>
            </a:r>
            <a:r>
              <a:rPr lang="en-US" sz="1200" i="1" dirty="0" err="1">
                <a:solidFill>
                  <a:srgbClr val="1F497D"/>
                </a:solidFill>
                <a:latin typeface="DINRoundOT" pitchFamily="34" charset="0"/>
              </a:rPr>
              <a:t>tiến</a:t>
            </a:r>
            <a:endParaRPr lang="en-US" sz="1200" i="1" dirty="0">
              <a:solidFill>
                <a:srgbClr val="1F497D"/>
              </a:solidFill>
              <a:latin typeface="DINRoundOT" pitchFamily="34" charset="0"/>
            </a:endParaRPr>
          </a:p>
        </p:txBody>
      </p:sp>
      <p:sp>
        <p:nvSpPr>
          <p:cNvPr id="43018" name="TextBox 34"/>
          <p:cNvSpPr txBox="1">
            <a:spLocks noChangeArrowheads="1"/>
          </p:cNvSpPr>
          <p:nvPr/>
        </p:nvSpPr>
        <p:spPr bwMode="auto">
          <a:xfrm>
            <a:off x="3428341" y="1709999"/>
            <a:ext cx="23381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200" i="1" dirty="0" err="1">
                <a:solidFill>
                  <a:srgbClr val="1F497D"/>
                </a:solidFill>
                <a:latin typeface="DINRoundOT" pitchFamily="34" charset="0"/>
              </a:rPr>
              <a:t>Các</a:t>
            </a:r>
            <a:r>
              <a:rPr lang="en-US" sz="1200" i="1" dirty="0">
                <a:solidFill>
                  <a:srgbClr val="1F497D"/>
                </a:solidFill>
                <a:latin typeface="DINRoundOT" pitchFamily="34" charset="0"/>
              </a:rPr>
              <a:t> </a:t>
            </a:r>
            <a:r>
              <a:rPr lang="en-US" sz="1200" i="1" dirty="0" err="1">
                <a:solidFill>
                  <a:srgbClr val="1F497D"/>
                </a:solidFill>
                <a:latin typeface="DINRoundOT" pitchFamily="34" charset="0"/>
              </a:rPr>
              <a:t>mô</a:t>
            </a:r>
            <a:r>
              <a:rPr lang="en-US" sz="1200" i="1" dirty="0">
                <a:solidFill>
                  <a:srgbClr val="1F497D"/>
                </a:solidFill>
                <a:latin typeface="DINRoundOT" pitchFamily="34" charset="0"/>
              </a:rPr>
              <a:t> </a:t>
            </a:r>
            <a:r>
              <a:rPr lang="en-US" sz="1200" i="1" dirty="0" err="1">
                <a:solidFill>
                  <a:srgbClr val="1F497D"/>
                </a:solidFill>
                <a:latin typeface="DINRoundOT" pitchFamily="34" charset="0"/>
              </a:rPr>
              <a:t>thức</a:t>
            </a:r>
            <a:r>
              <a:rPr lang="en-US" sz="1200" i="1" dirty="0">
                <a:solidFill>
                  <a:srgbClr val="1F497D"/>
                </a:solidFill>
                <a:latin typeface="DINRoundOT" pitchFamily="34" charset="0"/>
              </a:rPr>
              <a:t> </a:t>
            </a:r>
            <a:r>
              <a:rPr lang="en-US" sz="1200" i="1" dirty="0" err="1">
                <a:solidFill>
                  <a:srgbClr val="1F497D"/>
                </a:solidFill>
                <a:latin typeface="DINRoundOT" pitchFamily="34" charset="0"/>
              </a:rPr>
              <a:t>quản</a:t>
            </a:r>
            <a:r>
              <a:rPr lang="en-US" sz="1200" i="1" dirty="0">
                <a:solidFill>
                  <a:srgbClr val="1F497D"/>
                </a:solidFill>
                <a:latin typeface="DINRoundOT" pitchFamily="34" charset="0"/>
              </a:rPr>
              <a:t> </a:t>
            </a:r>
            <a:r>
              <a:rPr lang="en-US" sz="1200" i="1" dirty="0" err="1">
                <a:solidFill>
                  <a:srgbClr val="1F497D"/>
                </a:solidFill>
                <a:latin typeface="DINRoundOT" pitchFamily="34" charset="0"/>
              </a:rPr>
              <a:t>lý</a:t>
            </a:r>
            <a:r>
              <a:rPr lang="en-US" sz="1200" i="1" dirty="0">
                <a:solidFill>
                  <a:srgbClr val="1F497D"/>
                </a:solidFill>
                <a:latin typeface="DINRoundOT" pitchFamily="34" charset="0"/>
              </a:rPr>
              <a:t>, </a:t>
            </a:r>
            <a:r>
              <a:rPr lang="en-US" sz="1200" i="1" dirty="0" err="1">
                <a:solidFill>
                  <a:srgbClr val="1F497D"/>
                </a:solidFill>
                <a:latin typeface="DINRoundOT" pitchFamily="34" charset="0"/>
              </a:rPr>
              <a:t>vận</a:t>
            </a:r>
            <a:r>
              <a:rPr lang="en-US" sz="1200" i="1" dirty="0">
                <a:solidFill>
                  <a:srgbClr val="1F497D"/>
                </a:solidFill>
                <a:latin typeface="DINRoundOT" pitchFamily="34" charset="0"/>
              </a:rPr>
              <a:t> </a:t>
            </a:r>
            <a:r>
              <a:rPr lang="en-US" sz="1200" i="1" dirty="0" err="1">
                <a:solidFill>
                  <a:srgbClr val="1F497D"/>
                </a:solidFill>
                <a:latin typeface="DINRoundOT" pitchFamily="34" charset="0"/>
              </a:rPr>
              <a:t>hành</a:t>
            </a:r>
            <a:r>
              <a:rPr lang="en-US" sz="1200" i="1" dirty="0">
                <a:solidFill>
                  <a:srgbClr val="1F497D"/>
                </a:solidFill>
                <a:latin typeface="DINRoundOT" pitchFamily="34" charset="0"/>
              </a:rPr>
              <a:t> </a:t>
            </a:r>
            <a:r>
              <a:rPr lang="en-US" sz="1200" i="1" dirty="0" err="1">
                <a:solidFill>
                  <a:srgbClr val="1F497D"/>
                </a:solidFill>
                <a:latin typeface="DINRoundOT" pitchFamily="34" charset="0"/>
              </a:rPr>
              <a:t>nhà</a:t>
            </a:r>
            <a:r>
              <a:rPr lang="en-US" sz="1200" i="1" dirty="0">
                <a:solidFill>
                  <a:srgbClr val="1F497D"/>
                </a:solidFill>
                <a:latin typeface="DINRoundOT" pitchFamily="34" charset="0"/>
              </a:rPr>
              <a:t> </a:t>
            </a:r>
            <a:r>
              <a:rPr lang="en-US" sz="1200" i="1" dirty="0" err="1">
                <a:solidFill>
                  <a:srgbClr val="1F497D"/>
                </a:solidFill>
                <a:latin typeface="DINRoundOT" pitchFamily="34" charset="0"/>
              </a:rPr>
              <a:t>máy</a:t>
            </a:r>
            <a:r>
              <a:rPr lang="en-US" sz="1200" i="1" dirty="0">
                <a:solidFill>
                  <a:srgbClr val="1F497D"/>
                </a:solidFill>
                <a:latin typeface="DINRoundOT" pitchFamily="34" charset="0"/>
              </a:rPr>
              <a:t> </a:t>
            </a:r>
            <a:r>
              <a:rPr lang="en-US" sz="1200" i="1" dirty="0" err="1">
                <a:solidFill>
                  <a:srgbClr val="1F497D"/>
                </a:solidFill>
                <a:latin typeface="DINRoundOT" pitchFamily="34" charset="0"/>
              </a:rPr>
              <a:t>hiện</a:t>
            </a:r>
            <a:r>
              <a:rPr lang="en-US" sz="1200" i="1" dirty="0">
                <a:solidFill>
                  <a:srgbClr val="1F497D"/>
                </a:solidFill>
                <a:latin typeface="DINRoundOT" pitchFamily="34" charset="0"/>
              </a:rPr>
              <a:t> </a:t>
            </a:r>
            <a:r>
              <a:rPr lang="en-US" sz="1200" i="1" dirty="0" err="1">
                <a:solidFill>
                  <a:srgbClr val="1F497D"/>
                </a:solidFill>
                <a:latin typeface="DINRoundOT" pitchFamily="34" charset="0"/>
              </a:rPr>
              <a:t>đại</a:t>
            </a:r>
            <a:r>
              <a:rPr lang="en-US" sz="1200" i="1" dirty="0">
                <a:solidFill>
                  <a:srgbClr val="1F497D"/>
                </a:solidFill>
                <a:latin typeface="DINRoundOT" pitchFamily="34" charset="0"/>
              </a:rPr>
              <a:t> </a:t>
            </a:r>
            <a:r>
              <a:rPr lang="en-US" sz="1200" i="1" dirty="0" err="1">
                <a:solidFill>
                  <a:srgbClr val="1F497D"/>
                </a:solidFill>
                <a:latin typeface="DINRoundOT" pitchFamily="34" charset="0"/>
              </a:rPr>
              <a:t>nhất</a:t>
            </a:r>
            <a:r>
              <a:rPr lang="en-US" sz="1200" i="1" dirty="0">
                <a:solidFill>
                  <a:srgbClr val="1F497D"/>
                </a:solidFill>
                <a:latin typeface="DINRoundOT" pitchFamily="34" charset="0"/>
              </a:rPr>
              <a:t> </a:t>
            </a:r>
            <a:r>
              <a:rPr lang="en-US" sz="1200" i="1" dirty="0" err="1">
                <a:solidFill>
                  <a:srgbClr val="1F497D"/>
                </a:solidFill>
                <a:latin typeface="DINRoundOT" pitchFamily="34" charset="0"/>
              </a:rPr>
              <a:t>thế</a:t>
            </a:r>
            <a:r>
              <a:rPr lang="en-US" sz="1200" i="1" dirty="0">
                <a:solidFill>
                  <a:srgbClr val="1F497D"/>
                </a:solidFill>
                <a:latin typeface="DINRoundOT" pitchFamily="34" charset="0"/>
              </a:rPr>
              <a:t> </a:t>
            </a:r>
            <a:r>
              <a:rPr lang="en-US" sz="1200" i="1" dirty="0" err="1">
                <a:solidFill>
                  <a:srgbClr val="1F497D"/>
                </a:solidFill>
                <a:latin typeface="DINRoundOT" pitchFamily="34" charset="0"/>
              </a:rPr>
              <a:t>giới</a:t>
            </a:r>
            <a:endParaRPr lang="en-US" sz="1200" i="1" dirty="0">
              <a:solidFill>
                <a:srgbClr val="1F497D"/>
              </a:solidFill>
              <a:latin typeface="DINRoundOT" pitchFamily="34" charset="0"/>
            </a:endParaRPr>
          </a:p>
          <a:p>
            <a:pPr algn="ctr"/>
            <a:r>
              <a:rPr lang="en-US" sz="1200" i="1" dirty="0">
                <a:solidFill>
                  <a:srgbClr val="1F497D"/>
                </a:solidFill>
                <a:latin typeface="DINRoundOT" pitchFamily="34" charset="0"/>
              </a:rPr>
              <a:t>ISO 9001, ISO 22000:2005</a:t>
            </a:r>
          </a:p>
        </p:txBody>
      </p:sp>
      <p:sp>
        <p:nvSpPr>
          <p:cNvPr id="43019" name="TextBox 12"/>
          <p:cNvSpPr txBox="1">
            <a:spLocks noChangeArrowheads="1"/>
          </p:cNvSpPr>
          <p:nvPr/>
        </p:nvSpPr>
        <p:spPr bwMode="auto">
          <a:xfrm>
            <a:off x="144463" y="3413436"/>
            <a:ext cx="29593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200" b="1" dirty="0" smtClean="0">
                <a:solidFill>
                  <a:srgbClr val="0070C0"/>
                </a:solidFill>
                <a:latin typeface="DINRoundOT" pitchFamily="34" charset="0"/>
              </a:rPr>
              <a:t>Gđ1 (2014): </a:t>
            </a:r>
            <a:r>
              <a:rPr lang="en-US" sz="1200" dirty="0" smtClean="0">
                <a:solidFill>
                  <a:srgbClr val="0070C0"/>
                </a:solidFill>
                <a:latin typeface="DINRoundOT" pitchFamily="34" charset="0"/>
              </a:rPr>
              <a:t>45.000 </a:t>
            </a:r>
            <a:r>
              <a:rPr lang="en-US" sz="1200" dirty="0" err="1" smtClean="0">
                <a:solidFill>
                  <a:srgbClr val="0070C0"/>
                </a:solidFill>
                <a:latin typeface="DINRoundOT" pitchFamily="34" charset="0"/>
              </a:rPr>
              <a:t>bò</a:t>
            </a:r>
            <a:r>
              <a:rPr lang="en-US" sz="1200" dirty="0" smtClean="0">
                <a:solidFill>
                  <a:srgbClr val="0070C0"/>
                </a:solidFill>
                <a:latin typeface="DINRoundOT" pitchFamily="34" charset="0"/>
              </a:rPr>
              <a:t>, 8.100 </a:t>
            </a:r>
            <a:r>
              <a:rPr lang="en-US" sz="1200" dirty="0">
                <a:solidFill>
                  <a:srgbClr val="0070C0"/>
                </a:solidFill>
                <a:latin typeface="DINRoundOT" pitchFamily="34" charset="0"/>
              </a:rPr>
              <a:t>ha </a:t>
            </a:r>
          </a:p>
          <a:p>
            <a:pPr algn="ctr"/>
            <a:r>
              <a:rPr lang="en-US" sz="1200" b="1" dirty="0" err="1" smtClean="0">
                <a:solidFill>
                  <a:srgbClr val="0070C0"/>
                </a:solidFill>
                <a:latin typeface="DINRoundOT" pitchFamily="34" charset="0"/>
              </a:rPr>
              <a:t>Gđ</a:t>
            </a:r>
            <a:r>
              <a:rPr lang="en-US" sz="1200" b="1" dirty="0" smtClean="0">
                <a:solidFill>
                  <a:srgbClr val="0070C0"/>
                </a:solidFill>
                <a:latin typeface="DINRoundOT" pitchFamily="34" charset="0"/>
              </a:rPr>
              <a:t> </a:t>
            </a:r>
            <a:r>
              <a:rPr lang="en-US" sz="1200" b="1" dirty="0">
                <a:solidFill>
                  <a:srgbClr val="0070C0"/>
                </a:solidFill>
                <a:latin typeface="DINRoundOT" pitchFamily="34" charset="0"/>
              </a:rPr>
              <a:t>2 </a:t>
            </a:r>
            <a:r>
              <a:rPr lang="en-US" sz="1200" b="1" dirty="0" smtClean="0">
                <a:solidFill>
                  <a:srgbClr val="0070C0"/>
                </a:solidFill>
                <a:latin typeface="DINRoundOT" pitchFamily="34" charset="0"/>
              </a:rPr>
              <a:t>(2017): </a:t>
            </a:r>
            <a:r>
              <a:rPr lang="en-US" sz="1200" dirty="0" smtClean="0">
                <a:solidFill>
                  <a:srgbClr val="0070C0"/>
                </a:solidFill>
                <a:latin typeface="DINRoundOT" pitchFamily="34" charset="0"/>
              </a:rPr>
              <a:t>137.000 </a:t>
            </a:r>
            <a:r>
              <a:rPr lang="en-US" sz="1200" dirty="0" err="1" smtClean="0">
                <a:solidFill>
                  <a:srgbClr val="0070C0"/>
                </a:solidFill>
                <a:latin typeface="DINRoundOT" pitchFamily="34" charset="0"/>
              </a:rPr>
              <a:t>bò</a:t>
            </a:r>
            <a:r>
              <a:rPr lang="en-US" sz="1200" dirty="0" smtClean="0">
                <a:solidFill>
                  <a:srgbClr val="0070C0"/>
                </a:solidFill>
                <a:latin typeface="DINRoundOT" pitchFamily="34" charset="0"/>
              </a:rPr>
              <a:t> </a:t>
            </a:r>
            <a:r>
              <a:rPr lang="en-US" sz="1200" dirty="0">
                <a:solidFill>
                  <a:srgbClr val="0070C0"/>
                </a:solidFill>
                <a:latin typeface="DINRoundOT" pitchFamily="34" charset="0"/>
              </a:rPr>
              <a:t>– 31.000 ha</a:t>
            </a:r>
          </a:p>
          <a:p>
            <a:pPr algn="ctr"/>
            <a:endParaRPr lang="en-US" sz="1200" dirty="0">
              <a:solidFill>
                <a:srgbClr val="0070C0"/>
              </a:solidFill>
              <a:latin typeface="DINRoundOT" pitchFamily="34" charset="0"/>
            </a:endParaRPr>
          </a:p>
        </p:txBody>
      </p:sp>
      <p:sp>
        <p:nvSpPr>
          <p:cNvPr id="43020" name="TextBox 13"/>
          <p:cNvSpPr txBox="1">
            <a:spLocks noChangeArrowheads="1"/>
          </p:cNvSpPr>
          <p:nvPr/>
        </p:nvSpPr>
        <p:spPr bwMode="auto">
          <a:xfrm>
            <a:off x="6486857" y="3382727"/>
            <a:ext cx="21685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200" dirty="0">
                <a:solidFill>
                  <a:srgbClr val="0070C0"/>
                </a:solidFill>
                <a:latin typeface="DINRoundOT" pitchFamily="34" charset="0"/>
              </a:rPr>
              <a:t>168 </a:t>
            </a:r>
            <a:r>
              <a:rPr lang="en-US" sz="1200" dirty="0" err="1">
                <a:solidFill>
                  <a:srgbClr val="0070C0"/>
                </a:solidFill>
                <a:latin typeface="DINRoundOT" pitchFamily="34" charset="0"/>
              </a:rPr>
              <a:t>Nhà</a:t>
            </a:r>
            <a:r>
              <a:rPr lang="en-US" sz="1200" dirty="0">
                <a:solidFill>
                  <a:srgbClr val="0070C0"/>
                </a:solidFill>
                <a:latin typeface="DINRoundOT" pitchFamily="34" charset="0"/>
              </a:rPr>
              <a:t> </a:t>
            </a:r>
            <a:r>
              <a:rPr lang="en-US" sz="1200" dirty="0" err="1">
                <a:solidFill>
                  <a:srgbClr val="0070C0"/>
                </a:solidFill>
                <a:latin typeface="DINRoundOT" pitchFamily="34" charset="0"/>
              </a:rPr>
              <a:t>phân</a:t>
            </a:r>
            <a:r>
              <a:rPr lang="en-US" sz="1200" dirty="0">
                <a:solidFill>
                  <a:srgbClr val="0070C0"/>
                </a:solidFill>
                <a:latin typeface="DINRoundOT" pitchFamily="34" charset="0"/>
              </a:rPr>
              <a:t> </a:t>
            </a:r>
            <a:r>
              <a:rPr lang="en-US" sz="1200" dirty="0" err="1">
                <a:solidFill>
                  <a:srgbClr val="0070C0"/>
                </a:solidFill>
                <a:latin typeface="DINRoundOT" pitchFamily="34" charset="0"/>
              </a:rPr>
              <a:t>phối</a:t>
            </a:r>
            <a:endParaRPr lang="en-US" sz="1200" dirty="0">
              <a:solidFill>
                <a:srgbClr val="0070C0"/>
              </a:solidFill>
              <a:latin typeface="DINRoundOT" pitchFamily="34" charset="0"/>
            </a:endParaRPr>
          </a:p>
          <a:p>
            <a:pPr algn="ctr"/>
            <a:r>
              <a:rPr lang="en-US" sz="1200" dirty="0">
                <a:solidFill>
                  <a:srgbClr val="0070C0"/>
                </a:solidFill>
                <a:latin typeface="DINRoundOT" pitchFamily="34" charset="0"/>
              </a:rPr>
              <a:t>125.690 </a:t>
            </a:r>
            <a:r>
              <a:rPr lang="en-US" sz="1200" dirty="0" err="1">
                <a:solidFill>
                  <a:srgbClr val="0070C0"/>
                </a:solidFill>
                <a:latin typeface="DINRoundOT" pitchFamily="34" charset="0"/>
              </a:rPr>
              <a:t>điểm</a:t>
            </a:r>
            <a:r>
              <a:rPr lang="en-US" sz="1200" dirty="0">
                <a:solidFill>
                  <a:srgbClr val="0070C0"/>
                </a:solidFill>
                <a:latin typeface="DINRoundOT" pitchFamily="34" charset="0"/>
              </a:rPr>
              <a:t> </a:t>
            </a:r>
            <a:r>
              <a:rPr lang="en-US" sz="1200" dirty="0" err="1">
                <a:solidFill>
                  <a:srgbClr val="0070C0"/>
                </a:solidFill>
                <a:latin typeface="DINRoundOT" pitchFamily="34" charset="0"/>
              </a:rPr>
              <a:t>bán</a:t>
            </a:r>
            <a:r>
              <a:rPr lang="en-US" sz="1200" dirty="0">
                <a:solidFill>
                  <a:srgbClr val="0070C0"/>
                </a:solidFill>
                <a:latin typeface="DINRoundOT" pitchFamily="34" charset="0"/>
              </a:rPr>
              <a:t> </a:t>
            </a:r>
            <a:r>
              <a:rPr lang="en-US" sz="1200" dirty="0" err="1">
                <a:solidFill>
                  <a:srgbClr val="0070C0"/>
                </a:solidFill>
                <a:latin typeface="DINRoundOT" pitchFamily="34" charset="0"/>
              </a:rPr>
              <a:t>hàng</a:t>
            </a:r>
            <a:endParaRPr lang="en-US" sz="1200" dirty="0">
              <a:solidFill>
                <a:srgbClr val="0070C0"/>
              </a:solidFill>
              <a:latin typeface="DINRoundOT" pitchFamily="34" charset="0"/>
            </a:endParaRPr>
          </a:p>
          <a:p>
            <a:pPr algn="ctr"/>
            <a:r>
              <a:rPr lang="en-US" sz="1200" dirty="0">
                <a:solidFill>
                  <a:srgbClr val="0070C0"/>
                </a:solidFill>
                <a:latin typeface="DINRoundOT" pitchFamily="34" charset="0"/>
              </a:rPr>
              <a:t>145 </a:t>
            </a:r>
            <a:r>
              <a:rPr lang="en-US" sz="1200" dirty="0" err="1">
                <a:solidFill>
                  <a:srgbClr val="0070C0"/>
                </a:solidFill>
                <a:latin typeface="DINRoundOT" pitchFamily="34" charset="0"/>
              </a:rPr>
              <a:t>cửa</a:t>
            </a:r>
            <a:r>
              <a:rPr lang="en-US" sz="1200" dirty="0">
                <a:solidFill>
                  <a:srgbClr val="0070C0"/>
                </a:solidFill>
                <a:latin typeface="DINRoundOT" pitchFamily="34" charset="0"/>
              </a:rPr>
              <a:t> </a:t>
            </a:r>
            <a:r>
              <a:rPr lang="en-US" sz="1200" dirty="0" err="1">
                <a:solidFill>
                  <a:srgbClr val="0070C0"/>
                </a:solidFill>
                <a:latin typeface="DINRoundOT" pitchFamily="34" charset="0"/>
              </a:rPr>
              <a:t>hàng</a:t>
            </a:r>
            <a:r>
              <a:rPr lang="en-US" sz="1200" dirty="0">
                <a:solidFill>
                  <a:srgbClr val="0070C0"/>
                </a:solidFill>
                <a:latin typeface="DINRoundOT" pitchFamily="34" charset="0"/>
              </a:rPr>
              <a:t> TH true mart</a:t>
            </a:r>
          </a:p>
        </p:txBody>
      </p:sp>
      <p:sp>
        <p:nvSpPr>
          <p:cNvPr id="43022" name="TextBox 15"/>
          <p:cNvSpPr txBox="1">
            <a:spLocks noChangeArrowheads="1"/>
          </p:cNvSpPr>
          <p:nvPr/>
        </p:nvSpPr>
        <p:spPr bwMode="auto">
          <a:xfrm>
            <a:off x="3103796" y="3374781"/>
            <a:ext cx="33830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marL="0" indent="0" algn="ctr"/>
            <a:r>
              <a:rPr lang="en-US" sz="1200" b="1" dirty="0" err="1">
                <a:solidFill>
                  <a:srgbClr val="0070C0"/>
                </a:solidFill>
                <a:latin typeface="DINRoundOT" pitchFamily="34" charset="0"/>
              </a:rPr>
              <a:t>Nhà</a:t>
            </a:r>
            <a:r>
              <a:rPr lang="en-US" sz="1200" b="1" dirty="0">
                <a:solidFill>
                  <a:srgbClr val="0070C0"/>
                </a:solidFill>
                <a:latin typeface="DINRoundOT" pitchFamily="34" charset="0"/>
              </a:rPr>
              <a:t> </a:t>
            </a:r>
            <a:r>
              <a:rPr lang="en-US" sz="1200" b="1" dirty="0" err="1">
                <a:solidFill>
                  <a:srgbClr val="0070C0"/>
                </a:solidFill>
                <a:latin typeface="DINRoundOT" pitchFamily="34" charset="0"/>
              </a:rPr>
              <a:t>máy</a:t>
            </a:r>
            <a:r>
              <a:rPr lang="en-US" sz="1200" b="1" dirty="0">
                <a:solidFill>
                  <a:srgbClr val="0070C0"/>
                </a:solidFill>
                <a:latin typeface="DINRoundOT" pitchFamily="34" charset="0"/>
              </a:rPr>
              <a:t> </a:t>
            </a:r>
            <a:r>
              <a:rPr lang="en-US" sz="1200" b="1" dirty="0" err="1">
                <a:solidFill>
                  <a:srgbClr val="0070C0"/>
                </a:solidFill>
                <a:latin typeface="DINRoundOT" pitchFamily="34" charset="0"/>
              </a:rPr>
              <a:t>tự</a:t>
            </a:r>
            <a:r>
              <a:rPr lang="en-US" sz="1200" b="1" dirty="0">
                <a:solidFill>
                  <a:srgbClr val="0070C0"/>
                </a:solidFill>
                <a:latin typeface="DINRoundOT" pitchFamily="34" charset="0"/>
              </a:rPr>
              <a:t> </a:t>
            </a:r>
            <a:r>
              <a:rPr lang="en-US" sz="1200" b="1" dirty="0" err="1">
                <a:solidFill>
                  <a:srgbClr val="0070C0"/>
                </a:solidFill>
                <a:latin typeface="DINRoundOT" pitchFamily="34" charset="0"/>
              </a:rPr>
              <a:t>động</a:t>
            </a:r>
            <a:r>
              <a:rPr lang="en-US" sz="1200" b="1" dirty="0">
                <a:solidFill>
                  <a:srgbClr val="0070C0"/>
                </a:solidFill>
                <a:latin typeface="DINRoundOT" pitchFamily="34" charset="0"/>
              </a:rPr>
              <a:t> </a:t>
            </a:r>
            <a:r>
              <a:rPr lang="en-US" sz="1200" b="1" dirty="0" err="1">
                <a:solidFill>
                  <a:srgbClr val="0070C0"/>
                </a:solidFill>
                <a:latin typeface="DINRoundOT" pitchFamily="34" charset="0"/>
              </a:rPr>
              <a:t>chế</a:t>
            </a:r>
            <a:r>
              <a:rPr lang="en-US" sz="1200" b="1" dirty="0">
                <a:solidFill>
                  <a:srgbClr val="0070C0"/>
                </a:solidFill>
                <a:latin typeface="DINRoundOT" pitchFamily="34" charset="0"/>
              </a:rPr>
              <a:t> </a:t>
            </a:r>
            <a:r>
              <a:rPr lang="en-US" sz="1200" b="1" dirty="0" err="1">
                <a:solidFill>
                  <a:srgbClr val="0070C0"/>
                </a:solidFill>
                <a:latin typeface="DINRoundOT" pitchFamily="34" charset="0"/>
              </a:rPr>
              <a:t>biến</a:t>
            </a:r>
            <a:r>
              <a:rPr lang="en-US" sz="1200" b="1" dirty="0">
                <a:solidFill>
                  <a:srgbClr val="0070C0"/>
                </a:solidFill>
                <a:latin typeface="DINRoundOT" pitchFamily="34" charset="0"/>
              </a:rPr>
              <a:t> </a:t>
            </a:r>
            <a:r>
              <a:rPr lang="en-US" sz="1200" b="1" dirty="0" err="1">
                <a:solidFill>
                  <a:srgbClr val="0070C0"/>
                </a:solidFill>
                <a:latin typeface="DINRoundOT" pitchFamily="34" charset="0"/>
              </a:rPr>
              <a:t>sữa</a:t>
            </a:r>
            <a:endParaRPr lang="en-US" sz="1200" b="1" dirty="0">
              <a:solidFill>
                <a:srgbClr val="0070C0"/>
              </a:solidFill>
              <a:latin typeface="DINRoundOT" pitchFamily="34" charset="0"/>
            </a:endParaRPr>
          </a:p>
          <a:p>
            <a:pPr marL="0" indent="0" algn="ctr"/>
            <a:r>
              <a:rPr lang="en-US" sz="1200" dirty="0" err="1">
                <a:solidFill>
                  <a:srgbClr val="0070C0"/>
                </a:solidFill>
                <a:latin typeface="DINRoundOT" pitchFamily="34" charset="0"/>
              </a:rPr>
              <a:t>Công</a:t>
            </a:r>
            <a:r>
              <a:rPr lang="en-US" sz="1200" dirty="0">
                <a:solidFill>
                  <a:srgbClr val="0070C0"/>
                </a:solidFill>
                <a:latin typeface="DINRoundOT" pitchFamily="34" charset="0"/>
              </a:rPr>
              <a:t> </a:t>
            </a:r>
            <a:r>
              <a:rPr lang="en-US" sz="1200" dirty="0" err="1">
                <a:solidFill>
                  <a:srgbClr val="0070C0"/>
                </a:solidFill>
                <a:latin typeface="DINRoundOT" pitchFamily="34" charset="0"/>
              </a:rPr>
              <a:t>suất</a:t>
            </a:r>
            <a:r>
              <a:rPr lang="en-US" sz="1200" dirty="0">
                <a:solidFill>
                  <a:srgbClr val="0070C0"/>
                </a:solidFill>
                <a:latin typeface="DINRoundOT" pitchFamily="34" charset="0"/>
              </a:rPr>
              <a:t> 500 </a:t>
            </a:r>
            <a:r>
              <a:rPr lang="en-US" sz="1200" dirty="0" err="1">
                <a:solidFill>
                  <a:srgbClr val="0070C0"/>
                </a:solidFill>
                <a:latin typeface="DINRoundOT" pitchFamily="34" charset="0"/>
              </a:rPr>
              <a:t>triệu</a:t>
            </a:r>
            <a:r>
              <a:rPr lang="en-US" sz="1200" dirty="0">
                <a:solidFill>
                  <a:srgbClr val="0070C0"/>
                </a:solidFill>
                <a:latin typeface="DINRoundOT" pitchFamily="34" charset="0"/>
              </a:rPr>
              <a:t> </a:t>
            </a:r>
            <a:r>
              <a:rPr lang="en-US" sz="1200" dirty="0" err="1">
                <a:solidFill>
                  <a:srgbClr val="0070C0"/>
                </a:solidFill>
                <a:latin typeface="DINRoundOT" pitchFamily="34" charset="0"/>
              </a:rPr>
              <a:t>lít</a:t>
            </a:r>
            <a:r>
              <a:rPr lang="en-US" sz="1200" dirty="0">
                <a:solidFill>
                  <a:srgbClr val="0070C0"/>
                </a:solidFill>
                <a:latin typeface="DINRoundOT" pitchFamily="34" charset="0"/>
              </a:rPr>
              <a:t>/</a:t>
            </a:r>
            <a:r>
              <a:rPr lang="en-US" sz="1200" dirty="0" err="1">
                <a:solidFill>
                  <a:srgbClr val="0070C0"/>
                </a:solidFill>
                <a:latin typeface="DINRoundOT" pitchFamily="34" charset="0"/>
              </a:rPr>
              <a:t>năm</a:t>
            </a:r>
            <a:endParaRPr lang="en-US" sz="1200" dirty="0">
              <a:solidFill>
                <a:srgbClr val="0070C0"/>
              </a:solidFill>
              <a:latin typeface="DINRoundOT" pitchFamily="34" charset="0"/>
            </a:endParaRPr>
          </a:p>
          <a:p>
            <a:pPr marL="0" indent="0" algn="ctr"/>
            <a:r>
              <a:rPr lang="en-US" sz="1200" dirty="0" smtClean="0">
                <a:solidFill>
                  <a:srgbClr val="0070C0"/>
                </a:solidFill>
                <a:latin typeface="DINRoundOT" pitchFamily="34" charset="0"/>
              </a:rPr>
              <a:t>(</a:t>
            </a:r>
            <a:r>
              <a:rPr lang="en-US" sz="1200" dirty="0" err="1" smtClean="0">
                <a:solidFill>
                  <a:srgbClr val="0070C0"/>
                </a:solidFill>
                <a:latin typeface="DINRoundOT" pitchFamily="34" charset="0"/>
              </a:rPr>
              <a:t>công</a:t>
            </a:r>
            <a:r>
              <a:rPr lang="en-US" sz="1200" dirty="0" smtClean="0">
                <a:solidFill>
                  <a:srgbClr val="0070C0"/>
                </a:solidFill>
                <a:latin typeface="DINRoundOT" pitchFamily="34" charset="0"/>
              </a:rPr>
              <a:t> </a:t>
            </a:r>
            <a:r>
              <a:rPr lang="en-US" sz="1200" dirty="0" err="1">
                <a:solidFill>
                  <a:srgbClr val="0070C0"/>
                </a:solidFill>
                <a:latin typeface="DINRoundOT" pitchFamily="34" charset="0"/>
              </a:rPr>
              <a:t>nghệ</a:t>
            </a:r>
            <a:r>
              <a:rPr lang="en-US" sz="1200" dirty="0">
                <a:solidFill>
                  <a:srgbClr val="0070C0"/>
                </a:solidFill>
                <a:latin typeface="DINRoundOT" pitchFamily="34" charset="0"/>
              </a:rPr>
              <a:t> </a:t>
            </a:r>
            <a:r>
              <a:rPr lang="en-US" sz="1200" dirty="0" err="1">
                <a:solidFill>
                  <a:srgbClr val="0070C0"/>
                </a:solidFill>
                <a:latin typeface="DINRoundOT" pitchFamily="34" charset="0"/>
              </a:rPr>
              <a:t>hiện</a:t>
            </a:r>
            <a:r>
              <a:rPr lang="en-US" sz="1200" dirty="0">
                <a:solidFill>
                  <a:srgbClr val="0070C0"/>
                </a:solidFill>
                <a:latin typeface="DINRoundOT" pitchFamily="34" charset="0"/>
              </a:rPr>
              <a:t> </a:t>
            </a:r>
            <a:r>
              <a:rPr lang="en-US" sz="1200" dirty="0" err="1">
                <a:solidFill>
                  <a:srgbClr val="0070C0"/>
                </a:solidFill>
                <a:latin typeface="DINRoundOT" pitchFamily="34" charset="0"/>
              </a:rPr>
              <a:t>đại</a:t>
            </a:r>
            <a:r>
              <a:rPr lang="en-US" sz="1200" dirty="0">
                <a:solidFill>
                  <a:srgbClr val="0070C0"/>
                </a:solidFill>
                <a:latin typeface="DINRoundOT" pitchFamily="34" charset="0"/>
              </a:rPr>
              <a:t> </a:t>
            </a:r>
            <a:r>
              <a:rPr lang="en-US" sz="1200" dirty="0" err="1" smtClean="0">
                <a:solidFill>
                  <a:srgbClr val="0070C0"/>
                </a:solidFill>
                <a:latin typeface="DINRoundOT" pitchFamily="34" charset="0"/>
              </a:rPr>
              <a:t>Simen</a:t>
            </a:r>
            <a:r>
              <a:rPr lang="en-US" sz="1200" dirty="0">
                <a:solidFill>
                  <a:srgbClr val="0070C0"/>
                </a:solidFill>
                <a:latin typeface="DINRoundOT" pitchFamily="34" charset="0"/>
              </a:rPr>
              <a:t>, </a:t>
            </a:r>
            <a:r>
              <a:rPr lang="en-US" sz="1200" dirty="0" err="1">
                <a:solidFill>
                  <a:srgbClr val="0070C0"/>
                </a:solidFill>
                <a:latin typeface="DINRoundOT" pitchFamily="34" charset="0"/>
              </a:rPr>
              <a:t>Dafoss</a:t>
            </a:r>
            <a:r>
              <a:rPr lang="en-US" sz="1200" dirty="0" smtClean="0">
                <a:solidFill>
                  <a:srgbClr val="0070C0"/>
                </a:solidFill>
                <a:latin typeface="DINRoundOT" pitchFamily="34" charset="0"/>
              </a:rPr>
              <a:t>, </a:t>
            </a:r>
            <a:r>
              <a:rPr lang="en-US" sz="1200" dirty="0" err="1" smtClean="0">
                <a:solidFill>
                  <a:srgbClr val="0070C0"/>
                </a:solidFill>
                <a:latin typeface="DINRoundOT" pitchFamily="34" charset="0"/>
              </a:rPr>
              <a:t>Grundfoss</a:t>
            </a:r>
            <a:endParaRPr lang="en-US" sz="1200" dirty="0">
              <a:solidFill>
                <a:srgbClr val="0070C0"/>
              </a:solidFill>
              <a:latin typeface="DINRoundOT" pitchFamily="34" charset="0"/>
            </a:endParaRPr>
          </a:p>
        </p:txBody>
      </p:sp>
    </p:spTree>
    <p:extLst>
      <p:ext uri="{BB962C8B-B14F-4D97-AF65-F5344CB8AC3E}">
        <p14:creationId xmlns:p14="http://schemas.microsoft.com/office/powerpoint/2010/main" val="156349845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51521" y="1574004"/>
            <a:ext cx="653979" cy="591716"/>
          </a:xfrm>
          <a:prstGeom prst="rect">
            <a:avLst/>
          </a:prstGeom>
          <a:blipFill rotWithShape="1">
            <a:blip r:embed="rId2" cstate="email">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6" name="Rectangle 5"/>
          <p:cNvSpPr/>
          <p:nvPr/>
        </p:nvSpPr>
        <p:spPr>
          <a:xfrm>
            <a:off x="5251521" y="2261427"/>
            <a:ext cx="653979" cy="591716"/>
          </a:xfrm>
          <a:prstGeom prst="rect">
            <a:avLst/>
          </a:prstGeom>
          <a:blipFill rotWithShape="1">
            <a:blip r:embed="rId3" cstate="email">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7" name="Rectangle 6"/>
          <p:cNvSpPr/>
          <p:nvPr/>
        </p:nvSpPr>
        <p:spPr>
          <a:xfrm>
            <a:off x="5242422" y="2932041"/>
            <a:ext cx="653979" cy="591716"/>
          </a:xfrm>
          <a:prstGeom prst="rect">
            <a:avLst/>
          </a:prstGeom>
          <a:blipFill rotWithShape="1">
            <a:blip r:embed="rId4" cstate="email">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8" name="Rectangle 7"/>
          <p:cNvSpPr/>
          <p:nvPr/>
        </p:nvSpPr>
        <p:spPr>
          <a:xfrm>
            <a:off x="5251521" y="3638514"/>
            <a:ext cx="653979" cy="591716"/>
          </a:xfrm>
          <a:prstGeom prst="rect">
            <a:avLst/>
          </a:prstGeom>
          <a:blipFill rotWithShape="1">
            <a:blip r:embed="rId5" cstate="email">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9" name="Rectangle 8"/>
          <p:cNvSpPr/>
          <p:nvPr/>
        </p:nvSpPr>
        <p:spPr>
          <a:xfrm>
            <a:off x="5242422" y="4347229"/>
            <a:ext cx="653979" cy="591716"/>
          </a:xfrm>
          <a:prstGeom prst="rect">
            <a:avLst/>
          </a:prstGeom>
          <a:blipFill rotWithShape="1">
            <a:blip r:embed="rId6" cstate="email">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0" name="Rectangle 9"/>
          <p:cNvSpPr/>
          <p:nvPr/>
        </p:nvSpPr>
        <p:spPr>
          <a:xfrm>
            <a:off x="5941757" y="1667819"/>
            <a:ext cx="2478343" cy="369332"/>
          </a:xfrm>
          <a:prstGeom prst="rect">
            <a:avLst/>
          </a:prstGeom>
        </p:spPr>
        <p:txBody>
          <a:bodyPr wrap="square">
            <a:spAutoFit/>
          </a:bodyPr>
          <a:lstStyle/>
          <a:p>
            <a:pPr lvl="0">
              <a:lnSpc>
                <a:spcPct val="100000"/>
              </a:lnSpc>
              <a:spcBef>
                <a:spcPts val="2400"/>
              </a:spcBef>
            </a:pPr>
            <a:r>
              <a:rPr lang="en-US" sz="1800" dirty="0" err="1" smtClean="0">
                <a:ln w="0"/>
                <a:solidFill>
                  <a:srgbClr val="0070C0"/>
                </a:solidFill>
                <a:latin typeface="Cambria" pitchFamily="18" charset="0"/>
              </a:rPr>
              <a:t>Vì</a:t>
            </a:r>
            <a:r>
              <a:rPr lang="en-US" sz="1800" dirty="0" smtClean="0">
                <a:ln w="0"/>
                <a:solidFill>
                  <a:srgbClr val="0070C0"/>
                </a:solidFill>
                <a:latin typeface="Cambria" pitchFamily="18" charset="0"/>
              </a:rPr>
              <a:t> </a:t>
            </a:r>
            <a:r>
              <a:rPr lang="en-US" sz="1800" dirty="0" err="1" smtClean="0">
                <a:ln w="0"/>
                <a:solidFill>
                  <a:srgbClr val="0070C0"/>
                </a:solidFill>
                <a:latin typeface="Cambria" pitchFamily="18" charset="0"/>
              </a:rPr>
              <a:t>sức</a:t>
            </a:r>
            <a:r>
              <a:rPr lang="en-US" sz="1800" dirty="0" smtClean="0">
                <a:ln w="0"/>
                <a:solidFill>
                  <a:srgbClr val="0070C0"/>
                </a:solidFill>
                <a:latin typeface="Cambria" pitchFamily="18" charset="0"/>
              </a:rPr>
              <a:t> </a:t>
            </a:r>
            <a:r>
              <a:rPr lang="en-US" sz="1800" dirty="0" err="1" smtClean="0">
                <a:ln w="0"/>
                <a:solidFill>
                  <a:srgbClr val="0070C0"/>
                </a:solidFill>
                <a:latin typeface="Cambria" pitchFamily="18" charset="0"/>
              </a:rPr>
              <a:t>khỏe</a:t>
            </a:r>
            <a:r>
              <a:rPr lang="en-US" sz="1800" dirty="0" smtClean="0">
                <a:ln w="0"/>
                <a:solidFill>
                  <a:srgbClr val="0070C0"/>
                </a:solidFill>
                <a:latin typeface="Cambria" pitchFamily="18" charset="0"/>
              </a:rPr>
              <a:t> </a:t>
            </a:r>
            <a:r>
              <a:rPr lang="en-US" sz="1800" dirty="0" err="1" smtClean="0">
                <a:ln w="0"/>
                <a:solidFill>
                  <a:srgbClr val="0070C0"/>
                </a:solidFill>
                <a:latin typeface="Cambria" pitchFamily="18" charset="0"/>
              </a:rPr>
              <a:t>cộng</a:t>
            </a:r>
            <a:r>
              <a:rPr lang="en-US" sz="1800" dirty="0" smtClean="0">
                <a:ln w="0"/>
                <a:solidFill>
                  <a:srgbClr val="0070C0"/>
                </a:solidFill>
                <a:latin typeface="Cambria" pitchFamily="18" charset="0"/>
              </a:rPr>
              <a:t> </a:t>
            </a:r>
            <a:r>
              <a:rPr lang="en-US" sz="1800" dirty="0" err="1" smtClean="0">
                <a:ln w="0"/>
                <a:solidFill>
                  <a:srgbClr val="0070C0"/>
                </a:solidFill>
                <a:latin typeface="Cambria" pitchFamily="18" charset="0"/>
              </a:rPr>
              <a:t>đồng</a:t>
            </a:r>
            <a:endParaRPr lang="en-US" sz="1800" dirty="0">
              <a:ln w="0"/>
              <a:solidFill>
                <a:srgbClr val="0070C0"/>
              </a:solidFill>
              <a:latin typeface="Cambria" pitchFamily="18" charset="0"/>
            </a:endParaRPr>
          </a:p>
        </p:txBody>
      </p:sp>
      <p:sp>
        <p:nvSpPr>
          <p:cNvPr id="11" name="Rectangle 10"/>
          <p:cNvSpPr/>
          <p:nvPr/>
        </p:nvSpPr>
        <p:spPr>
          <a:xfrm>
            <a:off x="5941760" y="2359914"/>
            <a:ext cx="2478340" cy="646331"/>
          </a:xfrm>
          <a:prstGeom prst="rect">
            <a:avLst/>
          </a:prstGeom>
        </p:spPr>
        <p:txBody>
          <a:bodyPr wrap="square">
            <a:spAutoFit/>
          </a:bodyPr>
          <a:lstStyle/>
          <a:p>
            <a:pPr>
              <a:spcBef>
                <a:spcPts val="2400"/>
              </a:spcBef>
            </a:pPr>
            <a:r>
              <a:rPr lang="en-US" sz="1800" dirty="0" err="1" smtClean="0">
                <a:ln w="0"/>
                <a:solidFill>
                  <a:srgbClr val="0070C0"/>
                </a:solidFill>
                <a:latin typeface="Cambria" pitchFamily="18" charset="0"/>
              </a:rPr>
              <a:t>Hoàn</a:t>
            </a:r>
            <a:r>
              <a:rPr lang="en-US" sz="1800" dirty="0" smtClean="0">
                <a:ln w="0"/>
                <a:solidFill>
                  <a:srgbClr val="0070C0"/>
                </a:solidFill>
                <a:latin typeface="Cambria" pitchFamily="18" charset="0"/>
              </a:rPr>
              <a:t> </a:t>
            </a:r>
            <a:r>
              <a:rPr lang="en-US" sz="1800" dirty="0" err="1" smtClean="0">
                <a:ln w="0"/>
                <a:solidFill>
                  <a:srgbClr val="0070C0"/>
                </a:solidFill>
                <a:latin typeface="Cambria" pitchFamily="18" charset="0"/>
              </a:rPr>
              <a:t>toàn</a:t>
            </a:r>
            <a:r>
              <a:rPr lang="en-US" sz="1800" dirty="0" smtClean="0">
                <a:ln w="0"/>
                <a:solidFill>
                  <a:srgbClr val="0070C0"/>
                </a:solidFill>
                <a:latin typeface="Cambria" pitchFamily="18" charset="0"/>
              </a:rPr>
              <a:t> </a:t>
            </a:r>
            <a:r>
              <a:rPr lang="en-US" sz="1800" dirty="0" err="1" smtClean="0">
                <a:ln w="0"/>
                <a:solidFill>
                  <a:srgbClr val="0070C0"/>
                </a:solidFill>
                <a:latin typeface="Cambria" pitchFamily="18" charset="0"/>
              </a:rPr>
              <a:t>từ</a:t>
            </a:r>
            <a:r>
              <a:rPr lang="en-US" sz="1800" dirty="0" smtClean="0">
                <a:ln w="0"/>
                <a:solidFill>
                  <a:srgbClr val="0070C0"/>
                </a:solidFill>
                <a:latin typeface="Cambria" pitchFamily="18" charset="0"/>
              </a:rPr>
              <a:t> </a:t>
            </a:r>
            <a:r>
              <a:rPr lang="en-US" sz="1800" dirty="0" err="1" smtClean="0">
                <a:ln w="0"/>
                <a:solidFill>
                  <a:srgbClr val="0070C0"/>
                </a:solidFill>
                <a:latin typeface="Cambria" pitchFamily="18" charset="0"/>
              </a:rPr>
              <a:t>thiên</a:t>
            </a:r>
            <a:r>
              <a:rPr lang="en-US" sz="1800" dirty="0" smtClean="0">
                <a:ln w="0"/>
                <a:solidFill>
                  <a:srgbClr val="0070C0"/>
                </a:solidFill>
                <a:latin typeface="Cambria" pitchFamily="18" charset="0"/>
              </a:rPr>
              <a:t> </a:t>
            </a:r>
            <a:r>
              <a:rPr lang="en-US" sz="1800" dirty="0" err="1" smtClean="0">
                <a:ln w="0"/>
                <a:solidFill>
                  <a:srgbClr val="0070C0"/>
                </a:solidFill>
                <a:latin typeface="Cambria" pitchFamily="18" charset="0"/>
              </a:rPr>
              <a:t>nhiên</a:t>
            </a:r>
            <a:endParaRPr lang="en-US" sz="1800" dirty="0">
              <a:ln w="0"/>
              <a:solidFill>
                <a:srgbClr val="0070C0"/>
              </a:solidFill>
              <a:latin typeface="Cambria" pitchFamily="18" charset="0"/>
            </a:endParaRPr>
          </a:p>
        </p:txBody>
      </p:sp>
      <p:sp>
        <p:nvSpPr>
          <p:cNvPr id="12" name="Rectangle 11"/>
          <p:cNvSpPr/>
          <p:nvPr/>
        </p:nvSpPr>
        <p:spPr>
          <a:xfrm>
            <a:off x="5941759" y="3035200"/>
            <a:ext cx="2926015" cy="369332"/>
          </a:xfrm>
          <a:prstGeom prst="rect">
            <a:avLst/>
          </a:prstGeom>
        </p:spPr>
        <p:txBody>
          <a:bodyPr wrap="square">
            <a:spAutoFit/>
          </a:bodyPr>
          <a:lstStyle/>
          <a:p>
            <a:pPr>
              <a:spcBef>
                <a:spcPts val="2400"/>
              </a:spcBef>
            </a:pPr>
            <a:r>
              <a:rPr lang="en-US" sz="1800" dirty="0" err="1" smtClean="0">
                <a:ln w="0"/>
                <a:solidFill>
                  <a:srgbClr val="0070C0"/>
                </a:solidFill>
                <a:latin typeface="Cambria" pitchFamily="18" charset="0"/>
              </a:rPr>
              <a:t>Tươi</a:t>
            </a:r>
            <a:r>
              <a:rPr lang="en-US" sz="1800" dirty="0" smtClean="0">
                <a:ln w="0"/>
                <a:solidFill>
                  <a:srgbClr val="0070C0"/>
                </a:solidFill>
                <a:latin typeface="Cambria" pitchFamily="18" charset="0"/>
              </a:rPr>
              <a:t> – </a:t>
            </a:r>
            <a:r>
              <a:rPr lang="en-US" sz="1800" dirty="0" err="1" smtClean="0">
                <a:ln w="0"/>
                <a:solidFill>
                  <a:srgbClr val="0070C0"/>
                </a:solidFill>
                <a:latin typeface="Cambria" pitchFamily="18" charset="0"/>
              </a:rPr>
              <a:t>Ngon</a:t>
            </a:r>
            <a:r>
              <a:rPr lang="en-US" sz="1800" dirty="0" smtClean="0">
                <a:ln w="0"/>
                <a:solidFill>
                  <a:srgbClr val="0070C0"/>
                </a:solidFill>
                <a:latin typeface="Cambria" pitchFamily="18" charset="0"/>
              </a:rPr>
              <a:t> – </a:t>
            </a:r>
            <a:r>
              <a:rPr lang="en-US" sz="1800" dirty="0" err="1" smtClean="0">
                <a:ln w="0"/>
                <a:solidFill>
                  <a:srgbClr val="0070C0"/>
                </a:solidFill>
                <a:latin typeface="Cambria" pitchFamily="18" charset="0"/>
              </a:rPr>
              <a:t>Bổ</a:t>
            </a:r>
            <a:r>
              <a:rPr lang="en-US" sz="1800" dirty="0" smtClean="0">
                <a:ln w="0"/>
                <a:solidFill>
                  <a:srgbClr val="0070C0"/>
                </a:solidFill>
                <a:latin typeface="Cambria" pitchFamily="18" charset="0"/>
              </a:rPr>
              <a:t> </a:t>
            </a:r>
            <a:r>
              <a:rPr lang="en-US" sz="1800" dirty="0" err="1" smtClean="0">
                <a:ln w="0"/>
                <a:solidFill>
                  <a:srgbClr val="0070C0"/>
                </a:solidFill>
                <a:latin typeface="Cambria" pitchFamily="18" charset="0"/>
              </a:rPr>
              <a:t>dưỡng</a:t>
            </a:r>
            <a:endParaRPr lang="en-US" sz="1800" dirty="0">
              <a:ln w="0"/>
              <a:solidFill>
                <a:srgbClr val="0070C0"/>
              </a:solidFill>
              <a:latin typeface="Cambria" pitchFamily="18" charset="0"/>
            </a:endParaRPr>
          </a:p>
        </p:txBody>
      </p:sp>
      <p:sp>
        <p:nvSpPr>
          <p:cNvPr id="13" name="Rectangle 12"/>
          <p:cNvSpPr/>
          <p:nvPr/>
        </p:nvSpPr>
        <p:spPr>
          <a:xfrm>
            <a:off x="5941758" y="3746345"/>
            <a:ext cx="3202242" cy="369332"/>
          </a:xfrm>
          <a:prstGeom prst="rect">
            <a:avLst/>
          </a:prstGeom>
        </p:spPr>
        <p:txBody>
          <a:bodyPr wrap="square">
            <a:spAutoFit/>
          </a:bodyPr>
          <a:lstStyle/>
          <a:p>
            <a:pPr>
              <a:spcBef>
                <a:spcPts val="2400"/>
              </a:spcBef>
            </a:pPr>
            <a:r>
              <a:rPr lang="en-US" sz="1800" dirty="0" smtClean="0">
                <a:ln w="0"/>
                <a:solidFill>
                  <a:srgbClr val="0070C0"/>
                </a:solidFill>
                <a:latin typeface="Cambria" pitchFamily="18" charset="0"/>
              </a:rPr>
              <a:t>Thân </a:t>
            </a:r>
            <a:r>
              <a:rPr lang="en-US" sz="1800" dirty="0" err="1" smtClean="0">
                <a:ln w="0"/>
                <a:solidFill>
                  <a:srgbClr val="0070C0"/>
                </a:solidFill>
                <a:latin typeface="Cambria" pitchFamily="18" charset="0"/>
              </a:rPr>
              <a:t>thiện</a:t>
            </a:r>
            <a:r>
              <a:rPr lang="en-US" sz="1800" dirty="0" smtClean="0">
                <a:ln w="0"/>
                <a:solidFill>
                  <a:srgbClr val="0070C0"/>
                </a:solidFill>
                <a:latin typeface="Cambria" pitchFamily="18" charset="0"/>
              </a:rPr>
              <a:t> </a:t>
            </a:r>
            <a:r>
              <a:rPr lang="en-US" sz="1800" dirty="0" err="1" smtClean="0">
                <a:ln w="0"/>
                <a:solidFill>
                  <a:srgbClr val="0070C0"/>
                </a:solidFill>
                <a:latin typeface="Cambria" pitchFamily="18" charset="0"/>
              </a:rPr>
              <a:t>với</a:t>
            </a:r>
            <a:r>
              <a:rPr lang="en-US" sz="1800" dirty="0" smtClean="0">
                <a:ln w="0"/>
                <a:solidFill>
                  <a:srgbClr val="0070C0"/>
                </a:solidFill>
                <a:latin typeface="Cambria" pitchFamily="18" charset="0"/>
              </a:rPr>
              <a:t> </a:t>
            </a:r>
            <a:r>
              <a:rPr lang="en-US" sz="1800" dirty="0" err="1" smtClean="0">
                <a:ln w="0"/>
                <a:solidFill>
                  <a:srgbClr val="0070C0"/>
                </a:solidFill>
                <a:latin typeface="Cambria" pitchFamily="18" charset="0"/>
              </a:rPr>
              <a:t>môi</a:t>
            </a:r>
            <a:r>
              <a:rPr lang="en-US" sz="1800" dirty="0" smtClean="0">
                <a:ln w="0"/>
                <a:solidFill>
                  <a:srgbClr val="0070C0"/>
                </a:solidFill>
                <a:latin typeface="Cambria" pitchFamily="18" charset="0"/>
              </a:rPr>
              <a:t> </a:t>
            </a:r>
            <a:r>
              <a:rPr lang="en-US" sz="1800" dirty="0" err="1" smtClean="0">
                <a:ln w="0"/>
                <a:solidFill>
                  <a:srgbClr val="0070C0"/>
                </a:solidFill>
                <a:latin typeface="Cambria" pitchFamily="18" charset="0"/>
              </a:rPr>
              <a:t>trường</a:t>
            </a:r>
            <a:endParaRPr lang="en-US" sz="1800" dirty="0">
              <a:ln w="0"/>
              <a:solidFill>
                <a:srgbClr val="0070C0"/>
              </a:solidFill>
              <a:latin typeface="Cambria" pitchFamily="18" charset="0"/>
            </a:endParaRPr>
          </a:p>
        </p:txBody>
      </p:sp>
      <p:sp>
        <p:nvSpPr>
          <p:cNvPr id="14" name="Rectangle 13"/>
          <p:cNvSpPr/>
          <p:nvPr/>
        </p:nvSpPr>
        <p:spPr>
          <a:xfrm>
            <a:off x="5941761" y="4316858"/>
            <a:ext cx="2478339" cy="646331"/>
          </a:xfrm>
          <a:prstGeom prst="rect">
            <a:avLst/>
          </a:prstGeom>
        </p:spPr>
        <p:txBody>
          <a:bodyPr wrap="square">
            <a:spAutoFit/>
          </a:bodyPr>
          <a:lstStyle/>
          <a:p>
            <a:r>
              <a:rPr lang="en-US" sz="1800" dirty="0" err="1" smtClean="0">
                <a:ln w="0"/>
                <a:solidFill>
                  <a:srgbClr val="0070C0"/>
                </a:solidFill>
                <a:latin typeface="Cambria" pitchFamily="18" charset="0"/>
              </a:rPr>
              <a:t>Tư</a:t>
            </a:r>
            <a:r>
              <a:rPr lang="en-US" sz="1800" dirty="0" smtClean="0">
                <a:ln w="0"/>
                <a:solidFill>
                  <a:srgbClr val="0070C0"/>
                </a:solidFill>
                <a:latin typeface="Cambria" pitchFamily="18" charset="0"/>
              </a:rPr>
              <a:t> </a:t>
            </a:r>
            <a:r>
              <a:rPr lang="en-US" sz="1800" dirty="0" err="1" smtClean="0">
                <a:ln w="0"/>
                <a:solidFill>
                  <a:srgbClr val="0070C0"/>
                </a:solidFill>
                <a:latin typeface="Cambria" pitchFamily="18" charset="0"/>
              </a:rPr>
              <a:t>duy</a:t>
            </a:r>
            <a:r>
              <a:rPr lang="en-US" sz="1800" dirty="0" smtClean="0">
                <a:ln w="0"/>
                <a:solidFill>
                  <a:srgbClr val="0070C0"/>
                </a:solidFill>
                <a:latin typeface="Cambria" pitchFamily="18" charset="0"/>
              </a:rPr>
              <a:t> </a:t>
            </a:r>
            <a:r>
              <a:rPr lang="en-US" sz="1800" dirty="0" err="1" smtClean="0">
                <a:ln w="0"/>
                <a:solidFill>
                  <a:srgbClr val="0070C0"/>
                </a:solidFill>
                <a:latin typeface="Cambria" pitchFamily="18" charset="0"/>
              </a:rPr>
              <a:t>vượt</a:t>
            </a:r>
            <a:r>
              <a:rPr lang="en-US" sz="1800" dirty="0" smtClean="0">
                <a:ln w="0"/>
                <a:solidFill>
                  <a:srgbClr val="0070C0"/>
                </a:solidFill>
                <a:latin typeface="Cambria" pitchFamily="18" charset="0"/>
              </a:rPr>
              <a:t> </a:t>
            </a:r>
            <a:r>
              <a:rPr lang="en-US" sz="1800" dirty="0" err="1" smtClean="0">
                <a:ln w="0"/>
                <a:solidFill>
                  <a:srgbClr val="0070C0"/>
                </a:solidFill>
                <a:latin typeface="Cambria" pitchFamily="18" charset="0"/>
              </a:rPr>
              <a:t>trội</a:t>
            </a:r>
            <a:r>
              <a:rPr lang="en-US" sz="1800" dirty="0" smtClean="0">
                <a:ln w="0"/>
                <a:solidFill>
                  <a:srgbClr val="0070C0"/>
                </a:solidFill>
                <a:latin typeface="Cambria" pitchFamily="18" charset="0"/>
              </a:rPr>
              <a:t> </a:t>
            </a:r>
            <a:r>
              <a:rPr lang="en-US" sz="1800" dirty="0" err="1" smtClean="0">
                <a:ln w="0"/>
                <a:solidFill>
                  <a:srgbClr val="0070C0"/>
                </a:solidFill>
                <a:latin typeface="Cambria" pitchFamily="18" charset="0"/>
              </a:rPr>
              <a:t>và</a:t>
            </a:r>
            <a:r>
              <a:rPr lang="en-US" sz="1800" dirty="0" smtClean="0">
                <a:ln w="0"/>
                <a:solidFill>
                  <a:srgbClr val="0070C0"/>
                </a:solidFill>
                <a:latin typeface="Cambria" pitchFamily="18" charset="0"/>
              </a:rPr>
              <a:t> </a:t>
            </a:r>
            <a:r>
              <a:rPr lang="en-US" sz="1800" dirty="0" err="1" smtClean="0">
                <a:ln w="0"/>
                <a:solidFill>
                  <a:srgbClr val="0070C0"/>
                </a:solidFill>
                <a:latin typeface="Cambria" pitchFamily="18" charset="0"/>
              </a:rPr>
              <a:t>hài</a:t>
            </a:r>
            <a:r>
              <a:rPr lang="en-US" sz="1800" dirty="0" smtClean="0">
                <a:ln w="0"/>
                <a:solidFill>
                  <a:srgbClr val="0070C0"/>
                </a:solidFill>
                <a:latin typeface="Cambria" pitchFamily="18" charset="0"/>
              </a:rPr>
              <a:t> </a:t>
            </a:r>
            <a:r>
              <a:rPr lang="en-US" sz="1800" dirty="0" err="1" smtClean="0">
                <a:ln w="0"/>
                <a:solidFill>
                  <a:srgbClr val="0070C0"/>
                </a:solidFill>
                <a:latin typeface="Cambria" pitchFamily="18" charset="0"/>
              </a:rPr>
              <a:t>hòa</a:t>
            </a:r>
            <a:r>
              <a:rPr lang="en-US" sz="1800" dirty="0" smtClean="0">
                <a:ln w="0"/>
                <a:solidFill>
                  <a:srgbClr val="0070C0"/>
                </a:solidFill>
                <a:latin typeface="Cambria" pitchFamily="18" charset="0"/>
              </a:rPr>
              <a:t> </a:t>
            </a:r>
            <a:r>
              <a:rPr lang="en-US" sz="1800" dirty="0" err="1" smtClean="0">
                <a:ln w="0"/>
                <a:solidFill>
                  <a:srgbClr val="0070C0"/>
                </a:solidFill>
                <a:latin typeface="Cambria" pitchFamily="18" charset="0"/>
              </a:rPr>
              <a:t>lợi</a:t>
            </a:r>
            <a:r>
              <a:rPr lang="en-US" sz="1800" dirty="0" smtClean="0">
                <a:ln w="0"/>
                <a:solidFill>
                  <a:srgbClr val="0070C0"/>
                </a:solidFill>
                <a:latin typeface="Cambria" pitchFamily="18" charset="0"/>
              </a:rPr>
              <a:t> </a:t>
            </a:r>
            <a:r>
              <a:rPr lang="en-US" sz="1800" dirty="0" err="1" smtClean="0">
                <a:ln w="0"/>
                <a:solidFill>
                  <a:srgbClr val="0070C0"/>
                </a:solidFill>
                <a:latin typeface="Cambria" pitchFamily="18" charset="0"/>
              </a:rPr>
              <a:t>ích</a:t>
            </a:r>
            <a:endParaRPr lang="en-US" sz="1800" dirty="0" smtClean="0">
              <a:ln w="0"/>
              <a:solidFill>
                <a:srgbClr val="0070C0"/>
              </a:solidFill>
              <a:latin typeface="Cambria" pitchFamily="18" charset="0"/>
            </a:endParaRPr>
          </a:p>
        </p:txBody>
      </p:sp>
      <p:pic>
        <p:nvPicPr>
          <p:cNvPr id="16" name="Content Placeholder 5" descr="Picture7.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5390" y="1622567"/>
            <a:ext cx="5077159" cy="3222042"/>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85390" y="868257"/>
            <a:ext cx="8904498" cy="687643"/>
          </a:xfrm>
        </p:spPr>
        <p:txBody>
          <a:bodyPr>
            <a:noAutofit/>
          </a:bodyPr>
          <a:lstStyle/>
          <a:p>
            <a:r>
              <a:rPr lang="en-US" sz="2400" dirty="0" smtClean="0"/>
              <a:t>Sản xuất đi đôi với bảo vệ môi trường là vấn đề sống còn đối với Tập đoàn TH – Phù hợp </a:t>
            </a:r>
            <a:r>
              <a:rPr lang="en-US" sz="2400" b="1" dirty="0" smtClean="0"/>
              <a:t>5 giá trị cốt lõi của sản phẩm Tập đoàn TH</a:t>
            </a:r>
            <a:endParaRPr lang="en-US" sz="2400" b="1" dirty="0"/>
          </a:p>
        </p:txBody>
      </p:sp>
      <p:sp>
        <p:nvSpPr>
          <p:cNvPr id="15" name="Title 1"/>
          <p:cNvSpPr txBox="1">
            <a:spLocks/>
          </p:cNvSpPr>
          <p:nvPr/>
        </p:nvSpPr>
        <p:spPr>
          <a:xfrm>
            <a:off x="676275" y="11008"/>
            <a:ext cx="8229600" cy="857250"/>
          </a:xfrm>
          <a:prstGeom prst="rect">
            <a:avLst/>
          </a:prstGeom>
        </p:spPr>
        <p:txBody>
          <a:bodyPr vert="horz" lIns="77925" tIns="38963" rIns="77925" bIns="38963" rtlCol="0" anchor="ctr">
            <a:normAutofit/>
          </a:bodyPr>
          <a:lstStyle>
            <a:lvl1pPr algn="ctr" defTabSz="389626" rtl="0" eaLnBrk="1" latinLnBrk="0" hangingPunct="1">
              <a:spcBef>
                <a:spcPct val="0"/>
              </a:spcBef>
              <a:buNone/>
              <a:defRPr sz="3700" kern="1200">
                <a:solidFill>
                  <a:schemeClr val="tx1"/>
                </a:solidFill>
                <a:latin typeface="+mj-lt"/>
                <a:ea typeface="+mj-ea"/>
                <a:cs typeface="+mj-cs"/>
              </a:defRPr>
            </a:lvl1pPr>
          </a:lstStyle>
          <a:p>
            <a:r>
              <a:rPr lang="en-US" sz="4400" b="1" dirty="0" err="1" smtClean="0">
                <a:solidFill>
                  <a:srgbClr val="0070C0"/>
                </a:solidFill>
              </a:rPr>
              <a:t>Kết</a:t>
            </a:r>
            <a:r>
              <a:rPr lang="en-US" sz="4400" b="1" dirty="0" smtClean="0">
                <a:solidFill>
                  <a:srgbClr val="0070C0"/>
                </a:solidFill>
              </a:rPr>
              <a:t> </a:t>
            </a:r>
            <a:r>
              <a:rPr lang="en-US" sz="4400" b="1" dirty="0" err="1" smtClean="0">
                <a:solidFill>
                  <a:srgbClr val="0070C0"/>
                </a:solidFill>
              </a:rPr>
              <a:t>luận</a:t>
            </a:r>
            <a:endParaRPr lang="en-US" sz="4400" b="1" dirty="0">
              <a:solidFill>
                <a:srgbClr val="0070C0"/>
              </a:solidFill>
            </a:endParaRPr>
          </a:p>
        </p:txBody>
      </p:sp>
    </p:spTree>
    <p:extLst>
      <p:ext uri="{BB962C8B-B14F-4D97-AF65-F5344CB8AC3E}">
        <p14:creationId xmlns:p14="http://schemas.microsoft.com/office/powerpoint/2010/main" val="18883665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068" y="363249"/>
            <a:ext cx="8229600" cy="857250"/>
          </a:xfrm>
        </p:spPr>
        <p:txBody>
          <a:bodyPr>
            <a:normAutofit fontScale="90000"/>
          </a:bodyPr>
          <a:lstStyle/>
          <a:p>
            <a:r>
              <a:rPr lang="vi-VN" sz="3100" b="1" dirty="0" smtClean="0">
                <a:latin typeface="+mn-lt"/>
              </a:rPr>
              <a:t>Sử </a:t>
            </a:r>
            <a:r>
              <a:rPr lang="vi-VN" sz="3100" b="1" dirty="0">
                <a:latin typeface="+mn-lt"/>
              </a:rPr>
              <a:t>dụng bã, chất thải lỏng từ hầm biogas làm phân bón cho cây </a:t>
            </a:r>
            <a:r>
              <a:rPr lang="vi-VN" sz="3100" b="1" dirty="0" smtClean="0">
                <a:latin typeface="+mn-lt"/>
              </a:rPr>
              <a:t>trồng tại 1 số tỉnh</a:t>
            </a:r>
            <a:endParaRPr lang="vi-VN" dirty="0"/>
          </a:p>
        </p:txBody>
      </p:sp>
      <p:sp>
        <p:nvSpPr>
          <p:cNvPr id="3" name="Content Placeholder 2"/>
          <p:cNvSpPr>
            <a:spLocks noGrp="1"/>
          </p:cNvSpPr>
          <p:nvPr>
            <p:ph idx="1"/>
          </p:nvPr>
        </p:nvSpPr>
        <p:spPr>
          <a:xfrm>
            <a:off x="457200" y="1200150"/>
            <a:ext cx="8229600" cy="3591855"/>
          </a:xfrm>
        </p:spPr>
        <p:txBody>
          <a:bodyPr>
            <a:noAutofit/>
          </a:bodyPr>
          <a:lstStyle/>
          <a:p>
            <a:pPr fontAlgn="base"/>
            <a:r>
              <a:rPr lang="vi-VN" sz="2000" dirty="0" smtClean="0"/>
              <a:t>Tân Yên, Bắc Giang: sử </a:t>
            </a:r>
            <a:r>
              <a:rPr lang="vi-VN" sz="2000" dirty="0"/>
              <a:t>dụng </a:t>
            </a:r>
            <a:r>
              <a:rPr lang="vi-VN" sz="2000" dirty="0">
                <a:solidFill>
                  <a:srgbClr val="FF0000"/>
                </a:solidFill>
              </a:rPr>
              <a:t>nước thải, bã thải </a:t>
            </a:r>
            <a:r>
              <a:rPr lang="vi-VN" sz="2000" dirty="0" smtClean="0"/>
              <a:t>từ biogas tưới </a:t>
            </a:r>
            <a:r>
              <a:rPr lang="vi-VN" sz="2000" dirty="0"/>
              <a:t>cho cây </a:t>
            </a:r>
            <a:r>
              <a:rPr lang="vi-VN" sz="2000" dirty="0" smtClean="0"/>
              <a:t>trồng đem </a:t>
            </a:r>
            <a:r>
              <a:rPr lang="vi-VN" sz="2000" dirty="0"/>
              <a:t>lại hiệu quả kinh tế </a:t>
            </a:r>
            <a:r>
              <a:rPr lang="vi-VN" sz="2000" dirty="0" smtClean="0"/>
              <a:t>cao. V</a:t>
            </a:r>
            <a:r>
              <a:rPr lang="en-US" sz="2000" dirty="0" smtClean="0"/>
              <a:t>í </a:t>
            </a:r>
            <a:r>
              <a:rPr lang="en-US" sz="2000" dirty="0" err="1" smtClean="0"/>
              <a:t>dụ</a:t>
            </a:r>
            <a:r>
              <a:rPr lang="en-US" sz="2000" dirty="0" smtClean="0"/>
              <a:t> </a:t>
            </a:r>
            <a:r>
              <a:rPr lang="en-US" sz="2000" dirty="0" err="1" smtClean="0"/>
              <a:t>ông</a:t>
            </a:r>
            <a:r>
              <a:rPr lang="en-US" sz="2000" dirty="0" smtClean="0"/>
              <a:t> </a:t>
            </a:r>
            <a:r>
              <a:rPr lang="en-US" sz="2000" dirty="0" err="1" smtClean="0"/>
              <a:t>Hải</a:t>
            </a:r>
            <a:r>
              <a:rPr lang="en-US" sz="2000" dirty="0" smtClean="0"/>
              <a:t> </a:t>
            </a:r>
            <a:r>
              <a:rPr lang="en-US" sz="2000" dirty="0" err="1"/>
              <a:t>tiết</a:t>
            </a:r>
            <a:r>
              <a:rPr lang="en-US" sz="2000" dirty="0"/>
              <a:t> </a:t>
            </a:r>
            <a:r>
              <a:rPr lang="en-US" sz="2000" dirty="0" err="1"/>
              <a:t>giảm</a:t>
            </a:r>
            <a:r>
              <a:rPr lang="en-US" sz="2000" dirty="0"/>
              <a:t> </a:t>
            </a:r>
            <a:r>
              <a:rPr lang="en-US" sz="2000" dirty="0" err="1"/>
              <a:t>được</a:t>
            </a:r>
            <a:r>
              <a:rPr lang="en-US" sz="2000" dirty="0"/>
              <a:t> 100% </a:t>
            </a:r>
            <a:r>
              <a:rPr lang="en-US" sz="2000" dirty="0" err="1"/>
              <a:t>lượng</a:t>
            </a:r>
            <a:r>
              <a:rPr lang="en-US" sz="2000" dirty="0"/>
              <a:t> </a:t>
            </a:r>
            <a:r>
              <a:rPr lang="en-US" sz="2000" dirty="0" err="1"/>
              <a:t>phân</a:t>
            </a:r>
            <a:r>
              <a:rPr lang="en-US" sz="2000" dirty="0"/>
              <a:t> </a:t>
            </a:r>
            <a:r>
              <a:rPr lang="en-US" sz="2000" dirty="0" err="1"/>
              <a:t>đạm</a:t>
            </a:r>
            <a:r>
              <a:rPr lang="en-US" sz="2000" dirty="0"/>
              <a:t> </a:t>
            </a:r>
            <a:r>
              <a:rPr lang="en-US" sz="2000" dirty="0" err="1"/>
              <a:t>và</a:t>
            </a:r>
            <a:r>
              <a:rPr lang="en-US" sz="2000" dirty="0"/>
              <a:t> </a:t>
            </a:r>
            <a:r>
              <a:rPr lang="en-US" sz="2000" dirty="0" err="1"/>
              <a:t>lân</a:t>
            </a:r>
            <a:r>
              <a:rPr lang="en-US" sz="2000" dirty="0"/>
              <a:t> NPK, </a:t>
            </a:r>
            <a:r>
              <a:rPr lang="en-US" sz="2000" dirty="0" err="1"/>
              <a:t>ước</a:t>
            </a:r>
            <a:r>
              <a:rPr lang="en-US" sz="2000" dirty="0"/>
              <a:t> </a:t>
            </a:r>
            <a:r>
              <a:rPr lang="en-US" sz="2000" dirty="0" err="1"/>
              <a:t>hơn</a:t>
            </a:r>
            <a:r>
              <a:rPr lang="en-US" sz="2000" dirty="0"/>
              <a:t> </a:t>
            </a:r>
            <a:r>
              <a:rPr lang="en-US" sz="2000" b="1" dirty="0">
                <a:solidFill>
                  <a:srgbClr val="FF0000"/>
                </a:solidFill>
              </a:rPr>
              <a:t>10 </a:t>
            </a:r>
            <a:r>
              <a:rPr lang="en-US" sz="2000" b="1" dirty="0" err="1">
                <a:solidFill>
                  <a:srgbClr val="FF0000"/>
                </a:solidFill>
              </a:rPr>
              <a:t>triệu</a:t>
            </a:r>
            <a:r>
              <a:rPr lang="en-US" sz="2000" b="1" dirty="0">
                <a:solidFill>
                  <a:srgbClr val="FF0000"/>
                </a:solidFill>
              </a:rPr>
              <a:t> </a:t>
            </a:r>
            <a:r>
              <a:rPr lang="en-US" sz="2000" b="1" dirty="0" err="1" smtClean="0">
                <a:solidFill>
                  <a:srgbClr val="FF0000"/>
                </a:solidFill>
              </a:rPr>
              <a:t>đồng</a:t>
            </a:r>
            <a:r>
              <a:rPr lang="en-US" sz="2000" b="1" dirty="0" smtClean="0">
                <a:solidFill>
                  <a:srgbClr val="FF0000"/>
                </a:solidFill>
              </a:rPr>
              <a:t>/</a:t>
            </a:r>
            <a:r>
              <a:rPr lang="en-US" sz="2000" b="1" dirty="0" err="1" smtClean="0">
                <a:solidFill>
                  <a:srgbClr val="FF0000"/>
                </a:solidFill>
              </a:rPr>
              <a:t>năm</a:t>
            </a:r>
            <a:r>
              <a:rPr lang="vi-VN" sz="2000" b="1" dirty="0">
                <a:solidFill>
                  <a:srgbClr val="FF0000"/>
                </a:solidFill>
              </a:rPr>
              <a:t> </a:t>
            </a:r>
            <a:r>
              <a:rPr lang="vi-VN" sz="2000" dirty="0" smtClean="0"/>
              <a:t>cho 8.000m2 đất. </a:t>
            </a:r>
          </a:p>
          <a:p>
            <a:pPr fontAlgn="base"/>
            <a:r>
              <a:rPr lang="en-US" sz="2000" dirty="0" err="1" smtClean="0"/>
              <a:t>Bình</a:t>
            </a:r>
            <a:r>
              <a:rPr lang="en-US" sz="2000" dirty="0" smtClean="0"/>
              <a:t> </a:t>
            </a:r>
            <a:r>
              <a:rPr lang="en-US" sz="2000" dirty="0" err="1" smtClean="0"/>
              <a:t>Định</a:t>
            </a:r>
            <a:r>
              <a:rPr lang="en-US" sz="2000" dirty="0" smtClean="0"/>
              <a:t>: </a:t>
            </a:r>
            <a:r>
              <a:rPr lang="en-US" sz="2000" dirty="0" err="1" smtClean="0"/>
              <a:t>sử</a:t>
            </a:r>
            <a:r>
              <a:rPr lang="en-US" sz="2000" dirty="0" smtClean="0"/>
              <a:t> </a:t>
            </a:r>
            <a:r>
              <a:rPr lang="en-US" sz="2000" dirty="0" err="1"/>
              <a:t>dụng</a:t>
            </a:r>
            <a:r>
              <a:rPr lang="en-US" sz="2000" dirty="0"/>
              <a:t> </a:t>
            </a:r>
            <a:r>
              <a:rPr lang="en-US" sz="2000" b="1" dirty="0" err="1" smtClean="0">
                <a:solidFill>
                  <a:srgbClr val="FF0000"/>
                </a:solidFill>
              </a:rPr>
              <a:t>nước</a:t>
            </a:r>
            <a:r>
              <a:rPr lang="en-US" sz="2000" b="1" dirty="0" smtClean="0">
                <a:solidFill>
                  <a:srgbClr val="FF0000"/>
                </a:solidFill>
              </a:rPr>
              <a:t> </a:t>
            </a:r>
            <a:r>
              <a:rPr lang="en-US" sz="2000" b="1" dirty="0" err="1" smtClean="0">
                <a:solidFill>
                  <a:srgbClr val="FF0000"/>
                </a:solidFill>
              </a:rPr>
              <a:t>thải</a:t>
            </a:r>
            <a:r>
              <a:rPr lang="en-US" sz="2000" b="1" dirty="0" smtClean="0">
                <a:solidFill>
                  <a:srgbClr val="FF0000"/>
                </a:solidFill>
              </a:rPr>
              <a:t> biogas </a:t>
            </a:r>
            <a:r>
              <a:rPr lang="en-US" sz="2000" dirty="0" err="1"/>
              <a:t>cho</a:t>
            </a:r>
            <a:r>
              <a:rPr lang="en-US" sz="2000" dirty="0"/>
              <a:t> </a:t>
            </a:r>
            <a:r>
              <a:rPr lang="en-US" sz="2000" dirty="0" err="1"/>
              <a:t>khổ</a:t>
            </a:r>
            <a:r>
              <a:rPr lang="en-US" sz="2000" dirty="0"/>
              <a:t> qua (</a:t>
            </a:r>
            <a:r>
              <a:rPr lang="en-US" sz="2000" dirty="0" err="1"/>
              <a:t>hoà</a:t>
            </a:r>
            <a:r>
              <a:rPr lang="en-US" sz="2000" dirty="0"/>
              <a:t> </a:t>
            </a:r>
            <a:r>
              <a:rPr lang="en-US" sz="2000" dirty="0" err="1" smtClean="0"/>
              <a:t>nước</a:t>
            </a:r>
            <a:r>
              <a:rPr lang="en-US" sz="2000" dirty="0" smtClean="0"/>
              <a:t> </a:t>
            </a:r>
            <a:r>
              <a:rPr lang="en-US" sz="2000" dirty="0" err="1" smtClean="0"/>
              <a:t>lã</a:t>
            </a:r>
            <a:r>
              <a:rPr lang="en-US" sz="2000" dirty="0" smtClean="0"/>
              <a:t> </a:t>
            </a:r>
            <a:r>
              <a:rPr lang="en-US" sz="2000" dirty="0" err="1"/>
              <a:t>tỷ</a:t>
            </a:r>
            <a:r>
              <a:rPr lang="en-US" sz="2000" dirty="0"/>
              <a:t> </a:t>
            </a:r>
            <a:r>
              <a:rPr lang="en-US" sz="2000" dirty="0" err="1"/>
              <a:t>lệ</a:t>
            </a:r>
            <a:r>
              <a:rPr lang="en-US" sz="2000" dirty="0"/>
              <a:t> 1:1) </a:t>
            </a:r>
            <a:r>
              <a:rPr lang="en-US" sz="2000" dirty="0" err="1"/>
              <a:t>và</a:t>
            </a:r>
            <a:r>
              <a:rPr lang="en-US" sz="2000" dirty="0"/>
              <a:t> </a:t>
            </a:r>
            <a:r>
              <a:rPr lang="en-US" sz="2000" dirty="0" err="1" smtClean="0"/>
              <a:t>bã</a:t>
            </a:r>
            <a:r>
              <a:rPr lang="en-US" sz="2000" dirty="0" smtClean="0"/>
              <a:t> </a:t>
            </a:r>
            <a:r>
              <a:rPr lang="en-US" sz="2000" dirty="0" err="1"/>
              <a:t>thải</a:t>
            </a:r>
            <a:r>
              <a:rPr lang="en-US" sz="2000" dirty="0"/>
              <a:t> </a:t>
            </a:r>
            <a:r>
              <a:rPr lang="en-US" sz="2000" dirty="0" err="1"/>
              <a:t>đặc</a:t>
            </a:r>
            <a:r>
              <a:rPr lang="en-US" sz="2000" dirty="0"/>
              <a:t> </a:t>
            </a:r>
            <a:r>
              <a:rPr lang="en-US" sz="2000" dirty="0" err="1" smtClean="0"/>
              <a:t>thay</a:t>
            </a:r>
            <a:r>
              <a:rPr lang="en-US" sz="2000" dirty="0" smtClean="0"/>
              <a:t> 70</a:t>
            </a:r>
            <a:r>
              <a:rPr lang="en-US" sz="2000" dirty="0"/>
              <a:t>% </a:t>
            </a:r>
            <a:r>
              <a:rPr lang="en-US" sz="2000" dirty="0" err="1" smtClean="0"/>
              <a:t>lượng</a:t>
            </a:r>
            <a:r>
              <a:rPr lang="en-US" sz="2000" dirty="0" smtClean="0"/>
              <a:t> </a:t>
            </a:r>
            <a:r>
              <a:rPr lang="en-US" sz="2000" dirty="0" err="1"/>
              <a:t>phân</a:t>
            </a:r>
            <a:r>
              <a:rPr lang="en-US" sz="2000" dirty="0"/>
              <a:t> </a:t>
            </a:r>
            <a:r>
              <a:rPr lang="en-US" sz="2000" dirty="0" err="1"/>
              <a:t>bón</a:t>
            </a:r>
            <a:r>
              <a:rPr lang="en-US" sz="2000" dirty="0"/>
              <a:t> </a:t>
            </a:r>
            <a:r>
              <a:rPr lang="en-US" sz="2000" dirty="0" err="1" smtClean="0"/>
              <a:t>lót</a:t>
            </a:r>
            <a:r>
              <a:rPr lang="en-US" sz="2000" dirty="0" smtClean="0"/>
              <a:t> </a:t>
            </a:r>
            <a:r>
              <a:rPr lang="en-US" sz="2000" dirty="0" smtClean="0">
                <a:sym typeface="Wingdings" panose="05000000000000000000" pitchFamily="2" charset="2"/>
              </a:rPr>
              <a:t> </a:t>
            </a:r>
            <a:r>
              <a:rPr lang="en-US" sz="2000" dirty="0" err="1" smtClean="0">
                <a:solidFill>
                  <a:srgbClr val="FF0000"/>
                </a:solidFill>
              </a:rPr>
              <a:t>tăng</a:t>
            </a:r>
            <a:r>
              <a:rPr lang="en-US" sz="2000" dirty="0" smtClean="0">
                <a:solidFill>
                  <a:srgbClr val="FF0000"/>
                </a:solidFill>
              </a:rPr>
              <a:t> </a:t>
            </a:r>
            <a:r>
              <a:rPr lang="en-US" sz="2000" dirty="0" err="1">
                <a:solidFill>
                  <a:srgbClr val="FF0000"/>
                </a:solidFill>
              </a:rPr>
              <a:t>năng</a:t>
            </a:r>
            <a:r>
              <a:rPr lang="en-US" sz="2000" dirty="0">
                <a:solidFill>
                  <a:srgbClr val="FF0000"/>
                </a:solidFill>
              </a:rPr>
              <a:t> </a:t>
            </a:r>
            <a:r>
              <a:rPr lang="en-US" sz="2000" dirty="0" err="1">
                <a:solidFill>
                  <a:srgbClr val="FF0000"/>
                </a:solidFill>
              </a:rPr>
              <a:t>suất</a:t>
            </a:r>
            <a:r>
              <a:rPr lang="en-US" sz="2000" dirty="0">
                <a:solidFill>
                  <a:srgbClr val="FF0000"/>
                </a:solidFill>
              </a:rPr>
              <a:t> 119%, </a:t>
            </a:r>
            <a:r>
              <a:rPr lang="en-US" sz="2000" dirty="0" err="1">
                <a:solidFill>
                  <a:srgbClr val="FF0000"/>
                </a:solidFill>
              </a:rPr>
              <a:t>giảm</a:t>
            </a:r>
            <a:r>
              <a:rPr lang="en-US" sz="2000" dirty="0">
                <a:solidFill>
                  <a:srgbClr val="FF0000"/>
                </a:solidFill>
              </a:rPr>
              <a:t> </a:t>
            </a:r>
            <a:r>
              <a:rPr lang="en-US" sz="2000" dirty="0" err="1">
                <a:solidFill>
                  <a:srgbClr val="FF0000"/>
                </a:solidFill>
              </a:rPr>
              <a:t>sâu</a:t>
            </a:r>
            <a:r>
              <a:rPr lang="en-US" sz="2000" dirty="0">
                <a:solidFill>
                  <a:srgbClr val="FF0000"/>
                </a:solidFill>
              </a:rPr>
              <a:t> </a:t>
            </a:r>
            <a:r>
              <a:rPr lang="en-US" sz="2000" dirty="0" err="1">
                <a:solidFill>
                  <a:srgbClr val="FF0000"/>
                </a:solidFill>
              </a:rPr>
              <a:t>bệnh</a:t>
            </a:r>
            <a:r>
              <a:rPr lang="en-US" sz="2000" dirty="0">
                <a:solidFill>
                  <a:srgbClr val="FF0000"/>
                </a:solidFill>
              </a:rPr>
              <a:t> 20%, </a:t>
            </a:r>
            <a:r>
              <a:rPr lang="en-US" sz="2000" dirty="0" err="1">
                <a:solidFill>
                  <a:srgbClr val="FF0000"/>
                </a:solidFill>
              </a:rPr>
              <a:t>lợi</a:t>
            </a:r>
            <a:r>
              <a:rPr lang="en-US" sz="2000" dirty="0">
                <a:solidFill>
                  <a:srgbClr val="FF0000"/>
                </a:solidFill>
              </a:rPr>
              <a:t> </a:t>
            </a:r>
            <a:r>
              <a:rPr lang="en-US" sz="2000" dirty="0" err="1">
                <a:solidFill>
                  <a:srgbClr val="FF0000"/>
                </a:solidFill>
              </a:rPr>
              <a:t>nhuận</a:t>
            </a:r>
            <a:r>
              <a:rPr lang="en-US" sz="2000" dirty="0">
                <a:solidFill>
                  <a:srgbClr val="FF0000"/>
                </a:solidFill>
              </a:rPr>
              <a:t> </a:t>
            </a:r>
            <a:r>
              <a:rPr lang="en-US" sz="2000" dirty="0" err="1">
                <a:solidFill>
                  <a:srgbClr val="FF0000"/>
                </a:solidFill>
              </a:rPr>
              <a:t>tăng</a:t>
            </a:r>
            <a:r>
              <a:rPr lang="en-US" sz="2000" dirty="0">
                <a:solidFill>
                  <a:srgbClr val="FF0000"/>
                </a:solidFill>
              </a:rPr>
              <a:t> 3,1 </a:t>
            </a:r>
            <a:r>
              <a:rPr lang="en-US" sz="2000" dirty="0" err="1" smtClean="0">
                <a:solidFill>
                  <a:srgbClr val="FF0000"/>
                </a:solidFill>
              </a:rPr>
              <a:t>lần</a:t>
            </a:r>
            <a:endParaRPr lang="vi-VN" sz="2000" dirty="0" smtClean="0">
              <a:solidFill>
                <a:srgbClr val="FF0000"/>
              </a:solidFill>
            </a:endParaRPr>
          </a:p>
          <a:p>
            <a:r>
              <a:rPr lang="de-DE" sz="2000" dirty="0" smtClean="0"/>
              <a:t>Viện </a:t>
            </a:r>
            <a:r>
              <a:rPr lang="de-DE" sz="2000" dirty="0"/>
              <a:t>thổ nhưỡng nông </a:t>
            </a:r>
            <a:r>
              <a:rPr lang="de-DE" sz="2000" dirty="0" smtClean="0"/>
              <a:t>hóa: ngoài </a:t>
            </a:r>
            <a:r>
              <a:rPr lang="de-DE" sz="2000" dirty="0"/>
              <a:t>việc </a:t>
            </a:r>
            <a:r>
              <a:rPr lang="de-DE" sz="2000" dirty="0">
                <a:solidFill>
                  <a:srgbClr val="FF0000"/>
                </a:solidFill>
              </a:rPr>
              <a:t>tiết kiệm được lượng lớn phân hóa học,</a:t>
            </a:r>
            <a:r>
              <a:rPr lang="de-DE" sz="2000" dirty="0"/>
              <a:t> việc sử dụng phụ phẩm khí sinh học còn giúp tăng năng suất cây trồng từ </a:t>
            </a:r>
            <a:r>
              <a:rPr lang="de-DE" sz="2000" dirty="0">
                <a:solidFill>
                  <a:srgbClr val="FF0000"/>
                </a:solidFill>
              </a:rPr>
              <a:t>12-32%</a:t>
            </a:r>
            <a:r>
              <a:rPr lang="de-DE" sz="2000" dirty="0"/>
              <a:t>, tùy theo từng loại cây </a:t>
            </a:r>
            <a:r>
              <a:rPr lang="de-DE" sz="2000" dirty="0" smtClean="0"/>
              <a:t>trồng </a:t>
            </a:r>
            <a:r>
              <a:rPr lang="de-DE" sz="2000" dirty="0" smtClean="0">
                <a:sym typeface="Wingdings" panose="05000000000000000000" pitchFamily="2" charset="2"/>
              </a:rPr>
              <a:t> </a:t>
            </a:r>
            <a:r>
              <a:rPr lang="de-DE" sz="2000" dirty="0" smtClean="0"/>
              <a:t>Nước </a:t>
            </a:r>
            <a:r>
              <a:rPr lang="de-DE" sz="2000" dirty="0"/>
              <a:t>thải sau biogas là một nguồn phân bón hữu cơ rất có giá </a:t>
            </a:r>
            <a:r>
              <a:rPr lang="de-DE" sz="2000" dirty="0" smtClean="0"/>
              <a:t>trị</a:t>
            </a:r>
          </a:p>
        </p:txBody>
      </p:sp>
    </p:spTree>
    <p:extLst>
      <p:ext uri="{BB962C8B-B14F-4D97-AF65-F5344CB8AC3E}">
        <p14:creationId xmlns:p14="http://schemas.microsoft.com/office/powerpoint/2010/main" val="36359716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6"/>
            <a:ext cx="8229600" cy="928428"/>
          </a:xfrm>
        </p:spPr>
        <p:txBody>
          <a:bodyPr>
            <a:normAutofit fontScale="90000"/>
          </a:bodyPr>
          <a:lstStyle/>
          <a:p>
            <a:r>
              <a:rPr lang="en-US" dirty="0" smtClean="0"/>
              <a:t>QCVN 39:2011/BTNMT </a:t>
            </a:r>
            <a:r>
              <a:rPr lang="en-US" dirty="0"/>
              <a:t/>
            </a:r>
            <a:br>
              <a:rPr lang="en-US" dirty="0"/>
            </a:br>
            <a:r>
              <a:rPr lang="en-US" sz="1800" dirty="0" err="1" smtClean="0">
                <a:latin typeface="Arial" panose="020B0604020202020204" pitchFamily="34" charset="0"/>
                <a:cs typeface="Arial" panose="020B0604020202020204" pitchFamily="34" charset="0"/>
              </a:rPr>
              <a:t>Quy</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chuẩn</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quốc</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gia</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về</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chất</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lượng</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nước</a:t>
            </a:r>
            <a:r>
              <a:rPr lang="en-US" sz="1800" dirty="0" smtClean="0">
                <a:latin typeface="Arial" panose="020B0604020202020204" pitchFamily="34" charset="0"/>
                <a:cs typeface="Arial" panose="020B0604020202020204" pitchFamily="34" charset="0"/>
              </a:rPr>
              <a:t> dung </a:t>
            </a:r>
            <a:r>
              <a:rPr lang="en-US" sz="1800" dirty="0" err="1" smtClean="0">
                <a:latin typeface="Arial" panose="020B0604020202020204" pitchFamily="34" charset="0"/>
                <a:cs typeface="Arial" panose="020B0604020202020204" pitchFamily="34" charset="0"/>
              </a:rPr>
              <a:t>cho</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tưới</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tiêu</a:t>
            </a:r>
            <a:r>
              <a:rPr lang="en-US" sz="1800" dirty="0" smtClean="0">
                <a:latin typeface="Arial" panose="020B0604020202020204" pitchFamily="34" charset="0"/>
                <a:cs typeface="Arial" panose="020B0604020202020204" pitchFamily="34" charset="0"/>
              </a:rPr>
              <a:t> </a:t>
            </a:r>
            <a:r>
              <a:rPr lang="vi-VN" sz="1800" dirty="0">
                <a:latin typeface="Arial" panose="020B0604020202020204" pitchFamily="34" charset="0"/>
                <a:cs typeface="Arial" panose="020B0604020202020204" pitchFamily="34" charset="0"/>
              </a:rPr>
              <a:t>Hết hiệu lực thi hành kể từ ngày QCVN 08-MT:2015/BTNMT có hiệu lực thi hành</a:t>
            </a:r>
            <a:r>
              <a:rPr lang="vi-VN" sz="1800" dirty="0" smtClean="0">
                <a:latin typeface="Arial" panose="020B0604020202020204" pitchFamily="34" charset="0"/>
                <a:cs typeface="Arial" panose="020B0604020202020204" pitchFamily="34" charset="0"/>
              </a:rPr>
              <a:t>.</a:t>
            </a:r>
            <a:endParaRPr lang="vi-VN" b="1" dirty="0"/>
          </a:p>
        </p:txBody>
      </p:sp>
      <p:graphicFrame>
        <p:nvGraphicFramePr>
          <p:cNvPr id="5" name="Table 4"/>
          <p:cNvGraphicFramePr>
            <a:graphicFrameLocks noGrp="1"/>
          </p:cNvGraphicFramePr>
          <p:nvPr>
            <p:extLst/>
          </p:nvPr>
        </p:nvGraphicFramePr>
        <p:xfrm>
          <a:off x="457200" y="1223783"/>
          <a:ext cx="8091514" cy="3753387"/>
        </p:xfrm>
        <a:graphic>
          <a:graphicData uri="http://schemas.openxmlformats.org/drawingml/2006/table">
            <a:tbl>
              <a:tblPr firstRow="1" bandRow="1">
                <a:tableStyleId>{5C22544A-7EE6-4342-B048-85BDC9FD1C3A}</a:tableStyleId>
              </a:tblPr>
              <a:tblGrid>
                <a:gridCol w="463868"/>
                <a:gridCol w="4469055"/>
                <a:gridCol w="1570773"/>
                <a:gridCol w="1587818"/>
              </a:tblGrid>
              <a:tr h="249005">
                <a:tc>
                  <a:txBody>
                    <a:bodyPr/>
                    <a:lstStyle/>
                    <a:p>
                      <a:r>
                        <a:rPr lang="en-US" dirty="0" smtClean="0"/>
                        <a:t>No</a:t>
                      </a:r>
                      <a:endParaRPr lang="vi-VN" dirty="0"/>
                    </a:p>
                  </a:txBody>
                  <a:tcPr/>
                </a:tc>
                <a:tc>
                  <a:txBody>
                    <a:bodyPr/>
                    <a:lstStyle/>
                    <a:p>
                      <a:r>
                        <a:rPr lang="en-US" dirty="0" err="1" smtClean="0"/>
                        <a:t>Thông</a:t>
                      </a:r>
                      <a:r>
                        <a:rPr lang="en-US" baseline="0" dirty="0" smtClean="0"/>
                        <a:t> </a:t>
                      </a:r>
                      <a:r>
                        <a:rPr lang="en-US" baseline="0" dirty="0" err="1" smtClean="0"/>
                        <a:t>số</a:t>
                      </a:r>
                      <a:endParaRPr lang="vi-VN" dirty="0"/>
                    </a:p>
                  </a:txBody>
                  <a:tcPr/>
                </a:tc>
                <a:tc>
                  <a:txBody>
                    <a:bodyPr/>
                    <a:lstStyle/>
                    <a:p>
                      <a:r>
                        <a:rPr lang="en-US" dirty="0" err="1" smtClean="0"/>
                        <a:t>Đơn</a:t>
                      </a:r>
                      <a:r>
                        <a:rPr lang="en-US" baseline="0" dirty="0" smtClean="0"/>
                        <a:t> </a:t>
                      </a:r>
                      <a:r>
                        <a:rPr lang="en-US" baseline="0" dirty="0" err="1" smtClean="0"/>
                        <a:t>vị</a:t>
                      </a:r>
                      <a:endParaRPr lang="vi-VN" dirty="0"/>
                    </a:p>
                  </a:txBody>
                  <a:tcPr/>
                </a:tc>
                <a:tc>
                  <a:txBody>
                    <a:bodyPr/>
                    <a:lstStyle/>
                    <a:p>
                      <a:pPr marL="0" marR="0" lvl="0" indent="0" algn="l" defTabSz="389626" rtl="0" eaLnBrk="1" fontAlgn="auto" latinLnBrk="0" hangingPunct="1">
                        <a:lnSpc>
                          <a:spcPct val="100000"/>
                        </a:lnSpc>
                        <a:spcBef>
                          <a:spcPts val="0"/>
                        </a:spcBef>
                        <a:spcAft>
                          <a:spcPts val="0"/>
                        </a:spcAft>
                        <a:buClrTx/>
                        <a:buSzTx/>
                        <a:buFontTx/>
                        <a:buNone/>
                        <a:tabLst/>
                        <a:defRPr/>
                      </a:pPr>
                      <a:r>
                        <a:rPr lang="en-US" sz="1600" spc="50" dirty="0" err="1" smtClean="0">
                          <a:effectLst/>
                        </a:rPr>
                        <a:t>Giá</a:t>
                      </a:r>
                      <a:r>
                        <a:rPr lang="en-US" sz="1600" spc="50" dirty="0" smtClean="0">
                          <a:effectLst/>
                        </a:rPr>
                        <a:t> </a:t>
                      </a:r>
                      <a:r>
                        <a:rPr lang="en-US" sz="1600" spc="50" dirty="0" err="1" smtClean="0">
                          <a:effectLst/>
                        </a:rPr>
                        <a:t>trị</a:t>
                      </a:r>
                      <a:r>
                        <a:rPr lang="en-US" sz="1600" spc="50" dirty="0" smtClean="0">
                          <a:effectLst/>
                        </a:rPr>
                        <a:t> </a:t>
                      </a:r>
                      <a:r>
                        <a:rPr lang="en-US" sz="1600" spc="50" dirty="0" err="1" smtClean="0">
                          <a:effectLst/>
                        </a:rPr>
                        <a:t>giới</a:t>
                      </a:r>
                      <a:r>
                        <a:rPr lang="en-US" sz="1600" spc="50" dirty="0" smtClean="0">
                          <a:effectLst/>
                        </a:rPr>
                        <a:t> </a:t>
                      </a:r>
                      <a:r>
                        <a:rPr lang="en-US" sz="1600" spc="50" dirty="0" err="1" smtClean="0">
                          <a:effectLst/>
                        </a:rPr>
                        <a:t>hạn</a:t>
                      </a:r>
                      <a:endParaRPr lang="vi-VN" sz="1400" dirty="0" smtClean="0">
                        <a:effectLst/>
                        <a:latin typeface="Times New Roman" panose="02020603050405020304" pitchFamily="18" charset="0"/>
                        <a:ea typeface="MS Mincho" panose="02020609040205080304" pitchFamily="49" charset="-128"/>
                      </a:endParaRPr>
                    </a:p>
                  </a:txBody>
                  <a:tcPr/>
                </a:tc>
              </a:tr>
              <a:tr h="330683">
                <a:tc>
                  <a:txBody>
                    <a:bodyPr/>
                    <a:lstStyle/>
                    <a:p>
                      <a:pPr marL="0" marR="0" algn="ctr">
                        <a:spcBef>
                          <a:spcPts val="300"/>
                        </a:spcBef>
                        <a:spcAft>
                          <a:spcPts val="300"/>
                        </a:spcAft>
                      </a:pPr>
                      <a:r>
                        <a:rPr lang="en-US" sz="1200" spc="50" dirty="0">
                          <a:effectLst/>
                        </a:rPr>
                        <a:t>1</a:t>
                      </a:r>
                      <a:endParaRPr lang="vi-VN" sz="1100" dirty="0">
                        <a:effectLst/>
                        <a:latin typeface="Times New Roman" panose="02020603050405020304" pitchFamily="18" charset="0"/>
                        <a:ea typeface="MS Mincho" panose="02020609040205080304" pitchFamily="49" charset="-128"/>
                      </a:endParaRPr>
                    </a:p>
                  </a:txBody>
                  <a:tcPr marL="53969" marR="53969" marT="0" marB="0"/>
                </a:tc>
                <a:tc>
                  <a:txBody>
                    <a:bodyPr/>
                    <a:lstStyle/>
                    <a:p>
                      <a:pPr marL="0" marR="0" algn="just">
                        <a:spcBef>
                          <a:spcPts val="300"/>
                        </a:spcBef>
                        <a:spcAft>
                          <a:spcPts val="300"/>
                        </a:spcAft>
                      </a:pPr>
                      <a:r>
                        <a:rPr lang="en-US" sz="2000" spc="50" dirty="0">
                          <a:effectLst/>
                        </a:rPr>
                        <a:t>pH</a:t>
                      </a:r>
                      <a:endParaRPr lang="vi-VN" sz="1800" dirty="0">
                        <a:effectLst/>
                        <a:latin typeface="Times New Roman" panose="02020603050405020304" pitchFamily="18" charset="0"/>
                        <a:ea typeface="MS Mincho" panose="02020609040205080304" pitchFamily="49" charset="-128"/>
                      </a:endParaRPr>
                    </a:p>
                  </a:txBody>
                  <a:tcPr marL="53969" marR="53969" marT="0" marB="0"/>
                </a:tc>
                <a:tc>
                  <a:txBody>
                    <a:bodyPr/>
                    <a:lstStyle/>
                    <a:p>
                      <a:pPr marL="0" marR="0" algn="ctr">
                        <a:spcBef>
                          <a:spcPts val="300"/>
                        </a:spcBef>
                        <a:spcAft>
                          <a:spcPts val="300"/>
                        </a:spcAft>
                      </a:pPr>
                      <a:r>
                        <a:rPr lang="en-US" sz="2000" spc="50" dirty="0">
                          <a:effectLst/>
                        </a:rPr>
                        <a:t> </a:t>
                      </a:r>
                      <a:endParaRPr lang="vi-VN" sz="1800" dirty="0">
                        <a:effectLst/>
                        <a:latin typeface="Times New Roman" panose="02020603050405020304" pitchFamily="18" charset="0"/>
                        <a:ea typeface="MS Mincho" panose="02020609040205080304" pitchFamily="49" charset="-128"/>
                      </a:endParaRPr>
                    </a:p>
                  </a:txBody>
                  <a:tcPr marL="53969" marR="53969" marT="0" marB="0"/>
                </a:tc>
                <a:tc>
                  <a:txBody>
                    <a:bodyPr/>
                    <a:lstStyle/>
                    <a:p>
                      <a:pPr marL="0" marR="0" algn="ctr">
                        <a:spcBef>
                          <a:spcPts val="300"/>
                        </a:spcBef>
                        <a:spcAft>
                          <a:spcPts val="300"/>
                        </a:spcAft>
                      </a:pPr>
                      <a:r>
                        <a:rPr lang="en-US" sz="2000" spc="50" dirty="0">
                          <a:effectLst/>
                        </a:rPr>
                        <a:t>5,5-9</a:t>
                      </a:r>
                      <a:endParaRPr lang="vi-VN" sz="1800" dirty="0">
                        <a:effectLst/>
                        <a:latin typeface="Times New Roman" panose="02020603050405020304" pitchFamily="18" charset="0"/>
                        <a:ea typeface="MS Mincho" panose="02020609040205080304" pitchFamily="49" charset="-128"/>
                      </a:endParaRPr>
                    </a:p>
                  </a:txBody>
                  <a:tcPr marL="53969" marR="53969" marT="0" marB="0"/>
                </a:tc>
              </a:tr>
              <a:tr h="330683">
                <a:tc>
                  <a:txBody>
                    <a:bodyPr/>
                    <a:lstStyle/>
                    <a:p>
                      <a:pPr marL="0" marR="0" algn="ctr">
                        <a:spcBef>
                          <a:spcPts val="300"/>
                        </a:spcBef>
                        <a:spcAft>
                          <a:spcPts val="300"/>
                        </a:spcAft>
                      </a:pPr>
                      <a:r>
                        <a:rPr lang="en-US" sz="1200" spc="50" dirty="0">
                          <a:effectLst/>
                        </a:rPr>
                        <a:t>2</a:t>
                      </a:r>
                      <a:endParaRPr lang="vi-VN" sz="1100" dirty="0">
                        <a:effectLst/>
                        <a:latin typeface="Times New Roman" panose="02020603050405020304" pitchFamily="18" charset="0"/>
                        <a:ea typeface="MS Mincho" panose="02020609040205080304" pitchFamily="49" charset="-128"/>
                      </a:endParaRPr>
                    </a:p>
                  </a:txBody>
                  <a:tcPr marL="53969" marR="53969" marT="0" marB="0"/>
                </a:tc>
                <a:tc>
                  <a:txBody>
                    <a:bodyPr/>
                    <a:lstStyle/>
                    <a:p>
                      <a:pPr marL="0" marR="0" algn="just">
                        <a:spcBef>
                          <a:spcPts val="300"/>
                        </a:spcBef>
                        <a:spcAft>
                          <a:spcPts val="300"/>
                        </a:spcAft>
                      </a:pPr>
                      <a:r>
                        <a:rPr lang="en-US" sz="2000" spc="50" dirty="0" err="1">
                          <a:effectLst/>
                        </a:rPr>
                        <a:t>Ôxy</a:t>
                      </a:r>
                      <a:r>
                        <a:rPr lang="en-US" sz="2000" spc="50" dirty="0">
                          <a:effectLst/>
                        </a:rPr>
                        <a:t> </a:t>
                      </a:r>
                      <a:r>
                        <a:rPr lang="en-US" sz="2000" spc="50" dirty="0" err="1">
                          <a:effectLst/>
                        </a:rPr>
                        <a:t>hòa</a:t>
                      </a:r>
                      <a:r>
                        <a:rPr lang="en-US" sz="2000" spc="50" dirty="0">
                          <a:effectLst/>
                        </a:rPr>
                        <a:t> tan (DO)</a:t>
                      </a:r>
                      <a:endParaRPr lang="vi-VN" sz="1800" dirty="0">
                        <a:effectLst/>
                        <a:latin typeface="Times New Roman" panose="02020603050405020304" pitchFamily="18" charset="0"/>
                        <a:ea typeface="MS Mincho" panose="02020609040205080304" pitchFamily="49" charset="-128"/>
                      </a:endParaRPr>
                    </a:p>
                  </a:txBody>
                  <a:tcPr marL="53969" marR="53969" marT="0" marB="0"/>
                </a:tc>
                <a:tc>
                  <a:txBody>
                    <a:bodyPr/>
                    <a:lstStyle/>
                    <a:p>
                      <a:pPr marL="0" marR="0" algn="ctr">
                        <a:spcBef>
                          <a:spcPts val="300"/>
                        </a:spcBef>
                        <a:spcAft>
                          <a:spcPts val="300"/>
                        </a:spcAft>
                      </a:pPr>
                      <a:r>
                        <a:rPr lang="en-US" sz="2000" spc="50" dirty="0">
                          <a:effectLst/>
                        </a:rPr>
                        <a:t> </a:t>
                      </a:r>
                      <a:endParaRPr lang="vi-VN" sz="1800" dirty="0">
                        <a:effectLst/>
                        <a:latin typeface="Times New Roman" panose="02020603050405020304" pitchFamily="18" charset="0"/>
                        <a:ea typeface="MS Mincho" panose="02020609040205080304" pitchFamily="49" charset="-128"/>
                      </a:endParaRPr>
                    </a:p>
                  </a:txBody>
                  <a:tcPr marL="53969" marR="53969" marT="0" marB="0"/>
                </a:tc>
                <a:tc>
                  <a:txBody>
                    <a:bodyPr/>
                    <a:lstStyle/>
                    <a:p>
                      <a:pPr marL="0" marR="0" algn="ctr">
                        <a:spcBef>
                          <a:spcPts val="300"/>
                        </a:spcBef>
                        <a:spcAft>
                          <a:spcPts val="300"/>
                        </a:spcAft>
                      </a:pPr>
                      <a:r>
                        <a:rPr lang="en-US" sz="2000" spc="50" dirty="0">
                          <a:effectLst/>
                        </a:rPr>
                        <a:t>≥ 2</a:t>
                      </a:r>
                      <a:endParaRPr lang="vi-VN" sz="1800" dirty="0">
                        <a:effectLst/>
                        <a:latin typeface="Times New Roman" panose="02020603050405020304" pitchFamily="18" charset="0"/>
                        <a:ea typeface="MS Mincho" panose="02020609040205080304" pitchFamily="49" charset="-128"/>
                      </a:endParaRPr>
                    </a:p>
                  </a:txBody>
                  <a:tcPr marL="53969" marR="53969" marT="0" marB="0"/>
                </a:tc>
              </a:tr>
              <a:tr h="330683">
                <a:tc>
                  <a:txBody>
                    <a:bodyPr/>
                    <a:lstStyle/>
                    <a:p>
                      <a:pPr marL="0" marR="0" algn="ctr">
                        <a:spcBef>
                          <a:spcPts val="300"/>
                        </a:spcBef>
                        <a:spcAft>
                          <a:spcPts val="300"/>
                        </a:spcAft>
                      </a:pPr>
                      <a:r>
                        <a:rPr lang="en-US" sz="1200" spc="50" dirty="0">
                          <a:effectLst/>
                        </a:rPr>
                        <a:t>3</a:t>
                      </a:r>
                      <a:endParaRPr lang="vi-VN" sz="1100" dirty="0">
                        <a:effectLst/>
                        <a:latin typeface="Times New Roman" panose="02020603050405020304" pitchFamily="18" charset="0"/>
                        <a:ea typeface="MS Mincho" panose="02020609040205080304" pitchFamily="49" charset="-128"/>
                      </a:endParaRPr>
                    </a:p>
                  </a:txBody>
                  <a:tcPr marL="53969" marR="53969" marT="0" marB="0"/>
                </a:tc>
                <a:tc>
                  <a:txBody>
                    <a:bodyPr/>
                    <a:lstStyle/>
                    <a:p>
                      <a:pPr marL="0" marR="0" algn="just">
                        <a:spcBef>
                          <a:spcPts val="300"/>
                        </a:spcBef>
                        <a:spcAft>
                          <a:spcPts val="300"/>
                        </a:spcAft>
                      </a:pPr>
                      <a:r>
                        <a:rPr lang="en-US" sz="2000" spc="50" dirty="0" err="1">
                          <a:effectLst/>
                        </a:rPr>
                        <a:t>Tổng</a:t>
                      </a:r>
                      <a:r>
                        <a:rPr lang="en-US" sz="2000" spc="50" dirty="0">
                          <a:effectLst/>
                        </a:rPr>
                        <a:t> </a:t>
                      </a:r>
                      <a:r>
                        <a:rPr lang="en-US" sz="2000" spc="50" dirty="0" err="1">
                          <a:effectLst/>
                        </a:rPr>
                        <a:t>chất</a:t>
                      </a:r>
                      <a:r>
                        <a:rPr lang="en-US" sz="2000" spc="50" dirty="0">
                          <a:effectLst/>
                        </a:rPr>
                        <a:t> </a:t>
                      </a:r>
                      <a:r>
                        <a:rPr lang="en-US" sz="2000" spc="50" dirty="0" err="1">
                          <a:effectLst/>
                        </a:rPr>
                        <a:t>rắn</a:t>
                      </a:r>
                      <a:r>
                        <a:rPr lang="en-US" sz="2000" spc="50" dirty="0">
                          <a:effectLst/>
                        </a:rPr>
                        <a:t> </a:t>
                      </a:r>
                      <a:r>
                        <a:rPr lang="en-US" sz="2000" spc="50" dirty="0" err="1">
                          <a:effectLst/>
                        </a:rPr>
                        <a:t>hòa</a:t>
                      </a:r>
                      <a:r>
                        <a:rPr lang="en-US" sz="2000" spc="50" dirty="0">
                          <a:effectLst/>
                        </a:rPr>
                        <a:t> tan</a:t>
                      </a:r>
                      <a:endParaRPr lang="vi-VN" sz="1800" dirty="0">
                        <a:effectLst/>
                        <a:latin typeface="Times New Roman" panose="02020603050405020304" pitchFamily="18" charset="0"/>
                        <a:ea typeface="MS Mincho" panose="02020609040205080304" pitchFamily="49" charset="-128"/>
                      </a:endParaRPr>
                    </a:p>
                  </a:txBody>
                  <a:tcPr marL="53969" marR="53969" marT="0" marB="0"/>
                </a:tc>
                <a:tc>
                  <a:txBody>
                    <a:bodyPr/>
                    <a:lstStyle/>
                    <a:p>
                      <a:pPr marL="0" marR="0" algn="ctr">
                        <a:spcBef>
                          <a:spcPts val="300"/>
                        </a:spcBef>
                        <a:spcAft>
                          <a:spcPts val="300"/>
                        </a:spcAft>
                      </a:pPr>
                      <a:r>
                        <a:rPr lang="en-US" sz="2000" spc="50" dirty="0">
                          <a:effectLst/>
                        </a:rPr>
                        <a:t>mg/l</a:t>
                      </a:r>
                      <a:endParaRPr lang="vi-VN" sz="1800" dirty="0">
                        <a:effectLst/>
                        <a:latin typeface="Times New Roman" panose="02020603050405020304" pitchFamily="18" charset="0"/>
                        <a:ea typeface="MS Mincho" panose="02020609040205080304" pitchFamily="49" charset="-128"/>
                      </a:endParaRPr>
                    </a:p>
                  </a:txBody>
                  <a:tcPr marL="53969" marR="53969" marT="0" marB="0"/>
                </a:tc>
                <a:tc>
                  <a:txBody>
                    <a:bodyPr/>
                    <a:lstStyle/>
                    <a:p>
                      <a:pPr marL="0" marR="0" algn="ctr">
                        <a:spcBef>
                          <a:spcPts val="300"/>
                        </a:spcBef>
                        <a:spcAft>
                          <a:spcPts val="300"/>
                        </a:spcAft>
                      </a:pPr>
                      <a:r>
                        <a:rPr lang="en-US" sz="2000" spc="50" dirty="0">
                          <a:effectLst/>
                        </a:rPr>
                        <a:t>2000</a:t>
                      </a:r>
                      <a:endParaRPr lang="vi-VN" sz="1800" dirty="0">
                        <a:effectLst/>
                        <a:latin typeface="Times New Roman" panose="02020603050405020304" pitchFamily="18" charset="0"/>
                        <a:ea typeface="MS Mincho" panose="02020609040205080304" pitchFamily="49" charset="-128"/>
                      </a:endParaRPr>
                    </a:p>
                  </a:txBody>
                  <a:tcPr marL="53969" marR="53969" marT="0" marB="0"/>
                </a:tc>
              </a:tr>
              <a:tr h="330683">
                <a:tc>
                  <a:txBody>
                    <a:bodyPr/>
                    <a:lstStyle/>
                    <a:p>
                      <a:pPr marL="0" marR="0" algn="ctr">
                        <a:spcBef>
                          <a:spcPts val="300"/>
                        </a:spcBef>
                        <a:spcAft>
                          <a:spcPts val="300"/>
                        </a:spcAft>
                      </a:pPr>
                      <a:r>
                        <a:rPr lang="en-US" sz="1200" spc="50" dirty="0">
                          <a:effectLst/>
                        </a:rPr>
                        <a:t>4</a:t>
                      </a:r>
                      <a:endParaRPr lang="vi-VN" sz="1100" dirty="0">
                        <a:effectLst/>
                        <a:latin typeface="Times New Roman" panose="02020603050405020304" pitchFamily="18" charset="0"/>
                        <a:ea typeface="MS Mincho" panose="02020609040205080304" pitchFamily="49" charset="-128"/>
                      </a:endParaRPr>
                    </a:p>
                  </a:txBody>
                  <a:tcPr marL="53969" marR="53969" marT="0" marB="0"/>
                </a:tc>
                <a:tc>
                  <a:txBody>
                    <a:bodyPr/>
                    <a:lstStyle/>
                    <a:p>
                      <a:pPr marL="0" marR="0" algn="just">
                        <a:spcBef>
                          <a:spcPts val="300"/>
                        </a:spcBef>
                        <a:spcAft>
                          <a:spcPts val="300"/>
                        </a:spcAft>
                      </a:pPr>
                      <a:r>
                        <a:rPr lang="en-US" sz="2000" spc="50" dirty="0" err="1">
                          <a:effectLst/>
                        </a:rPr>
                        <a:t>Tỷ</a:t>
                      </a:r>
                      <a:r>
                        <a:rPr lang="en-US" sz="2000" spc="50" dirty="0">
                          <a:effectLst/>
                        </a:rPr>
                        <a:t> </a:t>
                      </a:r>
                      <a:r>
                        <a:rPr lang="en-US" sz="2000" spc="50" dirty="0" err="1">
                          <a:effectLst/>
                        </a:rPr>
                        <a:t>số</a:t>
                      </a:r>
                      <a:r>
                        <a:rPr lang="en-US" sz="2000" spc="50" dirty="0">
                          <a:effectLst/>
                        </a:rPr>
                        <a:t> </a:t>
                      </a:r>
                      <a:r>
                        <a:rPr lang="en-US" sz="2000" spc="50" dirty="0" err="1">
                          <a:effectLst/>
                        </a:rPr>
                        <a:t>hấp</a:t>
                      </a:r>
                      <a:r>
                        <a:rPr lang="en-US" sz="2000" spc="50" dirty="0">
                          <a:effectLst/>
                        </a:rPr>
                        <a:t> </a:t>
                      </a:r>
                      <a:r>
                        <a:rPr lang="en-US" sz="2000" spc="50" dirty="0" err="1">
                          <a:effectLst/>
                        </a:rPr>
                        <a:t>phụ</a:t>
                      </a:r>
                      <a:r>
                        <a:rPr lang="en-US" sz="2000" spc="50" dirty="0">
                          <a:effectLst/>
                        </a:rPr>
                        <a:t> </a:t>
                      </a:r>
                      <a:r>
                        <a:rPr lang="en-US" sz="2000" spc="50" dirty="0" err="1">
                          <a:effectLst/>
                        </a:rPr>
                        <a:t>Natri</a:t>
                      </a:r>
                      <a:r>
                        <a:rPr lang="en-US" sz="2000" spc="50" dirty="0">
                          <a:effectLst/>
                        </a:rPr>
                        <a:t> (SAR)</a:t>
                      </a:r>
                      <a:endParaRPr lang="vi-VN" sz="1800" dirty="0">
                        <a:effectLst/>
                        <a:latin typeface="Times New Roman" panose="02020603050405020304" pitchFamily="18" charset="0"/>
                        <a:ea typeface="MS Mincho" panose="02020609040205080304" pitchFamily="49" charset="-128"/>
                      </a:endParaRPr>
                    </a:p>
                  </a:txBody>
                  <a:tcPr marL="53969" marR="53969" marT="0" marB="0"/>
                </a:tc>
                <a:tc>
                  <a:txBody>
                    <a:bodyPr/>
                    <a:lstStyle/>
                    <a:p>
                      <a:pPr marL="0" marR="0" algn="ctr">
                        <a:spcBef>
                          <a:spcPts val="300"/>
                        </a:spcBef>
                        <a:spcAft>
                          <a:spcPts val="300"/>
                        </a:spcAft>
                      </a:pPr>
                      <a:r>
                        <a:rPr lang="en-US" sz="2000" spc="50" dirty="0">
                          <a:effectLst/>
                        </a:rPr>
                        <a:t> </a:t>
                      </a:r>
                      <a:endParaRPr lang="vi-VN" sz="1800" dirty="0">
                        <a:effectLst/>
                        <a:latin typeface="Times New Roman" panose="02020603050405020304" pitchFamily="18" charset="0"/>
                        <a:ea typeface="MS Mincho" panose="02020609040205080304" pitchFamily="49" charset="-128"/>
                      </a:endParaRPr>
                    </a:p>
                  </a:txBody>
                  <a:tcPr marL="53969" marR="53969" marT="0" marB="0"/>
                </a:tc>
                <a:tc>
                  <a:txBody>
                    <a:bodyPr/>
                    <a:lstStyle/>
                    <a:p>
                      <a:pPr marL="0" marR="0" algn="ctr">
                        <a:spcBef>
                          <a:spcPts val="300"/>
                        </a:spcBef>
                        <a:spcAft>
                          <a:spcPts val="300"/>
                        </a:spcAft>
                      </a:pPr>
                      <a:r>
                        <a:rPr lang="en-US" sz="2000" spc="50" dirty="0">
                          <a:effectLst/>
                        </a:rPr>
                        <a:t>9</a:t>
                      </a:r>
                      <a:endParaRPr lang="vi-VN" sz="1800" dirty="0">
                        <a:effectLst/>
                        <a:latin typeface="Times New Roman" panose="02020603050405020304" pitchFamily="18" charset="0"/>
                        <a:ea typeface="MS Mincho" panose="02020609040205080304" pitchFamily="49" charset="-128"/>
                      </a:endParaRPr>
                    </a:p>
                  </a:txBody>
                  <a:tcPr marL="53969" marR="53969" marT="0" marB="0"/>
                </a:tc>
              </a:tr>
              <a:tr h="330683">
                <a:tc>
                  <a:txBody>
                    <a:bodyPr/>
                    <a:lstStyle/>
                    <a:p>
                      <a:pPr marL="0" marR="0" algn="ctr">
                        <a:spcBef>
                          <a:spcPts val="300"/>
                        </a:spcBef>
                        <a:spcAft>
                          <a:spcPts val="300"/>
                        </a:spcAft>
                      </a:pPr>
                      <a:r>
                        <a:rPr lang="en-US" sz="1200" spc="50" dirty="0">
                          <a:effectLst/>
                        </a:rPr>
                        <a:t>5</a:t>
                      </a:r>
                      <a:endParaRPr lang="vi-VN" sz="1100" dirty="0">
                        <a:effectLst/>
                        <a:latin typeface="Times New Roman" panose="02020603050405020304" pitchFamily="18" charset="0"/>
                        <a:ea typeface="MS Mincho" panose="02020609040205080304" pitchFamily="49" charset="-128"/>
                      </a:endParaRPr>
                    </a:p>
                  </a:txBody>
                  <a:tcPr marL="53969" marR="53969" marT="0" marB="0"/>
                </a:tc>
                <a:tc>
                  <a:txBody>
                    <a:bodyPr/>
                    <a:lstStyle/>
                    <a:p>
                      <a:pPr marL="0" marR="0" algn="just">
                        <a:spcBef>
                          <a:spcPts val="300"/>
                        </a:spcBef>
                        <a:spcAft>
                          <a:spcPts val="300"/>
                        </a:spcAft>
                      </a:pPr>
                      <a:r>
                        <a:rPr lang="en-US" sz="2000" spc="50" dirty="0" err="1">
                          <a:effectLst/>
                        </a:rPr>
                        <a:t>Clorua</a:t>
                      </a:r>
                      <a:r>
                        <a:rPr lang="en-US" sz="2000" spc="50" dirty="0">
                          <a:effectLst/>
                        </a:rPr>
                        <a:t> (Cl</a:t>
                      </a:r>
                      <a:r>
                        <a:rPr lang="en-US" sz="2000" spc="50" baseline="30000" dirty="0">
                          <a:effectLst/>
                        </a:rPr>
                        <a:t>-</a:t>
                      </a:r>
                      <a:r>
                        <a:rPr lang="en-US" sz="2000" spc="50" dirty="0">
                          <a:effectLst/>
                        </a:rPr>
                        <a:t>)</a:t>
                      </a:r>
                      <a:endParaRPr lang="vi-VN" sz="1800" dirty="0">
                        <a:effectLst/>
                        <a:latin typeface="Times New Roman" panose="02020603050405020304" pitchFamily="18" charset="0"/>
                        <a:ea typeface="MS Mincho" panose="02020609040205080304" pitchFamily="49" charset="-128"/>
                      </a:endParaRPr>
                    </a:p>
                  </a:txBody>
                  <a:tcPr marL="53969" marR="53969" marT="0" marB="0"/>
                </a:tc>
                <a:tc>
                  <a:txBody>
                    <a:bodyPr/>
                    <a:lstStyle/>
                    <a:p>
                      <a:pPr marL="0" marR="0" algn="ctr">
                        <a:spcBef>
                          <a:spcPts val="300"/>
                        </a:spcBef>
                        <a:spcAft>
                          <a:spcPts val="300"/>
                        </a:spcAft>
                      </a:pPr>
                      <a:r>
                        <a:rPr lang="en-US" sz="2000" spc="50" dirty="0">
                          <a:effectLst/>
                        </a:rPr>
                        <a:t>mg/l</a:t>
                      </a:r>
                      <a:endParaRPr lang="vi-VN" sz="1800" dirty="0">
                        <a:effectLst/>
                        <a:latin typeface="Times New Roman" panose="02020603050405020304" pitchFamily="18" charset="0"/>
                        <a:ea typeface="MS Mincho" panose="02020609040205080304" pitchFamily="49" charset="-128"/>
                      </a:endParaRPr>
                    </a:p>
                  </a:txBody>
                  <a:tcPr marL="53969" marR="53969" marT="0" marB="0"/>
                </a:tc>
                <a:tc>
                  <a:txBody>
                    <a:bodyPr/>
                    <a:lstStyle/>
                    <a:p>
                      <a:pPr marL="0" marR="0" algn="ctr">
                        <a:spcBef>
                          <a:spcPts val="300"/>
                        </a:spcBef>
                        <a:spcAft>
                          <a:spcPts val="300"/>
                        </a:spcAft>
                      </a:pPr>
                      <a:r>
                        <a:rPr lang="en-US" sz="2000" spc="50" dirty="0">
                          <a:effectLst/>
                        </a:rPr>
                        <a:t>350</a:t>
                      </a:r>
                      <a:endParaRPr lang="vi-VN" sz="1800" dirty="0">
                        <a:effectLst/>
                        <a:latin typeface="Times New Roman" panose="02020603050405020304" pitchFamily="18" charset="0"/>
                        <a:ea typeface="MS Mincho" panose="02020609040205080304" pitchFamily="49" charset="-128"/>
                      </a:endParaRPr>
                    </a:p>
                  </a:txBody>
                  <a:tcPr marL="53969" marR="53969" marT="0" marB="0"/>
                </a:tc>
              </a:tr>
              <a:tr h="330683">
                <a:tc>
                  <a:txBody>
                    <a:bodyPr/>
                    <a:lstStyle/>
                    <a:p>
                      <a:pPr marL="0" marR="0" algn="ctr">
                        <a:spcBef>
                          <a:spcPts val="300"/>
                        </a:spcBef>
                        <a:spcAft>
                          <a:spcPts val="300"/>
                        </a:spcAft>
                      </a:pPr>
                      <a:r>
                        <a:rPr lang="en-US" sz="1200" spc="50" dirty="0">
                          <a:effectLst/>
                        </a:rPr>
                        <a:t>6</a:t>
                      </a:r>
                      <a:endParaRPr lang="vi-VN" sz="1100" dirty="0">
                        <a:effectLst/>
                        <a:latin typeface="Times New Roman" panose="02020603050405020304" pitchFamily="18" charset="0"/>
                        <a:ea typeface="MS Mincho" panose="02020609040205080304" pitchFamily="49" charset="-128"/>
                      </a:endParaRPr>
                    </a:p>
                  </a:txBody>
                  <a:tcPr marL="53969" marR="53969" marT="0" marB="0"/>
                </a:tc>
                <a:tc>
                  <a:txBody>
                    <a:bodyPr/>
                    <a:lstStyle/>
                    <a:p>
                      <a:pPr marL="0" marR="0" algn="just">
                        <a:spcBef>
                          <a:spcPts val="300"/>
                        </a:spcBef>
                        <a:spcAft>
                          <a:spcPts val="300"/>
                        </a:spcAft>
                      </a:pPr>
                      <a:r>
                        <a:rPr lang="en-US" sz="2000" spc="50" dirty="0">
                          <a:effectLst/>
                        </a:rPr>
                        <a:t>Sun </a:t>
                      </a:r>
                      <a:r>
                        <a:rPr lang="en-US" sz="2000" spc="50" dirty="0" err="1">
                          <a:effectLst/>
                        </a:rPr>
                        <a:t>phát</a:t>
                      </a:r>
                      <a:r>
                        <a:rPr lang="en-US" sz="2000" spc="50" dirty="0">
                          <a:effectLst/>
                        </a:rPr>
                        <a:t> (SO</a:t>
                      </a:r>
                      <a:r>
                        <a:rPr lang="en-US" sz="1200" spc="50" dirty="0">
                          <a:effectLst/>
                        </a:rPr>
                        <a:t>42-</a:t>
                      </a:r>
                      <a:r>
                        <a:rPr lang="en-US" sz="2000" spc="50" dirty="0">
                          <a:effectLst/>
                        </a:rPr>
                        <a:t>)</a:t>
                      </a:r>
                      <a:endParaRPr lang="vi-VN" sz="1800" dirty="0">
                        <a:effectLst/>
                        <a:latin typeface="Times New Roman" panose="02020603050405020304" pitchFamily="18" charset="0"/>
                        <a:ea typeface="MS Mincho" panose="02020609040205080304" pitchFamily="49" charset="-128"/>
                      </a:endParaRPr>
                    </a:p>
                  </a:txBody>
                  <a:tcPr marL="53969" marR="53969" marT="0" marB="0"/>
                </a:tc>
                <a:tc>
                  <a:txBody>
                    <a:bodyPr/>
                    <a:lstStyle/>
                    <a:p>
                      <a:pPr marL="0" marR="0" algn="ctr">
                        <a:spcBef>
                          <a:spcPts val="300"/>
                        </a:spcBef>
                        <a:spcAft>
                          <a:spcPts val="300"/>
                        </a:spcAft>
                      </a:pPr>
                      <a:r>
                        <a:rPr lang="en-US" sz="2000" spc="50" dirty="0">
                          <a:effectLst/>
                        </a:rPr>
                        <a:t>mg/l</a:t>
                      </a:r>
                      <a:endParaRPr lang="vi-VN" sz="1800" dirty="0">
                        <a:effectLst/>
                        <a:latin typeface="Times New Roman" panose="02020603050405020304" pitchFamily="18" charset="0"/>
                        <a:ea typeface="MS Mincho" panose="02020609040205080304" pitchFamily="49" charset="-128"/>
                      </a:endParaRPr>
                    </a:p>
                  </a:txBody>
                  <a:tcPr marL="53969" marR="53969" marT="0" marB="0"/>
                </a:tc>
                <a:tc>
                  <a:txBody>
                    <a:bodyPr/>
                    <a:lstStyle/>
                    <a:p>
                      <a:pPr marL="0" marR="0" algn="ctr">
                        <a:spcBef>
                          <a:spcPts val="300"/>
                        </a:spcBef>
                        <a:spcAft>
                          <a:spcPts val="300"/>
                        </a:spcAft>
                      </a:pPr>
                      <a:r>
                        <a:rPr lang="en-US" sz="2000" spc="50" dirty="0">
                          <a:effectLst/>
                        </a:rPr>
                        <a:t>600</a:t>
                      </a:r>
                      <a:endParaRPr lang="vi-VN" sz="1800" dirty="0">
                        <a:effectLst/>
                        <a:latin typeface="Times New Roman" panose="02020603050405020304" pitchFamily="18" charset="0"/>
                        <a:ea typeface="MS Mincho" panose="02020609040205080304" pitchFamily="49" charset="-128"/>
                      </a:endParaRPr>
                    </a:p>
                  </a:txBody>
                  <a:tcPr marL="53969" marR="53969" marT="0" marB="0"/>
                </a:tc>
              </a:tr>
              <a:tr h="330683">
                <a:tc>
                  <a:txBody>
                    <a:bodyPr/>
                    <a:lstStyle/>
                    <a:p>
                      <a:pPr marL="0" marR="0" algn="ctr">
                        <a:spcBef>
                          <a:spcPts val="300"/>
                        </a:spcBef>
                        <a:spcAft>
                          <a:spcPts val="300"/>
                        </a:spcAft>
                      </a:pPr>
                      <a:r>
                        <a:rPr lang="en-US" sz="1200" spc="50" dirty="0">
                          <a:effectLst/>
                        </a:rPr>
                        <a:t>7</a:t>
                      </a:r>
                      <a:endParaRPr lang="vi-VN" sz="1100" dirty="0">
                        <a:effectLst/>
                        <a:latin typeface="Times New Roman" panose="02020603050405020304" pitchFamily="18" charset="0"/>
                        <a:ea typeface="MS Mincho" panose="02020609040205080304" pitchFamily="49" charset="-128"/>
                      </a:endParaRPr>
                    </a:p>
                  </a:txBody>
                  <a:tcPr marL="53969" marR="53969" marT="0" marB="0"/>
                </a:tc>
                <a:tc>
                  <a:txBody>
                    <a:bodyPr/>
                    <a:lstStyle/>
                    <a:p>
                      <a:pPr marL="0" marR="0" algn="just">
                        <a:spcBef>
                          <a:spcPts val="300"/>
                        </a:spcBef>
                        <a:spcAft>
                          <a:spcPts val="300"/>
                        </a:spcAft>
                      </a:pPr>
                      <a:r>
                        <a:rPr lang="en-US" sz="2000" spc="50" dirty="0">
                          <a:effectLst/>
                        </a:rPr>
                        <a:t>Bo (B)</a:t>
                      </a:r>
                      <a:endParaRPr lang="vi-VN" sz="1800" dirty="0">
                        <a:effectLst/>
                        <a:latin typeface="Times New Roman" panose="02020603050405020304" pitchFamily="18" charset="0"/>
                        <a:ea typeface="MS Mincho" panose="02020609040205080304" pitchFamily="49" charset="-128"/>
                      </a:endParaRPr>
                    </a:p>
                  </a:txBody>
                  <a:tcPr marL="53969" marR="53969" marT="0" marB="0"/>
                </a:tc>
                <a:tc>
                  <a:txBody>
                    <a:bodyPr/>
                    <a:lstStyle/>
                    <a:p>
                      <a:pPr marL="0" marR="0" algn="ctr">
                        <a:spcBef>
                          <a:spcPts val="300"/>
                        </a:spcBef>
                        <a:spcAft>
                          <a:spcPts val="300"/>
                        </a:spcAft>
                      </a:pPr>
                      <a:r>
                        <a:rPr lang="en-US" sz="2000" spc="50" dirty="0">
                          <a:effectLst/>
                        </a:rPr>
                        <a:t>mg/l</a:t>
                      </a:r>
                      <a:endParaRPr lang="vi-VN" sz="1800" dirty="0">
                        <a:effectLst/>
                        <a:latin typeface="Times New Roman" panose="02020603050405020304" pitchFamily="18" charset="0"/>
                        <a:ea typeface="MS Mincho" panose="02020609040205080304" pitchFamily="49" charset="-128"/>
                      </a:endParaRPr>
                    </a:p>
                  </a:txBody>
                  <a:tcPr marL="53969" marR="53969" marT="0" marB="0"/>
                </a:tc>
                <a:tc>
                  <a:txBody>
                    <a:bodyPr/>
                    <a:lstStyle/>
                    <a:p>
                      <a:pPr marL="0" marR="0" algn="ctr">
                        <a:spcBef>
                          <a:spcPts val="300"/>
                        </a:spcBef>
                        <a:spcAft>
                          <a:spcPts val="300"/>
                        </a:spcAft>
                      </a:pPr>
                      <a:r>
                        <a:rPr lang="en-US" sz="2000" spc="50" dirty="0">
                          <a:effectLst/>
                        </a:rPr>
                        <a:t>3</a:t>
                      </a:r>
                      <a:endParaRPr lang="vi-VN" sz="1800" dirty="0">
                        <a:effectLst/>
                        <a:latin typeface="Times New Roman" panose="02020603050405020304" pitchFamily="18" charset="0"/>
                        <a:ea typeface="MS Mincho" panose="02020609040205080304" pitchFamily="49" charset="-128"/>
                      </a:endParaRPr>
                    </a:p>
                  </a:txBody>
                  <a:tcPr marL="53969" marR="53969" marT="0" marB="0"/>
                </a:tc>
              </a:tr>
              <a:tr h="330683">
                <a:tc>
                  <a:txBody>
                    <a:bodyPr/>
                    <a:lstStyle/>
                    <a:p>
                      <a:pPr marL="0" marR="0" algn="ctr">
                        <a:spcBef>
                          <a:spcPts val="300"/>
                        </a:spcBef>
                        <a:spcAft>
                          <a:spcPts val="300"/>
                        </a:spcAft>
                      </a:pPr>
                      <a:r>
                        <a:rPr lang="en-US" sz="1200" spc="50" dirty="0">
                          <a:effectLst/>
                        </a:rPr>
                        <a:t>8</a:t>
                      </a:r>
                      <a:endParaRPr lang="vi-VN" sz="1100" dirty="0">
                        <a:effectLst/>
                        <a:latin typeface="Times New Roman" panose="02020603050405020304" pitchFamily="18" charset="0"/>
                        <a:ea typeface="MS Mincho" panose="02020609040205080304" pitchFamily="49" charset="-128"/>
                      </a:endParaRPr>
                    </a:p>
                  </a:txBody>
                  <a:tcPr marL="53969" marR="53969" marT="0" marB="0"/>
                </a:tc>
                <a:tc>
                  <a:txBody>
                    <a:bodyPr/>
                    <a:lstStyle/>
                    <a:p>
                      <a:pPr marL="0" marR="0" algn="just">
                        <a:spcBef>
                          <a:spcPts val="300"/>
                        </a:spcBef>
                        <a:spcAft>
                          <a:spcPts val="300"/>
                        </a:spcAft>
                      </a:pPr>
                      <a:r>
                        <a:rPr lang="en-US" sz="2000" spc="50" dirty="0" err="1">
                          <a:effectLst/>
                        </a:rPr>
                        <a:t>Asen</a:t>
                      </a:r>
                      <a:r>
                        <a:rPr lang="en-US" sz="2000" spc="50" dirty="0">
                          <a:effectLst/>
                        </a:rPr>
                        <a:t> (As)</a:t>
                      </a:r>
                      <a:endParaRPr lang="vi-VN" sz="1800" dirty="0">
                        <a:effectLst/>
                        <a:latin typeface="Times New Roman" panose="02020603050405020304" pitchFamily="18" charset="0"/>
                        <a:ea typeface="MS Mincho" panose="02020609040205080304" pitchFamily="49" charset="-128"/>
                      </a:endParaRPr>
                    </a:p>
                  </a:txBody>
                  <a:tcPr marL="53969" marR="53969" marT="0" marB="0"/>
                </a:tc>
                <a:tc>
                  <a:txBody>
                    <a:bodyPr/>
                    <a:lstStyle/>
                    <a:p>
                      <a:pPr marL="0" marR="0" algn="ctr">
                        <a:spcBef>
                          <a:spcPts val="300"/>
                        </a:spcBef>
                        <a:spcAft>
                          <a:spcPts val="300"/>
                        </a:spcAft>
                      </a:pPr>
                      <a:r>
                        <a:rPr lang="en-US" sz="2000" spc="50" dirty="0">
                          <a:effectLst/>
                        </a:rPr>
                        <a:t>mg/l</a:t>
                      </a:r>
                      <a:endParaRPr lang="vi-VN" sz="1800" dirty="0">
                        <a:effectLst/>
                        <a:latin typeface="Times New Roman" panose="02020603050405020304" pitchFamily="18" charset="0"/>
                        <a:ea typeface="MS Mincho" panose="02020609040205080304" pitchFamily="49" charset="-128"/>
                      </a:endParaRPr>
                    </a:p>
                  </a:txBody>
                  <a:tcPr marL="53969" marR="53969" marT="0" marB="0"/>
                </a:tc>
                <a:tc>
                  <a:txBody>
                    <a:bodyPr/>
                    <a:lstStyle/>
                    <a:p>
                      <a:pPr marL="0" marR="0" algn="ctr">
                        <a:spcBef>
                          <a:spcPts val="300"/>
                        </a:spcBef>
                        <a:spcAft>
                          <a:spcPts val="300"/>
                        </a:spcAft>
                      </a:pPr>
                      <a:r>
                        <a:rPr lang="en-US" sz="2000" spc="50" dirty="0">
                          <a:effectLst/>
                        </a:rPr>
                        <a:t>0,05</a:t>
                      </a:r>
                      <a:endParaRPr lang="vi-VN" sz="1800" dirty="0">
                        <a:effectLst/>
                        <a:latin typeface="Times New Roman" panose="02020603050405020304" pitchFamily="18" charset="0"/>
                        <a:ea typeface="MS Mincho" panose="02020609040205080304" pitchFamily="49" charset="-128"/>
                      </a:endParaRPr>
                    </a:p>
                  </a:txBody>
                  <a:tcPr marL="53969" marR="53969" marT="0" marB="0"/>
                </a:tc>
              </a:tr>
              <a:tr h="330683">
                <a:tc>
                  <a:txBody>
                    <a:bodyPr/>
                    <a:lstStyle/>
                    <a:p>
                      <a:pPr marL="0" marR="0" algn="ctr">
                        <a:spcBef>
                          <a:spcPts val="300"/>
                        </a:spcBef>
                        <a:spcAft>
                          <a:spcPts val="300"/>
                        </a:spcAft>
                      </a:pPr>
                      <a:r>
                        <a:rPr lang="en-US" sz="1100" dirty="0" smtClean="0">
                          <a:effectLst/>
                          <a:latin typeface="Times New Roman" panose="02020603050405020304" pitchFamily="18" charset="0"/>
                          <a:ea typeface="MS Mincho" panose="02020609040205080304" pitchFamily="49" charset="-128"/>
                        </a:rPr>
                        <a:t>…</a:t>
                      </a:r>
                      <a:endParaRPr lang="vi-VN" sz="1100" dirty="0">
                        <a:effectLst/>
                        <a:latin typeface="Times New Roman" panose="02020603050405020304" pitchFamily="18" charset="0"/>
                        <a:ea typeface="MS Mincho" panose="02020609040205080304" pitchFamily="49" charset="-128"/>
                      </a:endParaRPr>
                    </a:p>
                  </a:txBody>
                  <a:tcPr marL="53969" marR="53969" marT="0" marB="0"/>
                </a:tc>
                <a:tc>
                  <a:txBody>
                    <a:bodyPr/>
                    <a:lstStyle/>
                    <a:p>
                      <a:pPr marL="0" marR="0" algn="just">
                        <a:spcBef>
                          <a:spcPts val="300"/>
                        </a:spcBef>
                        <a:spcAft>
                          <a:spcPts val="300"/>
                        </a:spcAft>
                      </a:pPr>
                      <a:r>
                        <a:rPr lang="en-US" sz="1100" dirty="0" smtClean="0">
                          <a:effectLst/>
                          <a:latin typeface="Times New Roman" panose="02020603050405020304" pitchFamily="18" charset="0"/>
                          <a:ea typeface="MS Mincho" panose="02020609040205080304" pitchFamily="49" charset="-128"/>
                        </a:rPr>
                        <a:t>…</a:t>
                      </a:r>
                      <a:endParaRPr lang="vi-VN" sz="1100" dirty="0">
                        <a:effectLst/>
                        <a:latin typeface="Times New Roman" panose="02020603050405020304" pitchFamily="18" charset="0"/>
                        <a:ea typeface="MS Mincho" panose="02020609040205080304" pitchFamily="49" charset="-128"/>
                      </a:endParaRPr>
                    </a:p>
                  </a:txBody>
                  <a:tcPr marL="53969" marR="53969" marT="0" marB="0"/>
                </a:tc>
                <a:tc>
                  <a:txBody>
                    <a:bodyPr/>
                    <a:lstStyle/>
                    <a:p>
                      <a:pPr marL="0" marR="0" algn="ctr">
                        <a:spcBef>
                          <a:spcPts val="300"/>
                        </a:spcBef>
                        <a:spcAft>
                          <a:spcPts val="300"/>
                        </a:spcAft>
                      </a:pPr>
                      <a:r>
                        <a:rPr lang="en-US" sz="1100" dirty="0" smtClean="0">
                          <a:effectLst/>
                          <a:latin typeface="Times New Roman" panose="02020603050405020304" pitchFamily="18" charset="0"/>
                          <a:ea typeface="MS Mincho" panose="02020609040205080304" pitchFamily="49" charset="-128"/>
                        </a:rPr>
                        <a:t>…</a:t>
                      </a:r>
                      <a:endParaRPr lang="vi-VN" sz="1100" dirty="0">
                        <a:effectLst/>
                        <a:latin typeface="Times New Roman" panose="02020603050405020304" pitchFamily="18" charset="0"/>
                        <a:ea typeface="MS Mincho" panose="02020609040205080304" pitchFamily="49" charset="-128"/>
                      </a:endParaRPr>
                    </a:p>
                  </a:txBody>
                  <a:tcPr marL="53969" marR="53969" marT="0" marB="0"/>
                </a:tc>
                <a:tc>
                  <a:txBody>
                    <a:bodyPr/>
                    <a:lstStyle/>
                    <a:p>
                      <a:pPr marL="0" marR="0" algn="ctr">
                        <a:spcBef>
                          <a:spcPts val="300"/>
                        </a:spcBef>
                        <a:spcAft>
                          <a:spcPts val="300"/>
                        </a:spcAft>
                      </a:pPr>
                      <a:r>
                        <a:rPr lang="en-US" sz="1100" dirty="0" smtClean="0">
                          <a:effectLst/>
                          <a:latin typeface="Times New Roman" panose="02020603050405020304" pitchFamily="18" charset="0"/>
                          <a:ea typeface="MS Mincho" panose="02020609040205080304" pitchFamily="49" charset="-128"/>
                        </a:rPr>
                        <a:t>…</a:t>
                      </a:r>
                      <a:endParaRPr lang="vi-VN" sz="1100" dirty="0">
                        <a:effectLst/>
                        <a:latin typeface="Times New Roman" panose="02020603050405020304" pitchFamily="18" charset="0"/>
                        <a:ea typeface="MS Mincho" panose="02020609040205080304" pitchFamily="49" charset="-128"/>
                      </a:endParaRPr>
                    </a:p>
                  </a:txBody>
                  <a:tcPr marL="53969" marR="53969" marT="0" marB="0"/>
                </a:tc>
              </a:tr>
              <a:tr h="330683">
                <a:tc>
                  <a:txBody>
                    <a:bodyPr/>
                    <a:lstStyle/>
                    <a:p>
                      <a:pPr marL="0" marR="0" algn="ctr">
                        <a:spcBef>
                          <a:spcPts val="300"/>
                        </a:spcBef>
                        <a:spcAft>
                          <a:spcPts val="300"/>
                        </a:spcAft>
                      </a:pPr>
                      <a:r>
                        <a:rPr lang="en-US" sz="1200" spc="50" dirty="0">
                          <a:effectLst/>
                        </a:rPr>
                        <a:t>15</a:t>
                      </a:r>
                      <a:endParaRPr lang="vi-VN" sz="1100" dirty="0">
                        <a:effectLst/>
                        <a:latin typeface="Times New Roman" panose="02020603050405020304" pitchFamily="18" charset="0"/>
                        <a:ea typeface="MS Mincho" panose="02020609040205080304" pitchFamily="49" charset="-128"/>
                      </a:endParaRPr>
                    </a:p>
                  </a:txBody>
                  <a:tcPr marL="53969" marR="53969" marT="0" marB="0"/>
                </a:tc>
                <a:tc>
                  <a:txBody>
                    <a:bodyPr/>
                    <a:lstStyle/>
                    <a:p>
                      <a:pPr marL="0" marR="0" algn="just">
                        <a:spcBef>
                          <a:spcPts val="300"/>
                        </a:spcBef>
                        <a:spcAft>
                          <a:spcPts val="300"/>
                        </a:spcAft>
                      </a:pPr>
                      <a:r>
                        <a:rPr lang="en-US" sz="1200" spc="50" dirty="0">
                          <a:effectLst/>
                        </a:rPr>
                        <a:t>Fecal. </a:t>
                      </a:r>
                      <a:r>
                        <a:rPr lang="en-US" sz="1200" spc="50" dirty="0" smtClean="0">
                          <a:effectLst/>
                        </a:rPr>
                        <a:t>Coli</a:t>
                      </a:r>
                    </a:p>
                    <a:p>
                      <a:pPr marL="0" marR="0" algn="just">
                        <a:spcBef>
                          <a:spcPts val="300"/>
                        </a:spcBef>
                        <a:spcAft>
                          <a:spcPts val="300"/>
                        </a:spcAft>
                      </a:pPr>
                      <a:r>
                        <a:rPr lang="en-US" sz="1200" spc="50" dirty="0" smtClean="0">
                          <a:effectLst/>
                        </a:rPr>
                        <a:t>(</a:t>
                      </a:r>
                      <a:r>
                        <a:rPr lang="en-US" sz="1200" spc="50" dirty="0" err="1" smtClean="0">
                          <a:effectLst/>
                        </a:rPr>
                        <a:t>Chỉ</a:t>
                      </a:r>
                      <a:r>
                        <a:rPr lang="en-US" sz="1200" spc="50" dirty="0" smtClean="0">
                          <a:effectLst/>
                        </a:rPr>
                        <a:t> </a:t>
                      </a:r>
                      <a:r>
                        <a:rPr lang="en-US" sz="1200" spc="50" dirty="0" err="1">
                          <a:effectLst/>
                        </a:rPr>
                        <a:t>quy</a:t>
                      </a:r>
                      <a:r>
                        <a:rPr lang="en-US" sz="1200" spc="50" dirty="0">
                          <a:effectLst/>
                        </a:rPr>
                        <a:t> </a:t>
                      </a:r>
                      <a:r>
                        <a:rPr lang="en-US" sz="1200" spc="50" dirty="0" err="1">
                          <a:effectLst/>
                        </a:rPr>
                        <a:t>định</a:t>
                      </a:r>
                      <a:r>
                        <a:rPr lang="en-US" sz="1200" spc="50" dirty="0">
                          <a:effectLst/>
                        </a:rPr>
                        <a:t> </a:t>
                      </a:r>
                      <a:r>
                        <a:rPr lang="en-US" sz="1200" spc="50" dirty="0" err="1" smtClean="0">
                          <a:effectLst/>
                        </a:rPr>
                        <a:t>nước</a:t>
                      </a:r>
                      <a:r>
                        <a:rPr lang="en-US" sz="1200" spc="50" dirty="0" smtClean="0">
                          <a:effectLst/>
                        </a:rPr>
                        <a:t> </a:t>
                      </a:r>
                      <a:r>
                        <a:rPr lang="en-US" sz="1200" spc="50" dirty="0" err="1">
                          <a:effectLst/>
                        </a:rPr>
                        <a:t>tưới</a:t>
                      </a:r>
                      <a:r>
                        <a:rPr lang="en-US" sz="1200" spc="50" dirty="0">
                          <a:effectLst/>
                        </a:rPr>
                        <a:t> </a:t>
                      </a:r>
                      <a:r>
                        <a:rPr lang="en-US" sz="1200" spc="50" dirty="0" err="1">
                          <a:effectLst/>
                        </a:rPr>
                        <a:t>rau</a:t>
                      </a:r>
                      <a:r>
                        <a:rPr lang="en-US" sz="1200" spc="50" dirty="0">
                          <a:effectLst/>
                        </a:rPr>
                        <a:t> </a:t>
                      </a:r>
                      <a:r>
                        <a:rPr lang="en-US" sz="1200" spc="50" dirty="0" err="1">
                          <a:effectLst/>
                        </a:rPr>
                        <a:t>và</a:t>
                      </a:r>
                      <a:r>
                        <a:rPr lang="en-US" sz="1200" spc="50" dirty="0">
                          <a:effectLst/>
                        </a:rPr>
                        <a:t> </a:t>
                      </a:r>
                      <a:r>
                        <a:rPr lang="en-US" sz="1200" spc="50" dirty="0" err="1">
                          <a:effectLst/>
                        </a:rPr>
                        <a:t>thực</a:t>
                      </a:r>
                      <a:r>
                        <a:rPr lang="en-US" sz="1200" spc="50" dirty="0">
                          <a:effectLst/>
                        </a:rPr>
                        <a:t> </a:t>
                      </a:r>
                      <a:r>
                        <a:rPr lang="en-US" sz="1200" spc="50" dirty="0" err="1">
                          <a:effectLst/>
                        </a:rPr>
                        <a:t>vật</a:t>
                      </a:r>
                      <a:r>
                        <a:rPr lang="en-US" sz="1200" spc="50" dirty="0">
                          <a:effectLst/>
                        </a:rPr>
                        <a:t> </a:t>
                      </a:r>
                      <a:r>
                        <a:rPr lang="en-US" sz="1200" spc="50" dirty="0" err="1">
                          <a:effectLst/>
                        </a:rPr>
                        <a:t>ăn</a:t>
                      </a:r>
                      <a:r>
                        <a:rPr lang="en-US" sz="1200" spc="50" dirty="0">
                          <a:effectLst/>
                        </a:rPr>
                        <a:t> </a:t>
                      </a:r>
                      <a:r>
                        <a:rPr lang="en-US" sz="1200" spc="50" dirty="0" err="1">
                          <a:effectLst/>
                        </a:rPr>
                        <a:t>tươi</a:t>
                      </a:r>
                      <a:r>
                        <a:rPr lang="en-US" sz="1200" spc="50" dirty="0">
                          <a:effectLst/>
                        </a:rPr>
                        <a:t> </a:t>
                      </a:r>
                      <a:r>
                        <a:rPr lang="en-US" sz="1200" spc="50" dirty="0" err="1">
                          <a:effectLst/>
                        </a:rPr>
                        <a:t>sống</a:t>
                      </a:r>
                      <a:r>
                        <a:rPr lang="en-US" sz="1200" spc="50" dirty="0">
                          <a:effectLst/>
                        </a:rPr>
                        <a:t>)</a:t>
                      </a:r>
                      <a:endParaRPr lang="vi-VN" sz="1100" dirty="0">
                        <a:effectLst/>
                        <a:latin typeface="Times New Roman" panose="02020603050405020304" pitchFamily="18" charset="0"/>
                        <a:ea typeface="MS Mincho" panose="02020609040205080304" pitchFamily="49" charset="-128"/>
                      </a:endParaRPr>
                    </a:p>
                  </a:txBody>
                  <a:tcPr marL="53969" marR="53969" marT="0" marB="0"/>
                </a:tc>
                <a:tc>
                  <a:txBody>
                    <a:bodyPr/>
                    <a:lstStyle/>
                    <a:p>
                      <a:pPr marL="0" marR="0" algn="ctr">
                        <a:spcBef>
                          <a:spcPts val="300"/>
                        </a:spcBef>
                        <a:spcAft>
                          <a:spcPts val="300"/>
                        </a:spcAft>
                      </a:pPr>
                      <a:r>
                        <a:rPr lang="en-US" sz="1200" spc="50" dirty="0" err="1">
                          <a:effectLst/>
                        </a:rPr>
                        <a:t>số</a:t>
                      </a:r>
                      <a:r>
                        <a:rPr lang="en-US" sz="1200" spc="50" dirty="0">
                          <a:effectLst/>
                        </a:rPr>
                        <a:t> vi </a:t>
                      </a:r>
                      <a:r>
                        <a:rPr lang="en-US" sz="1200" spc="50" dirty="0" err="1">
                          <a:effectLst/>
                        </a:rPr>
                        <a:t>khuẩn</a:t>
                      </a:r>
                      <a:r>
                        <a:rPr lang="en-US" sz="1200" spc="50" dirty="0">
                          <a:effectLst/>
                        </a:rPr>
                        <a:t>/</a:t>
                      </a:r>
                      <a:endParaRPr lang="vi-VN" sz="1100" dirty="0">
                        <a:effectLst/>
                      </a:endParaRPr>
                    </a:p>
                    <a:p>
                      <a:pPr marL="0" marR="0" algn="ctr">
                        <a:spcBef>
                          <a:spcPts val="300"/>
                        </a:spcBef>
                        <a:spcAft>
                          <a:spcPts val="300"/>
                        </a:spcAft>
                      </a:pPr>
                      <a:r>
                        <a:rPr lang="en-US" sz="1200" spc="50" dirty="0" smtClean="0">
                          <a:effectLst/>
                        </a:rPr>
                        <a:t>100ml </a:t>
                      </a:r>
                      <a:endParaRPr lang="vi-VN" sz="1100" dirty="0">
                        <a:effectLst/>
                        <a:latin typeface="Times New Roman" panose="02020603050405020304" pitchFamily="18" charset="0"/>
                        <a:ea typeface="MS Mincho" panose="02020609040205080304" pitchFamily="49" charset="-128"/>
                      </a:endParaRPr>
                    </a:p>
                  </a:txBody>
                  <a:tcPr marL="53969" marR="53969" marT="0" marB="0"/>
                </a:tc>
                <a:tc>
                  <a:txBody>
                    <a:bodyPr/>
                    <a:lstStyle/>
                    <a:p>
                      <a:pPr marL="0" marR="0" lvl="0" indent="0" algn="ctr" defTabSz="389626" rtl="0" eaLnBrk="1" fontAlgn="auto" latinLnBrk="0" hangingPunct="1">
                        <a:lnSpc>
                          <a:spcPct val="100000"/>
                        </a:lnSpc>
                        <a:spcBef>
                          <a:spcPts val="0"/>
                        </a:spcBef>
                        <a:spcAft>
                          <a:spcPts val="0"/>
                        </a:spcAft>
                        <a:buClrTx/>
                        <a:buSzTx/>
                        <a:buFontTx/>
                        <a:buNone/>
                        <a:tabLst/>
                        <a:defRPr/>
                      </a:pPr>
                      <a:r>
                        <a:rPr lang="en-US" sz="1600" spc="50" dirty="0" smtClean="0">
                          <a:effectLst/>
                        </a:rPr>
                        <a:t>200 </a:t>
                      </a:r>
                      <a:endParaRPr lang="vi-VN" sz="1400" dirty="0" smtClean="0">
                        <a:effectLst/>
                        <a:latin typeface="Times New Roman" panose="02020603050405020304" pitchFamily="18" charset="0"/>
                        <a:ea typeface="MS Mincho" panose="02020609040205080304" pitchFamily="49" charset="-128"/>
                      </a:endParaRPr>
                    </a:p>
                  </a:txBody>
                  <a:tcPr/>
                </a:tc>
              </a:tr>
            </a:tbl>
          </a:graphicData>
        </a:graphic>
      </p:graphicFrame>
    </p:spTree>
    <p:extLst>
      <p:ext uri="{BB962C8B-B14F-4D97-AF65-F5344CB8AC3E}">
        <p14:creationId xmlns:p14="http://schemas.microsoft.com/office/powerpoint/2010/main" val="1185791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43" y="205978"/>
            <a:ext cx="8811250" cy="857250"/>
          </a:xfrm>
        </p:spPr>
        <p:txBody>
          <a:bodyPr>
            <a:noAutofit/>
          </a:bodyPr>
          <a:lstStyle/>
          <a:p>
            <a:r>
              <a:rPr lang="vi-VN" altLang="vi-VN" sz="2000" b="1" dirty="0" smtClean="0">
                <a:latin typeface="+mn-lt"/>
                <a:ea typeface="Times New Roman" panose="02020603050405020304" pitchFamily="18" charset="0"/>
                <a:cs typeface="Arial" panose="020B0604020202020204" pitchFamily="34" charset="0"/>
              </a:rPr>
              <a:t>Giá </a:t>
            </a:r>
            <a:r>
              <a:rPr lang="vi-VN" altLang="vi-VN" sz="2000" b="1" dirty="0">
                <a:latin typeface="+mn-lt"/>
                <a:ea typeface="Times New Roman" panose="02020603050405020304" pitchFamily="18" charset="0"/>
                <a:cs typeface="Arial" panose="020B0604020202020204" pitchFamily="34" charset="0"/>
              </a:rPr>
              <a:t>trị giới hạn các thông số chất lượng </a:t>
            </a:r>
            <a:r>
              <a:rPr lang="vi-VN" altLang="vi-VN" sz="2000" b="1" dirty="0" smtClean="0">
                <a:latin typeface="+mn-lt"/>
                <a:ea typeface="Times New Roman" panose="02020603050405020304" pitchFamily="18" charset="0"/>
                <a:cs typeface="Arial" panose="020B0604020202020204" pitchFamily="34" charset="0"/>
              </a:rPr>
              <a:t>nước xả ra môi trường (</a:t>
            </a:r>
            <a:r>
              <a:rPr lang="vi-VN" sz="2000" b="1" dirty="0">
                <a:latin typeface="+mn-lt"/>
              </a:rPr>
              <a:t>QCVN </a:t>
            </a:r>
            <a:r>
              <a:rPr lang="vi-VN" sz="2000" b="1" dirty="0" smtClean="0">
                <a:latin typeface="+mn-lt"/>
              </a:rPr>
              <a:t>62-MT:2016/BTNMT)</a:t>
            </a:r>
            <a:r>
              <a:rPr lang="vi-VN" altLang="vi-VN" sz="2000" b="1" dirty="0" smtClean="0">
                <a:latin typeface="+mn-lt"/>
                <a:ea typeface="Times New Roman" panose="02020603050405020304" pitchFamily="18" charset="0"/>
                <a:cs typeface="Arial" panose="020B0604020202020204" pitchFamily="34" charset="0"/>
              </a:rPr>
              <a:t> và nước tưới tiêu (</a:t>
            </a:r>
            <a:r>
              <a:rPr lang="vi-VN" sz="2000" b="1" dirty="0">
                <a:latin typeface="+mn-lt"/>
              </a:rPr>
              <a:t>QCVN </a:t>
            </a:r>
            <a:r>
              <a:rPr lang="vi-VN" sz="2000" b="1" dirty="0" smtClean="0">
                <a:latin typeface="+mn-lt"/>
              </a:rPr>
              <a:t>08-MT:2015/BTNMT)</a:t>
            </a:r>
            <a:r>
              <a:rPr lang="vi-VN" altLang="vi-VN" sz="2000" b="1" dirty="0" smtClean="0">
                <a:latin typeface="+mn-lt"/>
                <a:ea typeface="Times New Roman" panose="02020603050405020304" pitchFamily="18" charset="0"/>
                <a:cs typeface="Arial" panose="020B0604020202020204" pitchFamily="34" charset="0"/>
              </a:rPr>
              <a:t> </a:t>
            </a:r>
            <a:endParaRPr lang="vi-VN" sz="2000" b="1" dirty="0">
              <a:latin typeface="+mn-lt"/>
            </a:endParaRPr>
          </a:p>
        </p:txBody>
      </p:sp>
      <p:graphicFrame>
        <p:nvGraphicFramePr>
          <p:cNvPr id="7" name="Table 6"/>
          <p:cNvGraphicFramePr>
            <a:graphicFrameLocks noGrp="1"/>
          </p:cNvGraphicFramePr>
          <p:nvPr>
            <p:extLst/>
          </p:nvPr>
        </p:nvGraphicFramePr>
        <p:xfrm>
          <a:off x="112742" y="1058782"/>
          <a:ext cx="8811251" cy="3606800"/>
        </p:xfrm>
        <a:graphic>
          <a:graphicData uri="http://schemas.openxmlformats.org/drawingml/2006/table">
            <a:tbl>
              <a:tblPr firstRow="1" bandRow="1">
                <a:tableStyleId>{5C22544A-7EE6-4342-B048-85BDC9FD1C3A}</a:tableStyleId>
              </a:tblPr>
              <a:tblGrid>
                <a:gridCol w="490918"/>
                <a:gridCol w="2534167"/>
                <a:gridCol w="878046"/>
                <a:gridCol w="788430"/>
                <a:gridCol w="788430"/>
                <a:gridCol w="788430"/>
                <a:gridCol w="788430"/>
                <a:gridCol w="771576"/>
                <a:gridCol w="982824"/>
              </a:tblGrid>
              <a:tr h="524715">
                <a:tc>
                  <a:txBody>
                    <a:bodyPr/>
                    <a:lstStyle/>
                    <a:p>
                      <a:r>
                        <a:rPr lang="vi-VN" dirty="0" smtClean="0"/>
                        <a:t>TT</a:t>
                      </a:r>
                      <a:endParaRPr lang="vi-VN" dirty="0"/>
                    </a:p>
                  </a:txBody>
                  <a:tcPr/>
                </a:tc>
                <a:tc>
                  <a:txBody>
                    <a:bodyPr/>
                    <a:lstStyle/>
                    <a:p>
                      <a:pPr marL="0" marR="0" lvl="0" indent="0" algn="l" defTabSz="389626" rtl="0" eaLnBrk="1" fontAlgn="auto" latinLnBrk="0" hangingPunct="1">
                        <a:lnSpc>
                          <a:spcPct val="100000"/>
                        </a:lnSpc>
                        <a:spcBef>
                          <a:spcPts val="0"/>
                        </a:spcBef>
                        <a:spcAft>
                          <a:spcPts val="0"/>
                        </a:spcAft>
                        <a:buClrTx/>
                        <a:buSzTx/>
                        <a:buFontTx/>
                        <a:buNone/>
                        <a:tabLst/>
                        <a:defRPr/>
                      </a:pPr>
                      <a:r>
                        <a:rPr lang="vi-VN" sz="1600" dirty="0" smtClean="0">
                          <a:effectLst/>
                          <a:latin typeface="+mn-lt"/>
                        </a:rPr>
                        <a:t>Thông số</a:t>
                      </a:r>
                      <a:endParaRPr lang="vi-VN" sz="1600" dirty="0" smtClean="0">
                        <a:effectLst/>
                        <a:latin typeface="+mn-lt"/>
                        <a:ea typeface="Times New Roman" panose="02020603050405020304" pitchFamily="18" charset="0"/>
                      </a:endParaRPr>
                    </a:p>
                    <a:p>
                      <a:endParaRPr lang="vi-VN" dirty="0"/>
                    </a:p>
                  </a:txBody>
                  <a:tcPr/>
                </a:tc>
                <a:tc>
                  <a:txBody>
                    <a:bodyPr/>
                    <a:lstStyle/>
                    <a:p>
                      <a:r>
                        <a:rPr lang="vi-VN" dirty="0" smtClean="0"/>
                        <a:t>Đơn</a:t>
                      </a:r>
                      <a:r>
                        <a:rPr lang="vi-VN" baseline="0" dirty="0" smtClean="0"/>
                        <a:t> vị</a:t>
                      </a:r>
                    </a:p>
                    <a:p>
                      <a:r>
                        <a:rPr lang="vi-VN" baseline="0" dirty="0" smtClean="0"/>
                        <a:t> tính</a:t>
                      </a:r>
                      <a:endParaRPr lang="vi-VN" dirty="0"/>
                    </a:p>
                  </a:txBody>
                  <a:tcPr/>
                </a:tc>
                <a:tc gridSpan="4">
                  <a:txBody>
                    <a:bodyPr/>
                    <a:lstStyle/>
                    <a:p>
                      <a:r>
                        <a:rPr lang="vi-VN" sz="1600" dirty="0" smtClean="0">
                          <a:latin typeface="+mn-lt"/>
                        </a:rPr>
                        <a:t>QCVN 08-MT:2015/BTNMT</a:t>
                      </a:r>
                      <a:endParaRPr lang="vi-VN" dirty="0"/>
                    </a:p>
                  </a:txBody>
                  <a:tcPr/>
                </a:tc>
                <a:tc hMerge="1">
                  <a:txBody>
                    <a:bodyPr/>
                    <a:lstStyle/>
                    <a:p>
                      <a:endParaRPr lang="vi-VN" dirty="0"/>
                    </a:p>
                  </a:txBody>
                  <a:tcPr/>
                </a:tc>
                <a:tc hMerge="1">
                  <a:txBody>
                    <a:bodyPr/>
                    <a:lstStyle/>
                    <a:p>
                      <a:endParaRPr lang="vi-VN" dirty="0"/>
                    </a:p>
                  </a:txBody>
                  <a:tcPr/>
                </a:tc>
                <a:tc hMerge="1">
                  <a:txBody>
                    <a:bodyPr/>
                    <a:lstStyle/>
                    <a:p>
                      <a:endParaRPr lang="vi-VN" dirty="0"/>
                    </a:p>
                  </a:txBody>
                  <a:tcPr/>
                </a:tc>
                <a:tc gridSpan="2">
                  <a:txBody>
                    <a:bodyPr/>
                    <a:lstStyle/>
                    <a:p>
                      <a:pPr marL="0" marR="0" lvl="0" indent="0" algn="l" defTabSz="389626" rtl="0" eaLnBrk="1" fontAlgn="auto" latinLnBrk="0" hangingPunct="1">
                        <a:lnSpc>
                          <a:spcPct val="100000"/>
                        </a:lnSpc>
                        <a:spcBef>
                          <a:spcPts val="0"/>
                        </a:spcBef>
                        <a:spcAft>
                          <a:spcPts val="0"/>
                        </a:spcAft>
                        <a:buClrTx/>
                        <a:buSzTx/>
                        <a:buFontTx/>
                        <a:buNone/>
                        <a:tabLst/>
                        <a:defRPr/>
                      </a:pPr>
                      <a:r>
                        <a:rPr lang="vi-VN" sz="1500" b="1" kern="1200" dirty="0" smtClean="0">
                          <a:solidFill>
                            <a:schemeClr val="lt1"/>
                          </a:solidFill>
                          <a:effectLst/>
                          <a:latin typeface="+mn-lt"/>
                          <a:ea typeface="+mn-ea"/>
                          <a:cs typeface="+mn-cs"/>
                        </a:rPr>
                        <a:t>QCVN 62-MT:2016/BTNMT</a:t>
                      </a:r>
                    </a:p>
                  </a:txBody>
                  <a:tcPr/>
                </a:tc>
                <a:tc hMerge="1">
                  <a:txBody>
                    <a:bodyPr/>
                    <a:lstStyle/>
                    <a:p>
                      <a:endParaRPr lang="vi-VN" dirty="0"/>
                    </a:p>
                  </a:txBody>
                  <a:tcPr/>
                </a:tc>
              </a:tr>
              <a:tr h="370840">
                <a:tc>
                  <a:txBody>
                    <a:bodyPr/>
                    <a:lstStyle/>
                    <a:p>
                      <a:endParaRPr lang="vi-VN" dirty="0"/>
                    </a:p>
                  </a:txBody>
                  <a:tcPr/>
                </a:tc>
                <a:tc>
                  <a:txBody>
                    <a:bodyPr/>
                    <a:lstStyle/>
                    <a:p>
                      <a:endParaRPr lang="vi-VN" dirty="0"/>
                    </a:p>
                  </a:txBody>
                  <a:tcPr/>
                </a:tc>
                <a:tc>
                  <a:txBody>
                    <a:bodyPr/>
                    <a:lstStyle/>
                    <a:p>
                      <a:endParaRPr lang="vi-VN" dirty="0"/>
                    </a:p>
                  </a:txBody>
                  <a:tcPr/>
                </a:tc>
                <a:tc gridSpan="4">
                  <a:txBody>
                    <a:bodyPr/>
                    <a:lstStyle/>
                    <a:p>
                      <a:pPr marL="0" marR="0" algn="ctr">
                        <a:spcBef>
                          <a:spcPts val="600"/>
                        </a:spcBef>
                        <a:spcAft>
                          <a:spcPts val="0"/>
                        </a:spcAft>
                      </a:pPr>
                      <a:r>
                        <a:rPr lang="vi-VN" sz="1800" b="1" kern="1200" dirty="0" smtClean="0">
                          <a:solidFill>
                            <a:schemeClr val="dk1"/>
                          </a:solidFill>
                          <a:effectLst/>
                          <a:latin typeface="+mn-lt"/>
                          <a:ea typeface="+mn-ea"/>
                          <a:cs typeface="+mn-cs"/>
                        </a:rPr>
                        <a:t>Giá trị giới hạn</a:t>
                      </a:r>
                      <a:endParaRPr lang="vi-VN" sz="2400" dirty="0">
                        <a:effectLst/>
                        <a:latin typeface="+mn-lt"/>
                        <a:ea typeface="Times New Roman" panose="02020603050405020304" pitchFamily="18" charset="0"/>
                      </a:endParaRPr>
                    </a:p>
                  </a:txBody>
                  <a:tcPr marL="0" marR="0" marT="0" marB="0" anchor="ctr"/>
                </a:tc>
                <a:tc hMerge="1">
                  <a:txBody>
                    <a:bodyPr/>
                    <a:lstStyle/>
                    <a:p>
                      <a:pPr marL="0" marR="0" algn="ctr">
                        <a:spcBef>
                          <a:spcPts val="600"/>
                        </a:spcBef>
                        <a:spcAft>
                          <a:spcPts val="0"/>
                        </a:spcAft>
                      </a:pPr>
                      <a:endParaRPr lang="vi-VN" sz="1800" dirty="0">
                        <a:effectLst/>
                        <a:latin typeface="+mn-lt"/>
                        <a:ea typeface="Times New Roman" panose="02020603050405020304" pitchFamily="18" charset="0"/>
                      </a:endParaRPr>
                    </a:p>
                  </a:txBody>
                  <a:tcPr marL="0" marR="0" marT="0" marB="0" anchor="ctr"/>
                </a:tc>
                <a:tc hMerge="1">
                  <a:txBody>
                    <a:bodyPr/>
                    <a:lstStyle/>
                    <a:p>
                      <a:pPr marL="0" marR="0" algn="ctr">
                        <a:spcBef>
                          <a:spcPts val="600"/>
                        </a:spcBef>
                        <a:spcAft>
                          <a:spcPts val="0"/>
                        </a:spcAft>
                      </a:pPr>
                      <a:endParaRPr lang="vi-VN" sz="1800" dirty="0">
                        <a:solidFill>
                          <a:srgbClr val="FF0000"/>
                        </a:solidFill>
                        <a:effectLst/>
                        <a:latin typeface="+mn-lt"/>
                        <a:ea typeface="Times New Roman" panose="02020603050405020304" pitchFamily="18" charset="0"/>
                      </a:endParaRPr>
                    </a:p>
                  </a:txBody>
                  <a:tcPr marL="0" marR="0" marT="0" marB="0" anchor="ctr"/>
                </a:tc>
                <a:tc hMerge="1">
                  <a:txBody>
                    <a:bodyPr/>
                    <a:lstStyle/>
                    <a:p>
                      <a:pPr marL="0" marR="0" algn="ctr">
                        <a:spcBef>
                          <a:spcPts val="600"/>
                        </a:spcBef>
                        <a:spcAft>
                          <a:spcPts val="0"/>
                        </a:spcAft>
                      </a:pPr>
                      <a:endParaRPr lang="vi-VN" sz="1800" dirty="0">
                        <a:effectLst/>
                        <a:latin typeface="+mn-lt"/>
                        <a:ea typeface="Times New Roman" panose="02020603050405020304" pitchFamily="18" charset="0"/>
                      </a:endParaRPr>
                    </a:p>
                  </a:txBody>
                  <a:tcPr marL="0" marR="0" marT="0" marB="0" anchor="ctr"/>
                </a:tc>
                <a:tc gridSpan="2">
                  <a:txBody>
                    <a:bodyPr/>
                    <a:lstStyle/>
                    <a:p>
                      <a:pPr algn="ctr"/>
                      <a:r>
                        <a:rPr lang="vi-VN" sz="1800" b="1" dirty="0" smtClean="0"/>
                        <a:t>Giá</a:t>
                      </a:r>
                      <a:r>
                        <a:rPr lang="vi-VN" sz="1800" b="1" baseline="0" dirty="0" smtClean="0"/>
                        <a:t> trị C</a:t>
                      </a:r>
                      <a:endParaRPr lang="vi-VN" b="1" dirty="0"/>
                    </a:p>
                  </a:txBody>
                  <a:tcPr/>
                </a:tc>
                <a:tc hMerge="1">
                  <a:txBody>
                    <a:bodyPr/>
                    <a:lstStyle/>
                    <a:p>
                      <a:endParaRPr lang="vi-VN" dirty="0"/>
                    </a:p>
                  </a:txBody>
                  <a:tcPr/>
                </a:tc>
              </a:tr>
              <a:tr h="370840">
                <a:tc>
                  <a:txBody>
                    <a:bodyPr/>
                    <a:lstStyle/>
                    <a:p>
                      <a:endParaRPr lang="vi-VN" dirty="0"/>
                    </a:p>
                  </a:txBody>
                  <a:tcPr/>
                </a:tc>
                <a:tc>
                  <a:txBody>
                    <a:bodyPr/>
                    <a:lstStyle/>
                    <a:p>
                      <a:endParaRPr lang="vi-VN" dirty="0"/>
                    </a:p>
                  </a:txBody>
                  <a:tcPr/>
                </a:tc>
                <a:tc>
                  <a:txBody>
                    <a:bodyPr/>
                    <a:lstStyle/>
                    <a:p>
                      <a:endParaRPr lang="vi-VN" dirty="0"/>
                    </a:p>
                  </a:txBody>
                  <a:tcPr/>
                </a:tc>
                <a:tc>
                  <a:txBody>
                    <a:bodyPr/>
                    <a:lstStyle/>
                    <a:p>
                      <a:pPr marL="0" marR="0" algn="ctr">
                        <a:spcBef>
                          <a:spcPts val="600"/>
                        </a:spcBef>
                        <a:spcAft>
                          <a:spcPts val="0"/>
                        </a:spcAft>
                      </a:pPr>
                      <a:r>
                        <a:rPr lang="vi-VN" sz="1800" dirty="0">
                          <a:effectLst/>
                          <a:latin typeface="+mn-lt"/>
                        </a:rPr>
                        <a:t>A</a:t>
                      </a:r>
                      <a:r>
                        <a:rPr lang="en-US" sz="1800" baseline="-25000" dirty="0">
                          <a:effectLst/>
                          <a:latin typeface="+mn-lt"/>
                        </a:rPr>
                        <a:t>1</a:t>
                      </a:r>
                      <a:endParaRPr lang="vi-VN" sz="1800" dirty="0">
                        <a:effectLst/>
                        <a:latin typeface="+mn-lt"/>
                        <a:ea typeface="Times New Roman" panose="02020603050405020304" pitchFamily="18" charset="0"/>
                      </a:endParaRPr>
                    </a:p>
                  </a:txBody>
                  <a:tcPr marL="0" marR="0" marT="0" marB="0" anchor="ctr"/>
                </a:tc>
                <a:tc>
                  <a:txBody>
                    <a:bodyPr/>
                    <a:lstStyle/>
                    <a:p>
                      <a:pPr marL="0" marR="0" algn="ctr">
                        <a:spcBef>
                          <a:spcPts val="600"/>
                        </a:spcBef>
                        <a:spcAft>
                          <a:spcPts val="0"/>
                        </a:spcAft>
                      </a:pPr>
                      <a:r>
                        <a:rPr lang="en-US" sz="1800" dirty="0">
                          <a:effectLst/>
                          <a:latin typeface="+mn-lt"/>
                        </a:rPr>
                        <a:t>A</a:t>
                      </a:r>
                      <a:r>
                        <a:rPr lang="vi-VN" sz="1800" baseline="-25000" dirty="0">
                          <a:effectLst/>
                          <a:latin typeface="+mn-lt"/>
                        </a:rPr>
                        <a:t>2</a:t>
                      </a:r>
                      <a:endParaRPr lang="vi-VN" sz="1800" dirty="0">
                        <a:effectLst/>
                        <a:latin typeface="+mn-lt"/>
                        <a:ea typeface="Times New Roman" panose="02020603050405020304" pitchFamily="18" charset="0"/>
                      </a:endParaRPr>
                    </a:p>
                  </a:txBody>
                  <a:tcPr marL="0" marR="0" marT="0" marB="0" anchor="ctr"/>
                </a:tc>
                <a:tc>
                  <a:txBody>
                    <a:bodyPr/>
                    <a:lstStyle/>
                    <a:p>
                      <a:pPr marL="0" marR="0" algn="ctr">
                        <a:spcBef>
                          <a:spcPts val="600"/>
                        </a:spcBef>
                        <a:spcAft>
                          <a:spcPts val="0"/>
                        </a:spcAft>
                      </a:pPr>
                      <a:r>
                        <a:rPr lang="en-US" sz="1800" dirty="0">
                          <a:solidFill>
                            <a:srgbClr val="FF0000"/>
                          </a:solidFill>
                          <a:effectLst/>
                          <a:latin typeface="+mn-lt"/>
                        </a:rPr>
                        <a:t>B</a:t>
                      </a:r>
                      <a:r>
                        <a:rPr lang="en-US" sz="1800" baseline="-25000" dirty="0">
                          <a:solidFill>
                            <a:srgbClr val="FF0000"/>
                          </a:solidFill>
                          <a:effectLst/>
                          <a:latin typeface="+mn-lt"/>
                        </a:rPr>
                        <a:t>1</a:t>
                      </a:r>
                      <a:endParaRPr lang="vi-VN" sz="1800" dirty="0">
                        <a:solidFill>
                          <a:srgbClr val="FF0000"/>
                        </a:solidFill>
                        <a:effectLst/>
                        <a:latin typeface="+mn-lt"/>
                        <a:ea typeface="Times New Roman" panose="02020603050405020304" pitchFamily="18" charset="0"/>
                      </a:endParaRPr>
                    </a:p>
                  </a:txBody>
                  <a:tcPr marL="0" marR="0" marT="0" marB="0" anchor="ctr"/>
                </a:tc>
                <a:tc>
                  <a:txBody>
                    <a:bodyPr/>
                    <a:lstStyle/>
                    <a:p>
                      <a:pPr marL="0" marR="0" algn="ctr">
                        <a:spcBef>
                          <a:spcPts val="600"/>
                        </a:spcBef>
                        <a:spcAft>
                          <a:spcPts val="0"/>
                        </a:spcAft>
                      </a:pPr>
                      <a:r>
                        <a:rPr lang="en-US" sz="1800" dirty="0">
                          <a:effectLst/>
                          <a:latin typeface="+mn-lt"/>
                        </a:rPr>
                        <a:t>B</a:t>
                      </a:r>
                      <a:r>
                        <a:rPr lang="vi-VN" sz="1800" baseline="-25000" dirty="0">
                          <a:effectLst/>
                          <a:latin typeface="+mn-lt"/>
                        </a:rPr>
                        <a:t>2</a:t>
                      </a:r>
                      <a:endParaRPr lang="vi-VN" sz="1800" dirty="0">
                        <a:effectLst/>
                        <a:latin typeface="+mn-lt"/>
                        <a:ea typeface="Times New Roman" panose="02020603050405020304" pitchFamily="18" charset="0"/>
                      </a:endParaRPr>
                    </a:p>
                  </a:txBody>
                  <a:tcPr marL="0" marR="0" marT="0" marB="0" anchor="ctr"/>
                </a:tc>
                <a:tc>
                  <a:txBody>
                    <a:bodyPr/>
                    <a:lstStyle/>
                    <a:p>
                      <a:r>
                        <a:rPr lang="vi-VN" dirty="0" smtClean="0"/>
                        <a:t>A</a:t>
                      </a:r>
                      <a:endParaRPr lang="vi-VN" dirty="0"/>
                    </a:p>
                  </a:txBody>
                  <a:tcPr/>
                </a:tc>
                <a:tc>
                  <a:txBody>
                    <a:bodyPr/>
                    <a:lstStyle/>
                    <a:p>
                      <a:r>
                        <a:rPr lang="vi-VN" dirty="0" smtClean="0"/>
                        <a:t>B</a:t>
                      </a:r>
                      <a:endParaRPr lang="vi-VN" dirty="0"/>
                    </a:p>
                  </a:txBody>
                  <a:tcPr/>
                </a:tc>
              </a:tr>
              <a:tr h="370840">
                <a:tc>
                  <a:txBody>
                    <a:bodyPr/>
                    <a:lstStyle/>
                    <a:p>
                      <a:pPr marL="0" marR="0" algn="ctr">
                        <a:spcBef>
                          <a:spcPts val="600"/>
                        </a:spcBef>
                        <a:spcAft>
                          <a:spcPts val="0"/>
                        </a:spcAft>
                      </a:pPr>
                      <a:r>
                        <a:rPr lang="vi-VN" sz="1800" dirty="0">
                          <a:effectLst/>
                          <a:latin typeface="+mn-lt"/>
                        </a:rPr>
                        <a:t>1</a:t>
                      </a:r>
                      <a:endParaRPr lang="vi-VN" sz="1800" dirty="0">
                        <a:effectLst/>
                        <a:latin typeface="+mn-lt"/>
                        <a:ea typeface="Times New Roman" panose="02020603050405020304" pitchFamily="18" charset="0"/>
                      </a:endParaRPr>
                    </a:p>
                  </a:txBody>
                  <a:tcPr marL="0" marR="0" marT="0" marB="0" anchor="ctr"/>
                </a:tc>
                <a:tc>
                  <a:txBody>
                    <a:bodyPr/>
                    <a:lstStyle/>
                    <a:p>
                      <a:pPr marL="0" marR="0">
                        <a:spcBef>
                          <a:spcPts val="600"/>
                        </a:spcBef>
                        <a:spcAft>
                          <a:spcPts val="0"/>
                        </a:spcAft>
                      </a:pPr>
                      <a:r>
                        <a:rPr lang="vi-VN" sz="1800" dirty="0">
                          <a:effectLst/>
                          <a:latin typeface="+mn-lt"/>
                        </a:rPr>
                        <a:t>pH</a:t>
                      </a:r>
                      <a:endParaRPr lang="vi-VN" sz="1800" dirty="0">
                        <a:effectLst/>
                        <a:latin typeface="+mn-lt"/>
                        <a:ea typeface="Times New Roman" panose="02020603050405020304" pitchFamily="18" charset="0"/>
                      </a:endParaRPr>
                    </a:p>
                  </a:txBody>
                  <a:tcPr marL="0" marR="0" marT="0" marB="0" anchor="ctr"/>
                </a:tc>
                <a:tc>
                  <a:txBody>
                    <a:bodyPr/>
                    <a:lstStyle/>
                    <a:p>
                      <a:pPr marL="0" marR="0" algn="ctr">
                        <a:spcBef>
                          <a:spcPts val="600"/>
                        </a:spcBef>
                        <a:spcAft>
                          <a:spcPts val="0"/>
                        </a:spcAft>
                      </a:pPr>
                      <a:r>
                        <a:rPr lang="vi-VN" sz="1800" dirty="0">
                          <a:effectLst/>
                          <a:latin typeface="+mn-lt"/>
                        </a:rPr>
                        <a:t> </a:t>
                      </a:r>
                      <a:endParaRPr lang="vi-VN" sz="1800" dirty="0">
                        <a:effectLst/>
                        <a:latin typeface="+mn-lt"/>
                        <a:ea typeface="Times New Roman" panose="02020603050405020304" pitchFamily="18" charset="0"/>
                      </a:endParaRPr>
                    </a:p>
                  </a:txBody>
                  <a:tcPr marL="0" marR="0" marT="0" marB="0" anchor="ctr"/>
                </a:tc>
                <a:tc>
                  <a:txBody>
                    <a:bodyPr/>
                    <a:lstStyle/>
                    <a:p>
                      <a:pPr marL="0" marR="0" algn="ctr">
                        <a:spcBef>
                          <a:spcPts val="600"/>
                        </a:spcBef>
                        <a:spcAft>
                          <a:spcPts val="0"/>
                        </a:spcAft>
                      </a:pPr>
                      <a:r>
                        <a:rPr lang="vi-VN" sz="1800" dirty="0">
                          <a:effectLst/>
                          <a:latin typeface="+mn-lt"/>
                        </a:rPr>
                        <a:t>6-8,5</a:t>
                      </a:r>
                      <a:endParaRPr lang="vi-VN" sz="1800" dirty="0">
                        <a:effectLst/>
                        <a:latin typeface="+mn-lt"/>
                        <a:ea typeface="Times New Roman" panose="02020603050405020304" pitchFamily="18" charset="0"/>
                      </a:endParaRPr>
                    </a:p>
                  </a:txBody>
                  <a:tcPr marL="0" marR="0" marT="0" marB="0" anchor="ctr"/>
                </a:tc>
                <a:tc>
                  <a:txBody>
                    <a:bodyPr/>
                    <a:lstStyle/>
                    <a:p>
                      <a:pPr marL="0" marR="0" algn="ctr">
                        <a:spcBef>
                          <a:spcPts val="600"/>
                        </a:spcBef>
                        <a:spcAft>
                          <a:spcPts val="0"/>
                        </a:spcAft>
                      </a:pPr>
                      <a:r>
                        <a:rPr lang="vi-VN" sz="1800" dirty="0">
                          <a:effectLst/>
                          <a:latin typeface="+mn-lt"/>
                        </a:rPr>
                        <a:t>6-8,5</a:t>
                      </a:r>
                      <a:endParaRPr lang="vi-VN" sz="1800" dirty="0">
                        <a:effectLst/>
                        <a:latin typeface="+mn-lt"/>
                        <a:ea typeface="Times New Roman" panose="02020603050405020304" pitchFamily="18" charset="0"/>
                      </a:endParaRPr>
                    </a:p>
                  </a:txBody>
                  <a:tcPr marL="0" marR="0" marT="0" marB="0" anchor="ctr"/>
                </a:tc>
                <a:tc>
                  <a:txBody>
                    <a:bodyPr/>
                    <a:lstStyle/>
                    <a:p>
                      <a:pPr marL="0" marR="0" algn="ctr">
                        <a:spcBef>
                          <a:spcPts val="600"/>
                        </a:spcBef>
                        <a:spcAft>
                          <a:spcPts val="0"/>
                        </a:spcAft>
                      </a:pPr>
                      <a:r>
                        <a:rPr lang="vi-VN" sz="1800" dirty="0">
                          <a:solidFill>
                            <a:srgbClr val="FF0000"/>
                          </a:solidFill>
                          <a:effectLst/>
                          <a:latin typeface="+mn-lt"/>
                        </a:rPr>
                        <a:t>5,5-9</a:t>
                      </a:r>
                      <a:endParaRPr lang="vi-VN" sz="1800" dirty="0">
                        <a:solidFill>
                          <a:srgbClr val="FF0000"/>
                        </a:solidFill>
                        <a:effectLst/>
                        <a:latin typeface="+mn-lt"/>
                        <a:ea typeface="Times New Roman" panose="02020603050405020304" pitchFamily="18" charset="0"/>
                      </a:endParaRPr>
                    </a:p>
                  </a:txBody>
                  <a:tcPr marL="0" marR="0" marT="0" marB="0" anchor="ctr"/>
                </a:tc>
                <a:tc>
                  <a:txBody>
                    <a:bodyPr/>
                    <a:lstStyle/>
                    <a:p>
                      <a:pPr marL="0" marR="0" algn="ctr">
                        <a:spcBef>
                          <a:spcPts val="600"/>
                        </a:spcBef>
                        <a:spcAft>
                          <a:spcPts val="0"/>
                        </a:spcAft>
                      </a:pPr>
                      <a:r>
                        <a:rPr lang="vi-VN" sz="1800" dirty="0">
                          <a:effectLst/>
                          <a:latin typeface="+mn-lt"/>
                        </a:rPr>
                        <a:t>5,5-9</a:t>
                      </a:r>
                      <a:endParaRPr lang="vi-VN" sz="1800" dirty="0">
                        <a:effectLst/>
                        <a:latin typeface="+mn-lt"/>
                        <a:ea typeface="Times New Roman" panose="02020603050405020304" pitchFamily="18" charset="0"/>
                      </a:endParaRPr>
                    </a:p>
                  </a:txBody>
                  <a:tcPr marL="0" marR="0" marT="0" marB="0" anchor="ctr"/>
                </a:tc>
                <a:tc>
                  <a:txBody>
                    <a:bodyPr/>
                    <a:lstStyle/>
                    <a:p>
                      <a:pPr marL="0" marR="0" algn="ctr">
                        <a:spcBef>
                          <a:spcPts val="600"/>
                        </a:spcBef>
                        <a:spcAft>
                          <a:spcPts val="0"/>
                        </a:spcAft>
                      </a:pPr>
                      <a:r>
                        <a:rPr lang="vi-VN" sz="1800" dirty="0">
                          <a:effectLst/>
                          <a:latin typeface="+mn-lt"/>
                        </a:rPr>
                        <a:t>6-9</a:t>
                      </a:r>
                      <a:endParaRPr lang="vi-VN" sz="1800" dirty="0">
                        <a:effectLst/>
                        <a:latin typeface="+mn-lt"/>
                        <a:ea typeface="Times New Roman" panose="02020603050405020304" pitchFamily="18" charset="0"/>
                      </a:endParaRPr>
                    </a:p>
                  </a:txBody>
                  <a:tcPr marL="0" marR="0" marT="0" marB="0" anchor="ctr"/>
                </a:tc>
                <a:tc>
                  <a:txBody>
                    <a:bodyPr/>
                    <a:lstStyle/>
                    <a:p>
                      <a:pPr marL="0" marR="0" algn="ctr">
                        <a:spcBef>
                          <a:spcPts val="600"/>
                        </a:spcBef>
                        <a:spcAft>
                          <a:spcPts val="0"/>
                        </a:spcAft>
                      </a:pPr>
                      <a:r>
                        <a:rPr lang="vi-VN" sz="1800" dirty="0">
                          <a:solidFill>
                            <a:srgbClr val="FF0000"/>
                          </a:solidFill>
                          <a:effectLst/>
                          <a:latin typeface="+mn-lt"/>
                        </a:rPr>
                        <a:t>5,5-9</a:t>
                      </a:r>
                      <a:endParaRPr lang="vi-VN" sz="1800" dirty="0">
                        <a:solidFill>
                          <a:srgbClr val="FF0000"/>
                        </a:solidFill>
                        <a:effectLst/>
                        <a:latin typeface="+mn-lt"/>
                        <a:ea typeface="Times New Roman" panose="02020603050405020304" pitchFamily="18" charset="0"/>
                      </a:endParaRPr>
                    </a:p>
                  </a:txBody>
                  <a:tcPr marL="0" marR="0" marT="0" marB="0" anchor="ctr"/>
                </a:tc>
              </a:tr>
              <a:tr h="370840">
                <a:tc>
                  <a:txBody>
                    <a:bodyPr/>
                    <a:lstStyle/>
                    <a:p>
                      <a:pPr marL="0" marR="0" algn="ctr">
                        <a:spcBef>
                          <a:spcPts val="600"/>
                        </a:spcBef>
                        <a:spcAft>
                          <a:spcPts val="0"/>
                        </a:spcAft>
                      </a:pPr>
                      <a:r>
                        <a:rPr lang="vi-VN" sz="1800" dirty="0">
                          <a:effectLst/>
                          <a:latin typeface="+mn-lt"/>
                        </a:rPr>
                        <a:t>2</a:t>
                      </a:r>
                      <a:endParaRPr lang="vi-VN" sz="1800" dirty="0">
                        <a:effectLst/>
                        <a:latin typeface="+mn-lt"/>
                        <a:ea typeface="Times New Roman" panose="02020603050405020304" pitchFamily="18" charset="0"/>
                      </a:endParaRPr>
                    </a:p>
                  </a:txBody>
                  <a:tcPr marL="0" marR="0" marT="0" marB="0" anchor="ctr"/>
                </a:tc>
                <a:tc>
                  <a:txBody>
                    <a:bodyPr/>
                    <a:lstStyle/>
                    <a:p>
                      <a:pPr marL="0" marR="0">
                        <a:spcBef>
                          <a:spcPts val="600"/>
                        </a:spcBef>
                        <a:spcAft>
                          <a:spcPts val="0"/>
                        </a:spcAft>
                      </a:pPr>
                      <a:r>
                        <a:rPr lang="vi-VN" sz="1800" dirty="0">
                          <a:effectLst/>
                          <a:latin typeface="+mn-lt"/>
                        </a:rPr>
                        <a:t>BOD</a:t>
                      </a:r>
                      <a:r>
                        <a:rPr lang="en-US" sz="1800" baseline="-25000" dirty="0">
                          <a:effectLst/>
                          <a:latin typeface="+mn-lt"/>
                        </a:rPr>
                        <a:t>5</a:t>
                      </a:r>
                      <a:r>
                        <a:rPr lang="vi-VN" sz="1800" dirty="0">
                          <a:effectLst/>
                          <a:latin typeface="+mn-lt"/>
                        </a:rPr>
                        <a:t> (20°C)</a:t>
                      </a:r>
                      <a:endParaRPr lang="vi-VN" sz="1800" dirty="0">
                        <a:effectLst/>
                        <a:latin typeface="+mn-lt"/>
                        <a:ea typeface="Times New Roman" panose="02020603050405020304" pitchFamily="18" charset="0"/>
                      </a:endParaRPr>
                    </a:p>
                  </a:txBody>
                  <a:tcPr marL="0" marR="0" marT="0" marB="0" anchor="ctr"/>
                </a:tc>
                <a:tc>
                  <a:txBody>
                    <a:bodyPr/>
                    <a:lstStyle/>
                    <a:p>
                      <a:pPr marL="0" marR="0" algn="ctr">
                        <a:spcBef>
                          <a:spcPts val="600"/>
                        </a:spcBef>
                        <a:spcAft>
                          <a:spcPts val="0"/>
                        </a:spcAft>
                      </a:pPr>
                      <a:r>
                        <a:rPr lang="vi-VN" sz="1800" dirty="0">
                          <a:effectLst/>
                          <a:latin typeface="+mn-lt"/>
                        </a:rPr>
                        <a:t>mg/l</a:t>
                      </a:r>
                      <a:endParaRPr lang="vi-VN" sz="1800" dirty="0">
                        <a:effectLst/>
                        <a:latin typeface="+mn-lt"/>
                        <a:ea typeface="Times New Roman" panose="02020603050405020304" pitchFamily="18" charset="0"/>
                      </a:endParaRPr>
                    </a:p>
                  </a:txBody>
                  <a:tcPr marL="0" marR="0" marT="0" marB="0" anchor="ctr"/>
                </a:tc>
                <a:tc>
                  <a:txBody>
                    <a:bodyPr/>
                    <a:lstStyle/>
                    <a:p>
                      <a:pPr marL="0" marR="0" algn="ctr">
                        <a:spcBef>
                          <a:spcPts val="600"/>
                        </a:spcBef>
                        <a:spcAft>
                          <a:spcPts val="0"/>
                        </a:spcAft>
                      </a:pPr>
                      <a:r>
                        <a:rPr lang="vi-VN" sz="1800" dirty="0">
                          <a:effectLst/>
                          <a:latin typeface="+mn-lt"/>
                        </a:rPr>
                        <a:t>4</a:t>
                      </a:r>
                      <a:endParaRPr lang="vi-VN" sz="1800" dirty="0">
                        <a:effectLst/>
                        <a:latin typeface="+mn-lt"/>
                        <a:ea typeface="Times New Roman" panose="02020603050405020304" pitchFamily="18" charset="0"/>
                      </a:endParaRPr>
                    </a:p>
                  </a:txBody>
                  <a:tcPr marL="0" marR="0" marT="0" marB="0" anchor="ctr"/>
                </a:tc>
                <a:tc>
                  <a:txBody>
                    <a:bodyPr/>
                    <a:lstStyle/>
                    <a:p>
                      <a:pPr marL="0" marR="0" algn="ctr">
                        <a:spcBef>
                          <a:spcPts val="600"/>
                        </a:spcBef>
                        <a:spcAft>
                          <a:spcPts val="0"/>
                        </a:spcAft>
                      </a:pPr>
                      <a:r>
                        <a:rPr lang="vi-VN" sz="1800" dirty="0">
                          <a:effectLst/>
                          <a:latin typeface="+mn-lt"/>
                        </a:rPr>
                        <a:t>6</a:t>
                      </a:r>
                      <a:endParaRPr lang="vi-VN" sz="1800" dirty="0">
                        <a:effectLst/>
                        <a:latin typeface="+mn-lt"/>
                        <a:ea typeface="Times New Roman" panose="02020603050405020304" pitchFamily="18" charset="0"/>
                      </a:endParaRPr>
                    </a:p>
                  </a:txBody>
                  <a:tcPr marL="0" marR="0" marT="0" marB="0" anchor="ctr"/>
                </a:tc>
                <a:tc>
                  <a:txBody>
                    <a:bodyPr/>
                    <a:lstStyle/>
                    <a:p>
                      <a:pPr marL="0" marR="0" algn="ctr">
                        <a:spcBef>
                          <a:spcPts val="600"/>
                        </a:spcBef>
                        <a:spcAft>
                          <a:spcPts val="0"/>
                        </a:spcAft>
                      </a:pPr>
                      <a:r>
                        <a:rPr lang="vi-VN" sz="1800" dirty="0">
                          <a:solidFill>
                            <a:srgbClr val="FF0000"/>
                          </a:solidFill>
                          <a:effectLst/>
                          <a:latin typeface="+mn-lt"/>
                        </a:rPr>
                        <a:t>15</a:t>
                      </a:r>
                      <a:endParaRPr lang="vi-VN" sz="1800" dirty="0">
                        <a:solidFill>
                          <a:srgbClr val="FF0000"/>
                        </a:solidFill>
                        <a:effectLst/>
                        <a:latin typeface="+mn-lt"/>
                        <a:ea typeface="Times New Roman" panose="02020603050405020304" pitchFamily="18" charset="0"/>
                      </a:endParaRPr>
                    </a:p>
                  </a:txBody>
                  <a:tcPr marL="0" marR="0" marT="0" marB="0" anchor="ctr"/>
                </a:tc>
                <a:tc>
                  <a:txBody>
                    <a:bodyPr/>
                    <a:lstStyle/>
                    <a:p>
                      <a:pPr marL="0" marR="0" algn="ctr">
                        <a:spcBef>
                          <a:spcPts val="600"/>
                        </a:spcBef>
                        <a:spcAft>
                          <a:spcPts val="0"/>
                        </a:spcAft>
                      </a:pPr>
                      <a:r>
                        <a:rPr lang="vi-VN" sz="1800" dirty="0">
                          <a:effectLst/>
                          <a:latin typeface="+mn-lt"/>
                        </a:rPr>
                        <a:t>25</a:t>
                      </a:r>
                      <a:endParaRPr lang="vi-VN" sz="1800" dirty="0">
                        <a:effectLst/>
                        <a:latin typeface="+mn-lt"/>
                        <a:ea typeface="Times New Roman" panose="02020603050405020304" pitchFamily="18" charset="0"/>
                      </a:endParaRPr>
                    </a:p>
                  </a:txBody>
                  <a:tcPr marL="0" marR="0" marT="0" marB="0" anchor="ctr"/>
                </a:tc>
                <a:tc>
                  <a:txBody>
                    <a:bodyPr/>
                    <a:lstStyle/>
                    <a:p>
                      <a:pPr marL="0" marR="0" algn="ctr">
                        <a:spcBef>
                          <a:spcPts val="600"/>
                        </a:spcBef>
                        <a:spcAft>
                          <a:spcPts val="0"/>
                        </a:spcAft>
                      </a:pPr>
                      <a:r>
                        <a:rPr lang="vi-VN" sz="1800" dirty="0">
                          <a:effectLst/>
                          <a:latin typeface="+mn-lt"/>
                        </a:rPr>
                        <a:t>40</a:t>
                      </a:r>
                      <a:endParaRPr lang="vi-VN" sz="1800" dirty="0">
                        <a:effectLst/>
                        <a:latin typeface="+mn-lt"/>
                        <a:ea typeface="Times New Roman" panose="02020603050405020304" pitchFamily="18" charset="0"/>
                      </a:endParaRPr>
                    </a:p>
                  </a:txBody>
                  <a:tcPr marL="0" marR="0" marT="0" marB="0" anchor="ctr"/>
                </a:tc>
                <a:tc>
                  <a:txBody>
                    <a:bodyPr/>
                    <a:lstStyle/>
                    <a:p>
                      <a:pPr marL="0" marR="0" algn="ctr">
                        <a:spcBef>
                          <a:spcPts val="600"/>
                        </a:spcBef>
                        <a:spcAft>
                          <a:spcPts val="0"/>
                        </a:spcAft>
                      </a:pPr>
                      <a:r>
                        <a:rPr lang="vi-VN" sz="1800" dirty="0">
                          <a:solidFill>
                            <a:srgbClr val="FF0000"/>
                          </a:solidFill>
                          <a:effectLst/>
                          <a:latin typeface="+mn-lt"/>
                        </a:rPr>
                        <a:t>100</a:t>
                      </a:r>
                      <a:endParaRPr lang="vi-VN" sz="1800" dirty="0">
                        <a:solidFill>
                          <a:srgbClr val="FF0000"/>
                        </a:solidFill>
                        <a:effectLst/>
                        <a:latin typeface="+mn-lt"/>
                        <a:ea typeface="Times New Roman" panose="02020603050405020304" pitchFamily="18" charset="0"/>
                      </a:endParaRPr>
                    </a:p>
                  </a:txBody>
                  <a:tcPr marL="0" marR="0" marT="0" marB="0" anchor="ctr"/>
                </a:tc>
              </a:tr>
              <a:tr h="370840">
                <a:tc>
                  <a:txBody>
                    <a:bodyPr/>
                    <a:lstStyle/>
                    <a:p>
                      <a:pPr marL="0" marR="0" algn="ctr">
                        <a:spcBef>
                          <a:spcPts val="600"/>
                        </a:spcBef>
                        <a:spcAft>
                          <a:spcPts val="0"/>
                        </a:spcAft>
                      </a:pPr>
                      <a:r>
                        <a:rPr lang="vi-VN" sz="1800" dirty="0">
                          <a:effectLst/>
                          <a:latin typeface="+mn-lt"/>
                        </a:rPr>
                        <a:t>3</a:t>
                      </a:r>
                      <a:endParaRPr lang="vi-VN" sz="1800" dirty="0">
                        <a:effectLst/>
                        <a:latin typeface="+mn-lt"/>
                        <a:ea typeface="Times New Roman" panose="02020603050405020304" pitchFamily="18" charset="0"/>
                      </a:endParaRPr>
                    </a:p>
                  </a:txBody>
                  <a:tcPr marL="0" marR="0" marT="0" marB="0" anchor="ctr"/>
                </a:tc>
                <a:tc>
                  <a:txBody>
                    <a:bodyPr/>
                    <a:lstStyle/>
                    <a:p>
                      <a:pPr marL="0" marR="0">
                        <a:spcBef>
                          <a:spcPts val="600"/>
                        </a:spcBef>
                        <a:spcAft>
                          <a:spcPts val="0"/>
                        </a:spcAft>
                      </a:pPr>
                      <a:r>
                        <a:rPr lang="vi-VN" sz="1800" dirty="0">
                          <a:effectLst/>
                          <a:latin typeface="+mn-lt"/>
                        </a:rPr>
                        <a:t>COD</a:t>
                      </a:r>
                      <a:endParaRPr lang="vi-VN" sz="1800" dirty="0">
                        <a:effectLst/>
                        <a:latin typeface="+mn-lt"/>
                        <a:ea typeface="Times New Roman" panose="02020603050405020304" pitchFamily="18" charset="0"/>
                      </a:endParaRPr>
                    </a:p>
                  </a:txBody>
                  <a:tcPr marL="0" marR="0" marT="0" marB="0" anchor="ctr"/>
                </a:tc>
                <a:tc>
                  <a:txBody>
                    <a:bodyPr/>
                    <a:lstStyle/>
                    <a:p>
                      <a:pPr marL="0" marR="0" algn="ctr">
                        <a:spcBef>
                          <a:spcPts val="600"/>
                        </a:spcBef>
                        <a:spcAft>
                          <a:spcPts val="0"/>
                        </a:spcAft>
                      </a:pPr>
                      <a:r>
                        <a:rPr lang="vi-VN" sz="1800" dirty="0">
                          <a:effectLst/>
                          <a:latin typeface="+mn-lt"/>
                        </a:rPr>
                        <a:t>mg/l</a:t>
                      </a:r>
                      <a:endParaRPr lang="vi-VN" sz="1800" dirty="0">
                        <a:effectLst/>
                        <a:latin typeface="+mn-lt"/>
                        <a:ea typeface="Times New Roman" panose="02020603050405020304" pitchFamily="18" charset="0"/>
                      </a:endParaRPr>
                    </a:p>
                  </a:txBody>
                  <a:tcPr marL="0" marR="0" marT="0" marB="0" anchor="ctr"/>
                </a:tc>
                <a:tc>
                  <a:txBody>
                    <a:bodyPr/>
                    <a:lstStyle/>
                    <a:p>
                      <a:pPr marL="0" marR="0" algn="ctr">
                        <a:spcBef>
                          <a:spcPts val="600"/>
                        </a:spcBef>
                        <a:spcAft>
                          <a:spcPts val="0"/>
                        </a:spcAft>
                      </a:pPr>
                      <a:r>
                        <a:rPr lang="vi-VN" sz="1800" dirty="0">
                          <a:effectLst/>
                          <a:latin typeface="+mn-lt"/>
                        </a:rPr>
                        <a:t>10</a:t>
                      </a:r>
                      <a:endParaRPr lang="vi-VN" sz="1800" dirty="0">
                        <a:effectLst/>
                        <a:latin typeface="+mn-lt"/>
                        <a:ea typeface="Times New Roman" panose="02020603050405020304" pitchFamily="18" charset="0"/>
                      </a:endParaRPr>
                    </a:p>
                  </a:txBody>
                  <a:tcPr marL="0" marR="0" marT="0" marB="0" anchor="ctr"/>
                </a:tc>
                <a:tc>
                  <a:txBody>
                    <a:bodyPr/>
                    <a:lstStyle/>
                    <a:p>
                      <a:pPr marL="0" marR="0" algn="ctr">
                        <a:spcBef>
                          <a:spcPts val="600"/>
                        </a:spcBef>
                        <a:spcAft>
                          <a:spcPts val="0"/>
                        </a:spcAft>
                      </a:pPr>
                      <a:r>
                        <a:rPr lang="vi-VN" sz="1800" dirty="0">
                          <a:effectLst/>
                          <a:latin typeface="+mn-lt"/>
                        </a:rPr>
                        <a:t>15</a:t>
                      </a:r>
                      <a:endParaRPr lang="vi-VN" sz="1800" dirty="0">
                        <a:effectLst/>
                        <a:latin typeface="+mn-lt"/>
                        <a:ea typeface="Times New Roman" panose="02020603050405020304" pitchFamily="18" charset="0"/>
                      </a:endParaRPr>
                    </a:p>
                  </a:txBody>
                  <a:tcPr marL="0" marR="0" marT="0" marB="0" anchor="ctr"/>
                </a:tc>
                <a:tc>
                  <a:txBody>
                    <a:bodyPr/>
                    <a:lstStyle/>
                    <a:p>
                      <a:pPr marL="0" marR="0" algn="ctr">
                        <a:spcBef>
                          <a:spcPts val="600"/>
                        </a:spcBef>
                        <a:spcAft>
                          <a:spcPts val="0"/>
                        </a:spcAft>
                      </a:pPr>
                      <a:r>
                        <a:rPr lang="vi-VN" sz="1800" dirty="0">
                          <a:solidFill>
                            <a:srgbClr val="FF0000"/>
                          </a:solidFill>
                          <a:effectLst/>
                          <a:latin typeface="+mn-lt"/>
                        </a:rPr>
                        <a:t>30</a:t>
                      </a:r>
                      <a:endParaRPr lang="vi-VN" sz="1800" dirty="0">
                        <a:solidFill>
                          <a:srgbClr val="FF0000"/>
                        </a:solidFill>
                        <a:effectLst/>
                        <a:latin typeface="+mn-lt"/>
                        <a:ea typeface="Times New Roman" panose="02020603050405020304" pitchFamily="18" charset="0"/>
                      </a:endParaRPr>
                    </a:p>
                  </a:txBody>
                  <a:tcPr marL="0" marR="0" marT="0" marB="0" anchor="ctr"/>
                </a:tc>
                <a:tc>
                  <a:txBody>
                    <a:bodyPr/>
                    <a:lstStyle/>
                    <a:p>
                      <a:pPr marL="0" marR="0" algn="ctr">
                        <a:spcBef>
                          <a:spcPts val="600"/>
                        </a:spcBef>
                        <a:spcAft>
                          <a:spcPts val="0"/>
                        </a:spcAft>
                      </a:pPr>
                      <a:r>
                        <a:rPr lang="vi-VN" sz="1800" dirty="0">
                          <a:effectLst/>
                          <a:latin typeface="+mn-lt"/>
                        </a:rPr>
                        <a:t>50</a:t>
                      </a:r>
                      <a:endParaRPr lang="vi-VN" sz="1800" dirty="0">
                        <a:effectLst/>
                        <a:latin typeface="+mn-lt"/>
                        <a:ea typeface="Times New Roman" panose="02020603050405020304" pitchFamily="18" charset="0"/>
                      </a:endParaRPr>
                    </a:p>
                  </a:txBody>
                  <a:tcPr marL="0" marR="0" marT="0" marB="0" anchor="ctr"/>
                </a:tc>
                <a:tc>
                  <a:txBody>
                    <a:bodyPr/>
                    <a:lstStyle/>
                    <a:p>
                      <a:pPr marL="0" marR="0" algn="ctr">
                        <a:spcBef>
                          <a:spcPts val="600"/>
                        </a:spcBef>
                        <a:spcAft>
                          <a:spcPts val="0"/>
                        </a:spcAft>
                      </a:pPr>
                      <a:r>
                        <a:rPr lang="vi-VN" sz="1800">
                          <a:effectLst/>
                          <a:latin typeface="+mn-lt"/>
                        </a:rPr>
                        <a:t>100</a:t>
                      </a:r>
                      <a:endParaRPr lang="vi-VN" sz="1800">
                        <a:effectLst/>
                        <a:latin typeface="+mn-lt"/>
                        <a:ea typeface="Times New Roman" panose="02020603050405020304" pitchFamily="18" charset="0"/>
                      </a:endParaRPr>
                    </a:p>
                  </a:txBody>
                  <a:tcPr marL="0" marR="0" marT="0" marB="0" anchor="ctr"/>
                </a:tc>
                <a:tc>
                  <a:txBody>
                    <a:bodyPr/>
                    <a:lstStyle/>
                    <a:p>
                      <a:pPr marL="0" marR="0" algn="ctr">
                        <a:spcBef>
                          <a:spcPts val="600"/>
                        </a:spcBef>
                        <a:spcAft>
                          <a:spcPts val="0"/>
                        </a:spcAft>
                      </a:pPr>
                      <a:r>
                        <a:rPr lang="vi-VN" sz="1800" dirty="0">
                          <a:solidFill>
                            <a:srgbClr val="FF0000"/>
                          </a:solidFill>
                          <a:effectLst/>
                          <a:latin typeface="+mn-lt"/>
                        </a:rPr>
                        <a:t>300</a:t>
                      </a:r>
                      <a:endParaRPr lang="vi-VN" sz="1800" dirty="0">
                        <a:solidFill>
                          <a:srgbClr val="FF0000"/>
                        </a:solidFill>
                        <a:effectLst/>
                        <a:latin typeface="+mn-lt"/>
                        <a:ea typeface="Times New Roman" panose="02020603050405020304" pitchFamily="18" charset="0"/>
                      </a:endParaRPr>
                    </a:p>
                  </a:txBody>
                  <a:tcPr marL="0" marR="0" marT="0" marB="0" anchor="ctr"/>
                </a:tc>
              </a:tr>
              <a:tr h="370840">
                <a:tc>
                  <a:txBody>
                    <a:bodyPr/>
                    <a:lstStyle/>
                    <a:p>
                      <a:pPr marL="0" marR="0" algn="ctr">
                        <a:spcBef>
                          <a:spcPts val="600"/>
                        </a:spcBef>
                        <a:spcAft>
                          <a:spcPts val="0"/>
                        </a:spcAft>
                      </a:pPr>
                      <a:r>
                        <a:rPr lang="vi-VN" sz="1800" dirty="0">
                          <a:effectLst/>
                          <a:latin typeface="+mn-lt"/>
                        </a:rPr>
                        <a:t>4</a:t>
                      </a:r>
                      <a:endParaRPr lang="vi-VN" sz="1800" dirty="0">
                        <a:effectLst/>
                        <a:latin typeface="+mn-lt"/>
                        <a:ea typeface="Times New Roman" panose="02020603050405020304" pitchFamily="18" charset="0"/>
                      </a:endParaRPr>
                    </a:p>
                  </a:txBody>
                  <a:tcPr marL="0" marR="0" marT="0" marB="0" anchor="ctr"/>
                </a:tc>
                <a:tc>
                  <a:txBody>
                    <a:bodyPr/>
                    <a:lstStyle/>
                    <a:p>
                      <a:pPr marL="0" marR="0">
                        <a:spcBef>
                          <a:spcPts val="600"/>
                        </a:spcBef>
                        <a:spcAft>
                          <a:spcPts val="0"/>
                        </a:spcAft>
                      </a:pPr>
                      <a:r>
                        <a:rPr lang="vi-VN" sz="1800" dirty="0">
                          <a:effectLst/>
                          <a:latin typeface="+mn-lt"/>
                        </a:rPr>
                        <a:t>Tổng chất rắn lơ lửng (TSS)</a:t>
                      </a:r>
                      <a:endParaRPr lang="vi-VN" sz="1800" dirty="0">
                        <a:effectLst/>
                        <a:latin typeface="+mn-lt"/>
                        <a:ea typeface="Times New Roman" panose="02020603050405020304" pitchFamily="18" charset="0"/>
                      </a:endParaRPr>
                    </a:p>
                  </a:txBody>
                  <a:tcPr marL="0" marR="0" marT="0" marB="0" anchor="ctr"/>
                </a:tc>
                <a:tc>
                  <a:txBody>
                    <a:bodyPr/>
                    <a:lstStyle/>
                    <a:p>
                      <a:pPr marL="0" marR="0" algn="ctr">
                        <a:spcBef>
                          <a:spcPts val="600"/>
                        </a:spcBef>
                        <a:spcAft>
                          <a:spcPts val="0"/>
                        </a:spcAft>
                      </a:pPr>
                      <a:r>
                        <a:rPr lang="en-US" sz="1800" dirty="0">
                          <a:effectLst/>
                          <a:latin typeface="+mn-lt"/>
                        </a:rPr>
                        <a:t>m</a:t>
                      </a:r>
                      <a:r>
                        <a:rPr lang="vi-VN" sz="1800" dirty="0">
                          <a:effectLst/>
                          <a:latin typeface="+mn-lt"/>
                        </a:rPr>
                        <a:t>g/l</a:t>
                      </a:r>
                      <a:endParaRPr lang="vi-VN" sz="1800" dirty="0">
                        <a:effectLst/>
                        <a:latin typeface="+mn-lt"/>
                        <a:ea typeface="Times New Roman" panose="02020603050405020304" pitchFamily="18" charset="0"/>
                      </a:endParaRPr>
                    </a:p>
                  </a:txBody>
                  <a:tcPr marL="0" marR="0" marT="0" marB="0" anchor="ctr"/>
                </a:tc>
                <a:tc>
                  <a:txBody>
                    <a:bodyPr/>
                    <a:lstStyle/>
                    <a:p>
                      <a:pPr marL="0" marR="0" algn="ctr">
                        <a:spcBef>
                          <a:spcPts val="600"/>
                        </a:spcBef>
                        <a:spcAft>
                          <a:spcPts val="0"/>
                        </a:spcAft>
                      </a:pPr>
                      <a:r>
                        <a:rPr lang="vi-VN" sz="1800" dirty="0">
                          <a:effectLst/>
                          <a:latin typeface="+mn-lt"/>
                        </a:rPr>
                        <a:t>20</a:t>
                      </a:r>
                      <a:endParaRPr lang="vi-VN" sz="1800" dirty="0">
                        <a:effectLst/>
                        <a:latin typeface="+mn-lt"/>
                        <a:ea typeface="Times New Roman" panose="02020603050405020304" pitchFamily="18" charset="0"/>
                      </a:endParaRPr>
                    </a:p>
                  </a:txBody>
                  <a:tcPr marL="0" marR="0" marT="0" marB="0" anchor="ctr"/>
                </a:tc>
                <a:tc>
                  <a:txBody>
                    <a:bodyPr/>
                    <a:lstStyle/>
                    <a:p>
                      <a:pPr marL="0" marR="0" algn="ctr">
                        <a:spcBef>
                          <a:spcPts val="600"/>
                        </a:spcBef>
                        <a:spcAft>
                          <a:spcPts val="0"/>
                        </a:spcAft>
                      </a:pPr>
                      <a:r>
                        <a:rPr lang="vi-VN" sz="1800" dirty="0">
                          <a:effectLst/>
                          <a:latin typeface="+mn-lt"/>
                        </a:rPr>
                        <a:t>30</a:t>
                      </a:r>
                      <a:endParaRPr lang="vi-VN" sz="1800" dirty="0">
                        <a:effectLst/>
                        <a:latin typeface="+mn-lt"/>
                        <a:ea typeface="Times New Roman" panose="02020603050405020304" pitchFamily="18" charset="0"/>
                      </a:endParaRPr>
                    </a:p>
                  </a:txBody>
                  <a:tcPr marL="0" marR="0" marT="0" marB="0" anchor="ctr"/>
                </a:tc>
                <a:tc>
                  <a:txBody>
                    <a:bodyPr/>
                    <a:lstStyle/>
                    <a:p>
                      <a:pPr marL="0" marR="0" algn="ctr">
                        <a:spcBef>
                          <a:spcPts val="600"/>
                        </a:spcBef>
                        <a:spcAft>
                          <a:spcPts val="0"/>
                        </a:spcAft>
                      </a:pPr>
                      <a:r>
                        <a:rPr lang="vi-VN" sz="1800" dirty="0">
                          <a:solidFill>
                            <a:srgbClr val="FF0000"/>
                          </a:solidFill>
                          <a:effectLst/>
                          <a:latin typeface="+mn-lt"/>
                        </a:rPr>
                        <a:t>50</a:t>
                      </a:r>
                      <a:endParaRPr lang="vi-VN" sz="1800" dirty="0">
                        <a:solidFill>
                          <a:srgbClr val="FF0000"/>
                        </a:solidFill>
                        <a:effectLst/>
                        <a:latin typeface="+mn-lt"/>
                        <a:ea typeface="Times New Roman" panose="02020603050405020304" pitchFamily="18" charset="0"/>
                      </a:endParaRPr>
                    </a:p>
                  </a:txBody>
                  <a:tcPr marL="0" marR="0" marT="0" marB="0" anchor="ctr"/>
                </a:tc>
                <a:tc>
                  <a:txBody>
                    <a:bodyPr/>
                    <a:lstStyle/>
                    <a:p>
                      <a:pPr marL="0" marR="0" algn="ctr">
                        <a:spcBef>
                          <a:spcPts val="600"/>
                        </a:spcBef>
                        <a:spcAft>
                          <a:spcPts val="0"/>
                        </a:spcAft>
                      </a:pPr>
                      <a:r>
                        <a:rPr lang="vi-VN" sz="1800" dirty="0">
                          <a:effectLst/>
                          <a:latin typeface="+mn-lt"/>
                        </a:rPr>
                        <a:t>100</a:t>
                      </a:r>
                      <a:endParaRPr lang="vi-VN" sz="1800" dirty="0">
                        <a:effectLst/>
                        <a:latin typeface="+mn-lt"/>
                        <a:ea typeface="Times New Roman" panose="02020603050405020304" pitchFamily="18" charset="0"/>
                      </a:endParaRPr>
                    </a:p>
                  </a:txBody>
                  <a:tcPr marL="0" marR="0" marT="0" marB="0" anchor="ctr"/>
                </a:tc>
                <a:tc>
                  <a:txBody>
                    <a:bodyPr/>
                    <a:lstStyle/>
                    <a:p>
                      <a:pPr marL="0" marR="0" algn="ctr">
                        <a:spcBef>
                          <a:spcPts val="600"/>
                        </a:spcBef>
                        <a:spcAft>
                          <a:spcPts val="0"/>
                        </a:spcAft>
                      </a:pPr>
                      <a:r>
                        <a:rPr lang="vi-VN" sz="1800" dirty="0">
                          <a:effectLst/>
                          <a:latin typeface="+mn-lt"/>
                        </a:rPr>
                        <a:t>50</a:t>
                      </a:r>
                      <a:endParaRPr lang="vi-VN" sz="1800" dirty="0">
                        <a:effectLst/>
                        <a:latin typeface="+mn-lt"/>
                        <a:ea typeface="Times New Roman" panose="02020603050405020304" pitchFamily="18" charset="0"/>
                      </a:endParaRPr>
                    </a:p>
                  </a:txBody>
                  <a:tcPr marL="0" marR="0" marT="0" marB="0" anchor="ctr"/>
                </a:tc>
                <a:tc>
                  <a:txBody>
                    <a:bodyPr/>
                    <a:lstStyle/>
                    <a:p>
                      <a:pPr marL="0" marR="0" algn="ctr">
                        <a:spcBef>
                          <a:spcPts val="600"/>
                        </a:spcBef>
                        <a:spcAft>
                          <a:spcPts val="0"/>
                        </a:spcAft>
                      </a:pPr>
                      <a:r>
                        <a:rPr lang="vi-VN" sz="1800" dirty="0">
                          <a:solidFill>
                            <a:srgbClr val="FF0000"/>
                          </a:solidFill>
                          <a:effectLst/>
                          <a:latin typeface="+mn-lt"/>
                        </a:rPr>
                        <a:t>150</a:t>
                      </a:r>
                      <a:endParaRPr lang="vi-VN" sz="1800" dirty="0">
                        <a:solidFill>
                          <a:srgbClr val="FF0000"/>
                        </a:solidFill>
                        <a:effectLst/>
                        <a:latin typeface="+mn-lt"/>
                        <a:ea typeface="Times New Roman" panose="02020603050405020304" pitchFamily="18" charset="0"/>
                      </a:endParaRPr>
                    </a:p>
                  </a:txBody>
                  <a:tcPr marL="0" marR="0" marT="0" marB="0" anchor="ctr"/>
                </a:tc>
              </a:tr>
              <a:tr h="370840">
                <a:tc>
                  <a:txBody>
                    <a:bodyPr/>
                    <a:lstStyle/>
                    <a:p>
                      <a:pPr marL="0" marR="0" algn="ctr">
                        <a:spcBef>
                          <a:spcPts val="600"/>
                        </a:spcBef>
                        <a:spcAft>
                          <a:spcPts val="0"/>
                        </a:spcAft>
                      </a:pPr>
                      <a:endParaRPr lang="vi-VN" sz="1800" dirty="0">
                        <a:effectLst/>
                        <a:latin typeface="+mn-lt"/>
                        <a:ea typeface="Times New Roman" panose="02020603050405020304" pitchFamily="18" charset="0"/>
                      </a:endParaRPr>
                    </a:p>
                  </a:txBody>
                  <a:tcPr marL="0" marR="0" marT="0" marB="0" anchor="ctr"/>
                </a:tc>
                <a:tc>
                  <a:txBody>
                    <a:bodyPr/>
                    <a:lstStyle/>
                    <a:p>
                      <a:pPr marL="0" marR="0">
                        <a:spcBef>
                          <a:spcPts val="600"/>
                        </a:spcBef>
                        <a:spcAft>
                          <a:spcPts val="0"/>
                        </a:spcAft>
                      </a:pPr>
                      <a:endParaRPr lang="vi-VN" sz="1800" dirty="0">
                        <a:effectLst/>
                        <a:latin typeface="+mn-lt"/>
                        <a:ea typeface="Times New Roman" panose="02020603050405020304" pitchFamily="18" charset="0"/>
                      </a:endParaRPr>
                    </a:p>
                  </a:txBody>
                  <a:tcPr marL="0" marR="0" marT="0" marB="0" anchor="ctr"/>
                </a:tc>
                <a:tc>
                  <a:txBody>
                    <a:bodyPr/>
                    <a:lstStyle/>
                    <a:p>
                      <a:pPr marL="0" marR="0" algn="ctr">
                        <a:spcBef>
                          <a:spcPts val="600"/>
                        </a:spcBef>
                        <a:spcAft>
                          <a:spcPts val="0"/>
                        </a:spcAft>
                      </a:pPr>
                      <a:endParaRPr lang="vi-VN" sz="1800" dirty="0">
                        <a:effectLst/>
                        <a:latin typeface="+mn-lt"/>
                        <a:ea typeface="Times New Roman" panose="02020603050405020304" pitchFamily="18" charset="0"/>
                      </a:endParaRPr>
                    </a:p>
                  </a:txBody>
                  <a:tcPr marL="0" marR="0" marT="0" marB="0" anchor="ctr"/>
                </a:tc>
                <a:tc>
                  <a:txBody>
                    <a:bodyPr/>
                    <a:lstStyle/>
                    <a:p>
                      <a:pPr marL="0" marR="0" algn="ctr">
                        <a:spcBef>
                          <a:spcPts val="600"/>
                        </a:spcBef>
                        <a:spcAft>
                          <a:spcPts val="0"/>
                        </a:spcAft>
                      </a:pPr>
                      <a:endParaRPr lang="vi-VN" sz="1800" dirty="0">
                        <a:effectLst/>
                        <a:latin typeface="+mn-lt"/>
                        <a:ea typeface="Times New Roman" panose="02020603050405020304" pitchFamily="18" charset="0"/>
                      </a:endParaRPr>
                    </a:p>
                  </a:txBody>
                  <a:tcPr marL="0" marR="0" marT="0" marB="0" anchor="ctr"/>
                </a:tc>
                <a:tc>
                  <a:txBody>
                    <a:bodyPr/>
                    <a:lstStyle/>
                    <a:p>
                      <a:pPr marL="0" marR="0" algn="ctr">
                        <a:spcBef>
                          <a:spcPts val="600"/>
                        </a:spcBef>
                        <a:spcAft>
                          <a:spcPts val="0"/>
                        </a:spcAft>
                      </a:pPr>
                      <a:endParaRPr lang="vi-VN" sz="1800" dirty="0">
                        <a:effectLst/>
                        <a:latin typeface="+mn-lt"/>
                        <a:ea typeface="Times New Roman" panose="02020603050405020304" pitchFamily="18" charset="0"/>
                      </a:endParaRPr>
                    </a:p>
                  </a:txBody>
                  <a:tcPr marL="0" marR="0" marT="0" marB="0" anchor="ctr"/>
                </a:tc>
                <a:tc>
                  <a:txBody>
                    <a:bodyPr/>
                    <a:lstStyle/>
                    <a:p>
                      <a:pPr marL="0" marR="0" algn="ctr">
                        <a:spcBef>
                          <a:spcPts val="600"/>
                        </a:spcBef>
                        <a:spcAft>
                          <a:spcPts val="0"/>
                        </a:spcAft>
                      </a:pPr>
                      <a:r>
                        <a:rPr lang="vi-VN" sz="1400" b="1" dirty="0" smtClean="0">
                          <a:solidFill>
                            <a:srgbClr val="FF0000"/>
                          </a:solidFill>
                          <a:effectLst/>
                          <a:latin typeface="+mn-lt"/>
                          <a:ea typeface="Times New Roman" panose="02020603050405020304" pitchFamily="18" charset="0"/>
                        </a:rPr>
                        <a:t>Nước</a:t>
                      </a:r>
                      <a:r>
                        <a:rPr lang="vi-VN" sz="1400" b="1" baseline="0" dirty="0" smtClean="0">
                          <a:solidFill>
                            <a:srgbClr val="FF0000"/>
                          </a:solidFill>
                          <a:effectLst/>
                          <a:latin typeface="+mn-lt"/>
                          <a:ea typeface="Times New Roman" panose="02020603050405020304" pitchFamily="18" charset="0"/>
                        </a:rPr>
                        <a:t> tưới tiêu</a:t>
                      </a:r>
                      <a:endParaRPr lang="vi-VN" sz="1400" b="1" dirty="0">
                        <a:solidFill>
                          <a:srgbClr val="FF0000"/>
                        </a:solidFill>
                        <a:effectLst/>
                        <a:latin typeface="+mn-lt"/>
                        <a:ea typeface="Times New Roman" panose="02020603050405020304" pitchFamily="18" charset="0"/>
                      </a:endParaRPr>
                    </a:p>
                  </a:txBody>
                  <a:tcPr marL="0" marR="0" marT="0" marB="0" anchor="ctr"/>
                </a:tc>
                <a:tc>
                  <a:txBody>
                    <a:bodyPr/>
                    <a:lstStyle/>
                    <a:p>
                      <a:pPr marL="0" marR="0" algn="ctr">
                        <a:spcBef>
                          <a:spcPts val="600"/>
                        </a:spcBef>
                        <a:spcAft>
                          <a:spcPts val="0"/>
                        </a:spcAft>
                      </a:pPr>
                      <a:endParaRPr lang="vi-VN" sz="1800" dirty="0">
                        <a:effectLst/>
                        <a:latin typeface="+mn-lt"/>
                        <a:ea typeface="Times New Roman" panose="02020603050405020304" pitchFamily="18" charset="0"/>
                      </a:endParaRPr>
                    </a:p>
                  </a:txBody>
                  <a:tcPr marL="0" marR="0" marT="0" marB="0" anchor="ctr"/>
                </a:tc>
                <a:tc>
                  <a:txBody>
                    <a:bodyPr/>
                    <a:lstStyle/>
                    <a:p>
                      <a:pPr marL="0" marR="0" algn="ctr">
                        <a:spcBef>
                          <a:spcPts val="600"/>
                        </a:spcBef>
                        <a:spcAft>
                          <a:spcPts val="0"/>
                        </a:spcAft>
                      </a:pPr>
                      <a:r>
                        <a:rPr lang="vi-VN" sz="1200" dirty="0" smtClean="0">
                          <a:effectLst/>
                          <a:latin typeface="+mn-lt"/>
                          <a:ea typeface="Times New Roman" panose="02020603050405020304" pitchFamily="18" charset="0"/>
                        </a:rPr>
                        <a:t>Cấp nước</a:t>
                      </a:r>
                      <a:r>
                        <a:rPr lang="vi-VN" sz="1200" baseline="0" dirty="0" smtClean="0">
                          <a:effectLst/>
                          <a:latin typeface="+mn-lt"/>
                          <a:ea typeface="Times New Roman" panose="02020603050405020304" pitchFamily="18" charset="0"/>
                        </a:rPr>
                        <a:t> sinh hoạt</a:t>
                      </a:r>
                      <a:endParaRPr lang="vi-VN" sz="1800" dirty="0">
                        <a:effectLst/>
                        <a:latin typeface="+mn-lt"/>
                        <a:ea typeface="Times New Roman" panose="02020603050405020304" pitchFamily="18" charset="0"/>
                      </a:endParaRPr>
                    </a:p>
                  </a:txBody>
                  <a:tcPr marL="0" marR="0" marT="0" marB="0" anchor="ctr"/>
                </a:tc>
                <a:tc>
                  <a:txBody>
                    <a:bodyPr/>
                    <a:lstStyle/>
                    <a:p>
                      <a:pPr marL="0" marR="0" algn="ctr">
                        <a:spcBef>
                          <a:spcPts val="600"/>
                        </a:spcBef>
                        <a:spcAft>
                          <a:spcPts val="0"/>
                        </a:spcAft>
                      </a:pPr>
                      <a:r>
                        <a:rPr lang="vi-VN" sz="1400" b="1" dirty="0" smtClean="0">
                          <a:solidFill>
                            <a:srgbClr val="FF0000"/>
                          </a:solidFill>
                          <a:effectLst/>
                          <a:latin typeface="+mn-lt"/>
                          <a:ea typeface="Times New Roman" panose="02020603050405020304" pitchFamily="18" charset="0"/>
                        </a:rPr>
                        <a:t>Nước</a:t>
                      </a:r>
                      <a:r>
                        <a:rPr lang="vi-VN" sz="1400" b="1" baseline="0" dirty="0" smtClean="0">
                          <a:solidFill>
                            <a:srgbClr val="FF0000"/>
                          </a:solidFill>
                          <a:effectLst/>
                          <a:latin typeface="+mn-lt"/>
                          <a:ea typeface="Times New Roman" panose="02020603050405020304" pitchFamily="18" charset="0"/>
                        </a:rPr>
                        <a:t> thải xả ra môi trường</a:t>
                      </a:r>
                      <a:endParaRPr lang="vi-VN" sz="1400" b="1" dirty="0">
                        <a:solidFill>
                          <a:srgbClr val="FF0000"/>
                        </a:solidFill>
                        <a:effectLst/>
                        <a:latin typeface="+mn-lt"/>
                        <a:ea typeface="Times New Roman" panose="02020603050405020304" pitchFamily="18" charset="0"/>
                      </a:endParaRPr>
                    </a:p>
                  </a:txBody>
                  <a:tcPr marL="0" marR="0" marT="0" marB="0" anchor="ctr"/>
                </a:tc>
              </a:tr>
            </a:tbl>
          </a:graphicData>
        </a:graphic>
      </p:graphicFrame>
      <p:sp>
        <p:nvSpPr>
          <p:cNvPr id="9" name="TextBox 8"/>
          <p:cNvSpPr txBox="1"/>
          <p:nvPr/>
        </p:nvSpPr>
        <p:spPr>
          <a:xfrm>
            <a:off x="112743" y="4716136"/>
            <a:ext cx="8886878" cy="338554"/>
          </a:xfrm>
          <a:prstGeom prst="rect">
            <a:avLst/>
          </a:prstGeom>
          <a:noFill/>
        </p:spPr>
        <p:txBody>
          <a:bodyPr wrap="square" rtlCol="0">
            <a:spAutoFit/>
          </a:bodyPr>
          <a:lstStyle/>
          <a:p>
            <a:r>
              <a:rPr lang="en-GB" sz="1600" dirty="0" err="1" smtClean="0">
                <a:solidFill>
                  <a:srgbClr val="FF0000"/>
                </a:solidFill>
              </a:rPr>
              <a:t>Nước</a:t>
            </a:r>
            <a:r>
              <a:rPr lang="en-GB" sz="1600" dirty="0" smtClean="0">
                <a:solidFill>
                  <a:srgbClr val="FF0000"/>
                </a:solidFill>
              </a:rPr>
              <a:t> </a:t>
            </a:r>
            <a:r>
              <a:rPr lang="en-GB" sz="1600" dirty="0" err="1">
                <a:solidFill>
                  <a:srgbClr val="FF0000"/>
                </a:solidFill>
              </a:rPr>
              <a:t>thải</a:t>
            </a:r>
            <a:r>
              <a:rPr lang="en-GB" sz="1600" dirty="0">
                <a:solidFill>
                  <a:srgbClr val="FF0000"/>
                </a:solidFill>
              </a:rPr>
              <a:t> </a:t>
            </a:r>
            <a:r>
              <a:rPr lang="en-GB" sz="1600" dirty="0" err="1">
                <a:solidFill>
                  <a:srgbClr val="FF0000"/>
                </a:solidFill>
              </a:rPr>
              <a:t>tưới</a:t>
            </a:r>
            <a:r>
              <a:rPr lang="en-GB" sz="1600" dirty="0">
                <a:solidFill>
                  <a:srgbClr val="FF0000"/>
                </a:solidFill>
              </a:rPr>
              <a:t> </a:t>
            </a:r>
            <a:r>
              <a:rPr lang="en-GB" sz="1600" dirty="0" err="1" smtClean="0">
                <a:solidFill>
                  <a:srgbClr val="FF0000"/>
                </a:solidFill>
              </a:rPr>
              <a:t>tiêu</a:t>
            </a:r>
            <a:r>
              <a:rPr lang="en-GB" sz="1600" dirty="0" smtClean="0">
                <a:solidFill>
                  <a:srgbClr val="FF0000"/>
                </a:solidFill>
              </a:rPr>
              <a:t> </a:t>
            </a:r>
            <a:r>
              <a:rPr lang="en-GB" sz="1600" dirty="0" err="1" smtClean="0">
                <a:solidFill>
                  <a:srgbClr val="FF0000"/>
                </a:solidFill>
              </a:rPr>
              <a:t>cho</a:t>
            </a:r>
            <a:r>
              <a:rPr lang="en-GB" sz="1600" dirty="0" smtClean="0">
                <a:solidFill>
                  <a:srgbClr val="FF0000"/>
                </a:solidFill>
              </a:rPr>
              <a:t> </a:t>
            </a:r>
            <a:r>
              <a:rPr lang="en-GB" sz="1600" dirty="0" err="1" smtClean="0">
                <a:solidFill>
                  <a:srgbClr val="FF0000"/>
                </a:solidFill>
              </a:rPr>
              <a:t>cây</a:t>
            </a:r>
            <a:r>
              <a:rPr lang="en-GB" sz="1600" dirty="0" smtClean="0">
                <a:solidFill>
                  <a:srgbClr val="FF0000"/>
                </a:solidFill>
              </a:rPr>
              <a:t> </a:t>
            </a:r>
            <a:r>
              <a:rPr lang="en-GB" sz="1600" dirty="0" err="1" smtClean="0">
                <a:solidFill>
                  <a:srgbClr val="FF0000"/>
                </a:solidFill>
              </a:rPr>
              <a:t>trồng</a:t>
            </a:r>
            <a:r>
              <a:rPr lang="en-GB" sz="1600" dirty="0" smtClean="0">
                <a:solidFill>
                  <a:srgbClr val="FF0000"/>
                </a:solidFill>
              </a:rPr>
              <a:t> </a:t>
            </a:r>
            <a:r>
              <a:rPr lang="en-GB" sz="1600" dirty="0" err="1" smtClean="0">
                <a:solidFill>
                  <a:srgbClr val="FF0000"/>
                </a:solidFill>
              </a:rPr>
              <a:t>r</a:t>
            </a:r>
            <a:r>
              <a:rPr lang="en-GB" sz="1600" b="1" dirty="0" err="1" smtClean="0">
                <a:solidFill>
                  <a:srgbClr val="FF0000"/>
                </a:solidFill>
              </a:rPr>
              <a:t>ất</a:t>
            </a:r>
            <a:r>
              <a:rPr lang="en-GB" sz="1600" b="1" dirty="0" smtClean="0">
                <a:solidFill>
                  <a:srgbClr val="FF0000"/>
                </a:solidFill>
              </a:rPr>
              <a:t> </a:t>
            </a:r>
            <a:r>
              <a:rPr lang="en-GB" sz="1600" b="1" dirty="0" err="1">
                <a:solidFill>
                  <a:srgbClr val="FF0000"/>
                </a:solidFill>
              </a:rPr>
              <a:t>cao</a:t>
            </a:r>
            <a:r>
              <a:rPr lang="en-GB" sz="1600" b="1" dirty="0">
                <a:solidFill>
                  <a:srgbClr val="FF0000"/>
                </a:solidFill>
              </a:rPr>
              <a:t>, </a:t>
            </a:r>
            <a:r>
              <a:rPr lang="en-GB" sz="1600" b="1" dirty="0" err="1">
                <a:solidFill>
                  <a:srgbClr val="FF0000"/>
                </a:solidFill>
              </a:rPr>
              <a:t>chưa</a:t>
            </a:r>
            <a:r>
              <a:rPr lang="en-GB" sz="1600" b="1" dirty="0">
                <a:solidFill>
                  <a:srgbClr val="FF0000"/>
                </a:solidFill>
              </a:rPr>
              <a:t> </a:t>
            </a:r>
            <a:r>
              <a:rPr lang="en-GB" sz="1600" b="1" dirty="0" err="1">
                <a:solidFill>
                  <a:srgbClr val="FF0000"/>
                </a:solidFill>
              </a:rPr>
              <a:t>phù</a:t>
            </a:r>
            <a:r>
              <a:rPr lang="en-GB" sz="1600" b="1" dirty="0">
                <a:solidFill>
                  <a:srgbClr val="FF0000"/>
                </a:solidFill>
              </a:rPr>
              <a:t> </a:t>
            </a:r>
            <a:r>
              <a:rPr lang="en-GB" sz="1600" b="1" dirty="0" err="1">
                <a:solidFill>
                  <a:srgbClr val="FF0000"/>
                </a:solidFill>
              </a:rPr>
              <a:t>hợp</a:t>
            </a:r>
            <a:r>
              <a:rPr lang="en-GB" sz="1600" b="1" dirty="0">
                <a:solidFill>
                  <a:srgbClr val="FF0000"/>
                </a:solidFill>
              </a:rPr>
              <a:t> </a:t>
            </a:r>
            <a:r>
              <a:rPr lang="en-GB" sz="1600" dirty="0" err="1">
                <a:solidFill>
                  <a:srgbClr val="FF0000"/>
                </a:solidFill>
              </a:rPr>
              <a:t>với</a:t>
            </a:r>
            <a:r>
              <a:rPr lang="en-GB" sz="1600" dirty="0">
                <a:solidFill>
                  <a:srgbClr val="FF0000"/>
                </a:solidFill>
              </a:rPr>
              <a:t> </a:t>
            </a:r>
            <a:r>
              <a:rPr lang="en-GB" sz="1600" dirty="0" err="1">
                <a:solidFill>
                  <a:srgbClr val="FF0000"/>
                </a:solidFill>
              </a:rPr>
              <a:t>thực</a:t>
            </a:r>
            <a:r>
              <a:rPr lang="en-GB" sz="1600" dirty="0">
                <a:solidFill>
                  <a:srgbClr val="FF0000"/>
                </a:solidFill>
              </a:rPr>
              <a:t> </a:t>
            </a:r>
            <a:r>
              <a:rPr lang="en-GB" sz="1600" dirty="0" err="1" smtClean="0">
                <a:solidFill>
                  <a:srgbClr val="FF0000"/>
                </a:solidFill>
              </a:rPr>
              <a:t>tế</a:t>
            </a:r>
            <a:r>
              <a:rPr lang="en-GB" sz="1600" dirty="0" smtClean="0">
                <a:solidFill>
                  <a:srgbClr val="FF0000"/>
                </a:solidFill>
              </a:rPr>
              <a:t>, </a:t>
            </a:r>
            <a:r>
              <a:rPr lang="en-GB" sz="1600" dirty="0" err="1" smtClean="0">
                <a:solidFill>
                  <a:srgbClr val="FF0000"/>
                </a:solidFill>
              </a:rPr>
              <a:t>cao</a:t>
            </a:r>
            <a:r>
              <a:rPr lang="en-GB" sz="1600" dirty="0" smtClean="0">
                <a:solidFill>
                  <a:srgbClr val="FF0000"/>
                </a:solidFill>
              </a:rPr>
              <a:t> </a:t>
            </a:r>
            <a:r>
              <a:rPr lang="en-GB" sz="1600" dirty="0" err="1" smtClean="0">
                <a:solidFill>
                  <a:srgbClr val="FF0000"/>
                </a:solidFill>
              </a:rPr>
              <a:t>hơn</a:t>
            </a:r>
            <a:r>
              <a:rPr lang="en-GB" sz="1600" dirty="0" smtClean="0">
                <a:solidFill>
                  <a:srgbClr val="FF0000"/>
                </a:solidFill>
              </a:rPr>
              <a:t> </a:t>
            </a:r>
            <a:r>
              <a:rPr lang="en-GB" sz="1600" dirty="0" err="1" smtClean="0">
                <a:solidFill>
                  <a:srgbClr val="FF0000"/>
                </a:solidFill>
              </a:rPr>
              <a:t>cả</a:t>
            </a:r>
            <a:r>
              <a:rPr lang="en-GB" sz="1600" dirty="0" smtClean="0">
                <a:solidFill>
                  <a:srgbClr val="FF0000"/>
                </a:solidFill>
              </a:rPr>
              <a:t> </a:t>
            </a:r>
            <a:r>
              <a:rPr lang="en-GB" sz="1600" dirty="0" err="1" smtClean="0">
                <a:solidFill>
                  <a:srgbClr val="FF0000"/>
                </a:solidFill>
              </a:rPr>
              <a:t>nước</a:t>
            </a:r>
            <a:r>
              <a:rPr lang="en-GB" sz="1600" dirty="0" smtClean="0">
                <a:solidFill>
                  <a:srgbClr val="FF0000"/>
                </a:solidFill>
              </a:rPr>
              <a:t> </a:t>
            </a:r>
            <a:r>
              <a:rPr lang="en-GB" sz="1600" dirty="0" err="1" smtClean="0">
                <a:solidFill>
                  <a:srgbClr val="FF0000"/>
                </a:solidFill>
              </a:rPr>
              <a:t>thải</a:t>
            </a:r>
            <a:r>
              <a:rPr lang="en-GB" sz="1600" dirty="0" smtClean="0">
                <a:solidFill>
                  <a:srgbClr val="FF0000"/>
                </a:solidFill>
              </a:rPr>
              <a:t> </a:t>
            </a:r>
            <a:r>
              <a:rPr lang="en-GB" sz="1600" dirty="0" err="1" smtClean="0">
                <a:solidFill>
                  <a:srgbClr val="FF0000"/>
                </a:solidFill>
              </a:rPr>
              <a:t>ra</a:t>
            </a:r>
            <a:r>
              <a:rPr lang="en-GB" sz="1600" dirty="0" smtClean="0">
                <a:solidFill>
                  <a:srgbClr val="FF0000"/>
                </a:solidFill>
              </a:rPr>
              <a:t> </a:t>
            </a:r>
            <a:r>
              <a:rPr lang="en-GB" sz="1600" dirty="0" err="1" smtClean="0">
                <a:solidFill>
                  <a:srgbClr val="FF0000"/>
                </a:solidFill>
              </a:rPr>
              <a:t>môi</a:t>
            </a:r>
            <a:r>
              <a:rPr lang="en-GB" sz="1600" dirty="0" smtClean="0">
                <a:solidFill>
                  <a:srgbClr val="FF0000"/>
                </a:solidFill>
              </a:rPr>
              <a:t> </a:t>
            </a:r>
            <a:r>
              <a:rPr lang="en-GB" sz="1600" dirty="0" err="1" smtClean="0">
                <a:solidFill>
                  <a:srgbClr val="FF0000"/>
                </a:solidFill>
              </a:rPr>
              <a:t>trường</a:t>
            </a:r>
            <a:r>
              <a:rPr lang="en-GB" sz="1600" dirty="0">
                <a:solidFill>
                  <a:srgbClr val="FF0000"/>
                </a:solidFill>
              </a:rPr>
              <a:t>!</a:t>
            </a:r>
            <a:endParaRPr lang="en-US" sz="1600" dirty="0">
              <a:solidFill>
                <a:srgbClr val="FF0000"/>
              </a:solidFill>
            </a:endParaRPr>
          </a:p>
        </p:txBody>
      </p:sp>
    </p:spTree>
    <p:extLst>
      <p:ext uri="{BB962C8B-B14F-4D97-AF65-F5344CB8AC3E}">
        <p14:creationId xmlns:p14="http://schemas.microsoft.com/office/powerpoint/2010/main" val="33779471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1000" y="1778342"/>
            <a:ext cx="8229600" cy="3218100"/>
          </a:xfrm>
        </p:spPr>
        <p:txBody>
          <a:bodyPr>
            <a:noAutofit/>
          </a:bodyPr>
          <a:lstStyle/>
          <a:p>
            <a:pPr algn="just"/>
            <a:r>
              <a:rPr lang="en-GB" sz="2000" dirty="0" err="1" smtClean="0">
                <a:latin typeface="Arial" panose="020B0604020202020204" pitchFamily="34" charset="0"/>
                <a:cs typeface="Arial" panose="020B0604020202020204" pitchFamily="34" charset="0"/>
              </a:rPr>
              <a:t>Khi</a:t>
            </a:r>
            <a:r>
              <a:rPr lang="en-GB" sz="2000" dirty="0" smtClean="0">
                <a:latin typeface="Arial" panose="020B0604020202020204" pitchFamily="34" charset="0"/>
                <a:cs typeface="Arial" panose="020B0604020202020204" pitchFamily="34" charset="0"/>
              </a:rPr>
              <a:t> QCVN 39:2011/BTNMT </a:t>
            </a:r>
            <a:r>
              <a:rPr lang="en-GB" sz="2000" dirty="0" err="1" smtClean="0">
                <a:latin typeface="Arial" panose="020B0604020202020204" pitchFamily="34" charset="0"/>
                <a:cs typeface="Arial" panose="020B0604020202020204" pitchFamily="34" charset="0"/>
              </a:rPr>
              <a:t>hết</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hiệu</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lực</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thì</a:t>
            </a:r>
            <a:r>
              <a:rPr lang="en-GB" sz="2000" dirty="0" smtClean="0">
                <a:latin typeface="Arial" panose="020B0604020202020204" pitchFamily="34" charset="0"/>
                <a:cs typeface="Arial" panose="020B0604020202020204" pitchFamily="34" charset="0"/>
              </a:rPr>
              <a:t> </a:t>
            </a:r>
            <a:r>
              <a:rPr lang="en-GB" sz="2000" b="1" u="sng" dirty="0" err="1" smtClean="0">
                <a:solidFill>
                  <a:srgbClr val="FF0000"/>
                </a:solidFill>
                <a:latin typeface="Arial" panose="020B0604020202020204" pitchFamily="34" charset="0"/>
                <a:cs typeface="Arial" panose="020B0604020202020204" pitchFamily="34" charset="0"/>
              </a:rPr>
              <a:t>không</a:t>
            </a:r>
            <a:r>
              <a:rPr lang="en-GB" sz="2000" b="1" u="sng" dirty="0" smtClean="0">
                <a:solidFill>
                  <a:srgbClr val="FF0000"/>
                </a:solidFill>
                <a:latin typeface="Arial" panose="020B0604020202020204" pitchFamily="34" charset="0"/>
                <a:cs typeface="Arial" panose="020B0604020202020204" pitchFamily="34" charset="0"/>
              </a:rPr>
              <a:t> </a:t>
            </a:r>
            <a:r>
              <a:rPr lang="en-GB" sz="2000" b="1" u="sng" dirty="0" err="1" smtClean="0">
                <a:solidFill>
                  <a:srgbClr val="FF0000"/>
                </a:solidFill>
                <a:latin typeface="Arial" panose="020B0604020202020204" pitchFamily="34" charset="0"/>
                <a:cs typeface="Arial" panose="020B0604020202020204" pitchFamily="34" charset="0"/>
              </a:rPr>
              <a:t>có</a:t>
            </a:r>
            <a:r>
              <a:rPr lang="en-GB" sz="2000" b="1" u="sng" dirty="0" smtClean="0">
                <a:solidFill>
                  <a:srgbClr val="FF0000"/>
                </a:solidFill>
                <a:latin typeface="Arial" panose="020B0604020202020204" pitchFamily="34" charset="0"/>
                <a:cs typeface="Arial" panose="020B0604020202020204" pitchFamily="34" charset="0"/>
              </a:rPr>
              <a:t> </a:t>
            </a:r>
            <a:r>
              <a:rPr lang="en-GB" sz="2000" b="1" u="sng" dirty="0" err="1" smtClean="0">
                <a:solidFill>
                  <a:srgbClr val="FF0000"/>
                </a:solidFill>
                <a:latin typeface="Arial" panose="020B0604020202020204" pitchFamily="34" charset="0"/>
                <a:cs typeface="Arial" panose="020B0604020202020204" pitchFamily="34" charset="0"/>
              </a:rPr>
              <a:t>Quy</a:t>
            </a:r>
            <a:r>
              <a:rPr lang="en-GB" sz="2000" b="1" u="sng" dirty="0" smtClean="0">
                <a:solidFill>
                  <a:srgbClr val="FF0000"/>
                </a:solidFill>
                <a:latin typeface="Arial" panose="020B0604020202020204" pitchFamily="34" charset="0"/>
                <a:cs typeface="Arial" panose="020B0604020202020204" pitchFamily="34" charset="0"/>
              </a:rPr>
              <a:t> </a:t>
            </a:r>
            <a:r>
              <a:rPr lang="en-GB" sz="2000" b="1" u="sng" dirty="0" err="1" smtClean="0">
                <a:solidFill>
                  <a:srgbClr val="FF0000"/>
                </a:solidFill>
                <a:latin typeface="Arial" panose="020B0604020202020204" pitchFamily="34" charset="0"/>
                <a:cs typeface="Arial" panose="020B0604020202020204" pitchFamily="34" charset="0"/>
              </a:rPr>
              <a:t>chuẩn</a:t>
            </a:r>
            <a:r>
              <a:rPr lang="en-GB" sz="2000" b="1" u="sng" dirty="0" smtClean="0">
                <a:solidFill>
                  <a:srgbClr val="FF0000"/>
                </a:solidFill>
                <a:latin typeface="Arial" panose="020B0604020202020204" pitchFamily="34" charset="0"/>
                <a:cs typeface="Arial" panose="020B0604020202020204" pitchFamily="34" charset="0"/>
              </a:rPr>
              <a:t> </a:t>
            </a:r>
            <a:r>
              <a:rPr lang="en-GB" sz="2000" b="1" u="sng" dirty="0" err="1" smtClean="0">
                <a:solidFill>
                  <a:srgbClr val="FF0000"/>
                </a:solidFill>
                <a:latin typeface="Arial" panose="020B0604020202020204" pitchFamily="34" charset="0"/>
                <a:cs typeface="Arial" panose="020B0604020202020204" pitchFamily="34" charset="0"/>
              </a:rPr>
              <a:t>kỹ</a:t>
            </a:r>
            <a:r>
              <a:rPr lang="en-GB" sz="2000" b="1" u="sng" dirty="0" smtClean="0">
                <a:solidFill>
                  <a:srgbClr val="FF0000"/>
                </a:solidFill>
                <a:latin typeface="Arial" panose="020B0604020202020204" pitchFamily="34" charset="0"/>
                <a:cs typeface="Arial" panose="020B0604020202020204" pitchFamily="34" charset="0"/>
              </a:rPr>
              <a:t> </a:t>
            </a:r>
            <a:r>
              <a:rPr lang="en-GB" sz="2000" b="1" u="sng" dirty="0" err="1" smtClean="0">
                <a:solidFill>
                  <a:srgbClr val="FF0000"/>
                </a:solidFill>
                <a:latin typeface="Arial" panose="020B0604020202020204" pitchFamily="34" charset="0"/>
                <a:cs typeface="Arial" panose="020B0604020202020204" pitchFamily="34" charset="0"/>
              </a:rPr>
              <a:t>thuật</a:t>
            </a:r>
            <a:r>
              <a:rPr lang="en-GB" sz="2000" b="1" u="sng" dirty="0" smtClean="0">
                <a:solidFill>
                  <a:srgbClr val="FF0000"/>
                </a:solidFill>
                <a:latin typeface="Arial" panose="020B0604020202020204" pitchFamily="34" charset="0"/>
                <a:cs typeface="Arial" panose="020B0604020202020204" pitchFamily="34" charset="0"/>
              </a:rPr>
              <a:t> </a:t>
            </a:r>
            <a:r>
              <a:rPr lang="en-GB" sz="2000" b="1" u="sng" dirty="0" err="1" smtClean="0">
                <a:solidFill>
                  <a:srgbClr val="FF0000"/>
                </a:solidFill>
                <a:latin typeface="Arial" panose="020B0604020202020204" pitchFamily="34" charset="0"/>
                <a:cs typeface="Arial" panose="020B0604020202020204" pitchFamily="34" charset="0"/>
              </a:rPr>
              <a:t>Quốc</a:t>
            </a:r>
            <a:r>
              <a:rPr lang="en-GB" sz="2000" b="1" u="sng" dirty="0" smtClean="0">
                <a:solidFill>
                  <a:srgbClr val="FF0000"/>
                </a:solidFill>
                <a:latin typeface="Arial" panose="020B0604020202020204" pitchFamily="34" charset="0"/>
                <a:cs typeface="Arial" panose="020B0604020202020204" pitchFamily="34" charset="0"/>
              </a:rPr>
              <a:t> </a:t>
            </a:r>
            <a:r>
              <a:rPr lang="en-GB" sz="2000" b="1" u="sng" dirty="0" err="1" smtClean="0">
                <a:solidFill>
                  <a:srgbClr val="FF0000"/>
                </a:solidFill>
                <a:latin typeface="Arial" panose="020B0604020202020204" pitchFamily="34" charset="0"/>
                <a:cs typeface="Arial" panose="020B0604020202020204" pitchFamily="34" charset="0"/>
              </a:rPr>
              <a:t>gia</a:t>
            </a:r>
            <a:r>
              <a:rPr lang="en-GB" sz="2000" b="1" u="sng" dirty="0" smtClean="0">
                <a:solidFill>
                  <a:srgbClr val="FF0000"/>
                </a:solidFill>
                <a:latin typeface="Arial" panose="020B0604020202020204" pitchFamily="34" charset="0"/>
                <a:cs typeface="Arial" panose="020B0604020202020204" pitchFamily="34" charset="0"/>
              </a:rPr>
              <a:t> </a:t>
            </a:r>
            <a:r>
              <a:rPr lang="en-GB" sz="2000" b="1" u="sng" dirty="0" err="1" smtClean="0">
                <a:solidFill>
                  <a:srgbClr val="FF0000"/>
                </a:solidFill>
                <a:latin typeface="Arial" panose="020B0604020202020204" pitchFamily="34" charset="0"/>
                <a:cs typeface="Arial" panose="020B0604020202020204" pitchFamily="34" charset="0"/>
              </a:rPr>
              <a:t>về</a:t>
            </a:r>
            <a:r>
              <a:rPr lang="en-GB" sz="2000" b="1" u="sng" dirty="0" smtClean="0">
                <a:solidFill>
                  <a:srgbClr val="FF0000"/>
                </a:solidFill>
                <a:latin typeface="Arial" panose="020B0604020202020204" pitchFamily="34" charset="0"/>
                <a:cs typeface="Arial" panose="020B0604020202020204" pitchFamily="34" charset="0"/>
              </a:rPr>
              <a:t> </a:t>
            </a:r>
            <a:r>
              <a:rPr lang="en-GB" sz="2000" b="1" u="sng" dirty="0" err="1" smtClean="0">
                <a:solidFill>
                  <a:srgbClr val="FF0000"/>
                </a:solidFill>
                <a:latin typeface="Arial" panose="020B0604020202020204" pitchFamily="34" charset="0"/>
                <a:cs typeface="Arial" panose="020B0604020202020204" pitchFamily="34" charset="0"/>
              </a:rPr>
              <a:t>chất</a:t>
            </a:r>
            <a:r>
              <a:rPr lang="en-GB" sz="2000" b="1" u="sng" dirty="0" smtClean="0">
                <a:solidFill>
                  <a:srgbClr val="FF0000"/>
                </a:solidFill>
                <a:latin typeface="Arial" panose="020B0604020202020204" pitchFamily="34" charset="0"/>
                <a:cs typeface="Arial" panose="020B0604020202020204" pitchFamily="34" charset="0"/>
              </a:rPr>
              <a:t> </a:t>
            </a:r>
            <a:r>
              <a:rPr lang="en-GB" sz="2000" b="1" u="sng" dirty="0" err="1" smtClean="0">
                <a:solidFill>
                  <a:srgbClr val="FF0000"/>
                </a:solidFill>
                <a:latin typeface="Arial" panose="020B0604020202020204" pitchFamily="34" charset="0"/>
                <a:cs typeface="Arial" panose="020B0604020202020204" pitchFamily="34" charset="0"/>
              </a:rPr>
              <a:t>lượng</a:t>
            </a:r>
            <a:r>
              <a:rPr lang="en-GB" sz="2000" b="1" u="sng" dirty="0" smtClean="0">
                <a:solidFill>
                  <a:srgbClr val="FF0000"/>
                </a:solidFill>
                <a:latin typeface="Arial" panose="020B0604020202020204" pitchFamily="34" charset="0"/>
                <a:cs typeface="Arial" panose="020B0604020202020204" pitchFamily="34" charset="0"/>
              </a:rPr>
              <a:t> </a:t>
            </a:r>
            <a:r>
              <a:rPr lang="en-GB" sz="2000" b="1" u="sng" dirty="0" err="1" smtClean="0">
                <a:solidFill>
                  <a:srgbClr val="FF0000"/>
                </a:solidFill>
                <a:latin typeface="Arial" panose="020B0604020202020204" pitchFamily="34" charset="0"/>
                <a:cs typeface="Arial" panose="020B0604020202020204" pitchFamily="34" charset="0"/>
              </a:rPr>
              <a:t>nước</a:t>
            </a:r>
            <a:r>
              <a:rPr lang="en-GB" sz="2000" b="1" u="sng" dirty="0" smtClean="0">
                <a:solidFill>
                  <a:srgbClr val="FF0000"/>
                </a:solidFill>
                <a:latin typeface="Arial" panose="020B0604020202020204" pitchFamily="34" charset="0"/>
                <a:cs typeface="Arial" panose="020B0604020202020204" pitchFamily="34" charset="0"/>
              </a:rPr>
              <a:t> </a:t>
            </a:r>
            <a:r>
              <a:rPr lang="en-GB" sz="2000" b="1" u="sng" dirty="0" err="1" smtClean="0">
                <a:solidFill>
                  <a:srgbClr val="FF0000"/>
                </a:solidFill>
                <a:latin typeface="Arial" panose="020B0604020202020204" pitchFamily="34" charset="0"/>
                <a:cs typeface="Arial" panose="020B0604020202020204" pitchFamily="34" charset="0"/>
              </a:rPr>
              <a:t>dùng</a:t>
            </a:r>
            <a:r>
              <a:rPr lang="en-GB" sz="2000" b="1" u="sng" dirty="0" smtClean="0">
                <a:solidFill>
                  <a:srgbClr val="FF0000"/>
                </a:solidFill>
                <a:latin typeface="Arial" panose="020B0604020202020204" pitchFamily="34" charset="0"/>
                <a:cs typeface="Arial" panose="020B0604020202020204" pitchFamily="34" charset="0"/>
              </a:rPr>
              <a:t> </a:t>
            </a:r>
            <a:r>
              <a:rPr lang="en-GB" sz="2000" b="1" u="sng" dirty="0" err="1" smtClean="0">
                <a:solidFill>
                  <a:srgbClr val="FF0000"/>
                </a:solidFill>
                <a:latin typeface="Arial" panose="020B0604020202020204" pitchFamily="34" charset="0"/>
                <a:cs typeface="Arial" panose="020B0604020202020204" pitchFamily="34" charset="0"/>
              </a:rPr>
              <a:t>cho</a:t>
            </a:r>
            <a:r>
              <a:rPr lang="en-GB" sz="2000" b="1" u="sng" dirty="0" smtClean="0">
                <a:solidFill>
                  <a:srgbClr val="FF0000"/>
                </a:solidFill>
                <a:latin typeface="Arial" panose="020B0604020202020204" pitchFamily="34" charset="0"/>
                <a:cs typeface="Arial" panose="020B0604020202020204" pitchFamily="34" charset="0"/>
              </a:rPr>
              <a:t> </a:t>
            </a:r>
            <a:r>
              <a:rPr lang="en-GB" sz="2000" b="1" u="sng" dirty="0" err="1" smtClean="0">
                <a:solidFill>
                  <a:srgbClr val="FF0000"/>
                </a:solidFill>
                <a:latin typeface="Arial" panose="020B0604020202020204" pitchFamily="34" charset="0"/>
                <a:cs typeface="Arial" panose="020B0604020202020204" pitchFamily="34" charset="0"/>
              </a:rPr>
              <a:t>tưới</a:t>
            </a:r>
            <a:r>
              <a:rPr lang="en-GB" sz="2000" b="1" u="sng" dirty="0" smtClean="0">
                <a:solidFill>
                  <a:srgbClr val="FF0000"/>
                </a:solidFill>
                <a:latin typeface="Arial" panose="020B0604020202020204" pitchFamily="34" charset="0"/>
                <a:cs typeface="Arial" panose="020B0604020202020204" pitchFamily="34" charset="0"/>
              </a:rPr>
              <a:t> </a:t>
            </a:r>
            <a:r>
              <a:rPr lang="en-GB" sz="2000" b="1" u="sng" dirty="0" err="1" smtClean="0">
                <a:solidFill>
                  <a:srgbClr val="FF0000"/>
                </a:solidFill>
                <a:latin typeface="Arial" panose="020B0604020202020204" pitchFamily="34" charset="0"/>
                <a:cs typeface="Arial" panose="020B0604020202020204" pitchFamily="34" charset="0"/>
              </a:rPr>
              <a:t>tiêu</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tương</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ứng</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để</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thay</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thế</a:t>
            </a:r>
            <a:endParaRPr lang="en-GB" sz="2000" dirty="0" smtClean="0">
              <a:latin typeface="Arial" panose="020B0604020202020204" pitchFamily="34" charset="0"/>
              <a:cs typeface="Arial" panose="020B0604020202020204" pitchFamily="34" charset="0"/>
            </a:endParaRPr>
          </a:p>
          <a:p>
            <a:pPr algn="just"/>
            <a:r>
              <a:rPr lang="en-GB" sz="2000" dirty="0" err="1" smtClean="0">
                <a:latin typeface="Arial" panose="020B0604020202020204" pitchFamily="34" charset="0"/>
                <a:cs typeface="Arial" panose="020B0604020202020204" pitchFamily="34" charset="0"/>
              </a:rPr>
              <a:t>Không</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thể</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dùng</a:t>
            </a:r>
            <a:r>
              <a:rPr lang="en-GB" sz="2000" dirty="0" smtClean="0">
                <a:latin typeface="Arial" panose="020B0604020202020204" pitchFamily="34" charset="0"/>
                <a:cs typeface="Arial" panose="020B0604020202020204" pitchFamily="34" charset="0"/>
              </a:rPr>
              <a:t> QCVN 08-MT:2015/BTNMT </a:t>
            </a:r>
            <a:r>
              <a:rPr lang="en-GB" sz="2000" dirty="0" err="1" smtClean="0">
                <a:latin typeface="Arial" panose="020B0604020202020204" pitchFamily="34" charset="0"/>
                <a:cs typeface="Arial" panose="020B0604020202020204" pitchFamily="34" charset="0"/>
              </a:rPr>
              <a:t>về</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Quy</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chuẩn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kỹ</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thuật</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Quốc</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gia</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về</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chất</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lượng</a:t>
            </a:r>
            <a:r>
              <a:rPr lang="en-GB" sz="2000" dirty="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nước</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mặt</a:t>
            </a:r>
            <a:r>
              <a:rPr lang="en-GB" sz="2000" dirty="0" smtClean="0">
                <a:latin typeface="Arial" panose="020B0604020202020204" pitchFamily="34" charset="0"/>
                <a:cs typeface="Arial" panose="020B0604020202020204" pitchFamily="34" charset="0"/>
              </a:rPr>
              <a:t> </a:t>
            </a:r>
            <a:r>
              <a:rPr lang="en-GB" sz="2000" b="1" dirty="0" err="1" smtClean="0">
                <a:solidFill>
                  <a:srgbClr val="FF0000"/>
                </a:solidFill>
                <a:latin typeface="Arial" panose="020B0604020202020204" pitchFamily="34" charset="0"/>
                <a:cs typeface="Arial" panose="020B0604020202020204" pitchFamily="34" charset="0"/>
              </a:rPr>
              <a:t>để</a:t>
            </a:r>
            <a:r>
              <a:rPr lang="en-GB" sz="2000" b="1" dirty="0" smtClean="0">
                <a:solidFill>
                  <a:srgbClr val="FF0000"/>
                </a:solidFill>
                <a:latin typeface="Arial" panose="020B0604020202020204" pitchFamily="34" charset="0"/>
                <a:cs typeface="Arial" panose="020B0604020202020204" pitchFamily="34" charset="0"/>
              </a:rPr>
              <a:t> </a:t>
            </a:r>
            <a:r>
              <a:rPr lang="en-GB" sz="2000" b="1" dirty="0" err="1" smtClean="0">
                <a:solidFill>
                  <a:srgbClr val="FF0000"/>
                </a:solidFill>
                <a:latin typeface="Arial" panose="020B0604020202020204" pitchFamily="34" charset="0"/>
                <a:cs typeface="Arial" panose="020B0604020202020204" pitchFamily="34" charset="0"/>
              </a:rPr>
              <a:t>thay</a:t>
            </a:r>
            <a:r>
              <a:rPr lang="en-GB" sz="2000" b="1" dirty="0" smtClean="0">
                <a:solidFill>
                  <a:srgbClr val="FF0000"/>
                </a:solidFill>
                <a:latin typeface="Arial" panose="020B0604020202020204" pitchFamily="34" charset="0"/>
                <a:cs typeface="Arial" panose="020B0604020202020204" pitchFamily="34" charset="0"/>
              </a:rPr>
              <a:t> </a:t>
            </a:r>
            <a:r>
              <a:rPr lang="en-GB" sz="2000" b="1" dirty="0" err="1" smtClean="0">
                <a:solidFill>
                  <a:srgbClr val="FF0000"/>
                </a:solidFill>
                <a:latin typeface="Arial" panose="020B0604020202020204" pitchFamily="34" charset="0"/>
                <a:cs typeface="Arial" panose="020B0604020202020204" pitchFamily="34" charset="0"/>
              </a:rPr>
              <a:t>thế</a:t>
            </a:r>
            <a:r>
              <a:rPr lang="en-GB" sz="2000" b="1" dirty="0" smtClean="0">
                <a:solidFill>
                  <a:srgbClr val="FF0000"/>
                </a:solidFill>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QCVN </a:t>
            </a:r>
            <a:r>
              <a:rPr lang="en-GB" sz="2000" dirty="0" smtClean="0">
                <a:latin typeface="Arial" panose="020B0604020202020204" pitchFamily="34" charset="0"/>
                <a:cs typeface="Arial" panose="020B0604020202020204" pitchFamily="34" charset="0"/>
              </a:rPr>
              <a:t>39:2011/BTN </a:t>
            </a:r>
            <a:r>
              <a:rPr lang="en-GB" sz="2000" dirty="0" err="1" smtClean="0">
                <a:latin typeface="Arial" panose="020B0604020202020204" pitchFamily="34" charset="0"/>
                <a:cs typeface="Arial" panose="020B0604020202020204" pitchFamily="34" charset="0"/>
              </a:rPr>
              <a:t>dùng</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cho</a:t>
            </a:r>
            <a:r>
              <a:rPr lang="en-GB" sz="2000" dirty="0" smtClean="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tưới</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tiêu</a:t>
            </a:r>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sym typeface="Wingdings" panose="05000000000000000000" pitchFamily="2" charset="2"/>
              </a:rPr>
              <a:t> </a:t>
            </a:r>
            <a:r>
              <a:rPr lang="en-GB" sz="2000" b="1" dirty="0" err="1" smtClean="0">
                <a:solidFill>
                  <a:srgbClr val="FF0000"/>
                </a:solidFill>
                <a:latin typeface="Arial" panose="020B0604020202020204" pitchFamily="34" charset="0"/>
                <a:cs typeface="Arial" panose="020B0604020202020204" pitchFamily="34" charset="0"/>
                <a:sym typeface="Wingdings" panose="05000000000000000000" pitchFamily="2" charset="2"/>
              </a:rPr>
              <a:t>như</a:t>
            </a:r>
            <a:r>
              <a:rPr lang="en-GB" sz="2000" b="1" dirty="0" smtClean="0">
                <a:solidFill>
                  <a:srgbClr val="FF0000"/>
                </a:solidFill>
                <a:latin typeface="Arial" panose="020B0604020202020204" pitchFamily="34" charset="0"/>
                <a:cs typeface="Arial" panose="020B0604020202020204" pitchFamily="34" charset="0"/>
                <a:sym typeface="Wingdings" panose="05000000000000000000" pitchFamily="2" charset="2"/>
              </a:rPr>
              <a:t> </a:t>
            </a:r>
            <a:r>
              <a:rPr lang="en-GB" sz="2000" b="1" dirty="0" err="1" smtClean="0">
                <a:solidFill>
                  <a:srgbClr val="FF0000"/>
                </a:solidFill>
                <a:latin typeface="Arial" panose="020B0604020202020204" pitchFamily="34" charset="0"/>
                <a:cs typeface="Arial" panose="020B0604020202020204" pitchFamily="34" charset="0"/>
                <a:sym typeface="Wingdings" panose="05000000000000000000" pitchFamily="2" charset="2"/>
              </a:rPr>
              <a:t>thế</a:t>
            </a:r>
            <a:r>
              <a:rPr lang="en-GB" sz="2000" b="1" dirty="0" smtClean="0">
                <a:solidFill>
                  <a:srgbClr val="FF0000"/>
                </a:solidFill>
                <a:latin typeface="Arial" panose="020B0604020202020204" pitchFamily="34" charset="0"/>
                <a:cs typeface="Arial" panose="020B0604020202020204" pitchFamily="34" charset="0"/>
                <a:sym typeface="Wingdings" panose="05000000000000000000" pitchFamily="2" charset="2"/>
              </a:rPr>
              <a:t> </a:t>
            </a:r>
            <a:r>
              <a:rPr lang="en-GB" sz="2000" b="1" dirty="0" err="1" smtClean="0">
                <a:solidFill>
                  <a:srgbClr val="FF0000"/>
                </a:solidFill>
                <a:latin typeface="Arial" panose="020B0604020202020204" pitchFamily="34" charset="0"/>
                <a:cs typeface="Arial" panose="020B0604020202020204" pitchFamily="34" charset="0"/>
                <a:sym typeface="Wingdings" panose="05000000000000000000" pitchFamily="2" charset="2"/>
              </a:rPr>
              <a:t>bất</a:t>
            </a:r>
            <a:r>
              <a:rPr lang="en-GB" sz="2000" b="1" dirty="0" smtClean="0">
                <a:solidFill>
                  <a:srgbClr val="FF0000"/>
                </a:solidFill>
                <a:latin typeface="Arial" panose="020B0604020202020204" pitchFamily="34" charset="0"/>
                <a:cs typeface="Arial" panose="020B0604020202020204" pitchFamily="34" charset="0"/>
                <a:sym typeface="Wingdings" panose="05000000000000000000" pitchFamily="2" charset="2"/>
              </a:rPr>
              <a:t> </a:t>
            </a:r>
            <a:r>
              <a:rPr lang="en-GB" sz="2000" b="1" dirty="0" err="1" smtClean="0">
                <a:solidFill>
                  <a:srgbClr val="FF0000"/>
                </a:solidFill>
                <a:latin typeface="Arial" panose="020B0604020202020204" pitchFamily="34" charset="0"/>
                <a:cs typeface="Arial" panose="020B0604020202020204" pitchFamily="34" charset="0"/>
                <a:sym typeface="Wingdings" panose="05000000000000000000" pitchFamily="2" charset="2"/>
              </a:rPr>
              <a:t>hợp</a:t>
            </a:r>
            <a:r>
              <a:rPr lang="en-GB" sz="2000" b="1" dirty="0" smtClean="0">
                <a:solidFill>
                  <a:srgbClr val="FF0000"/>
                </a:solidFill>
                <a:latin typeface="Arial" panose="020B0604020202020204" pitchFamily="34" charset="0"/>
                <a:cs typeface="Arial" panose="020B0604020202020204" pitchFamily="34" charset="0"/>
                <a:sym typeface="Wingdings" panose="05000000000000000000" pitchFamily="2" charset="2"/>
              </a:rPr>
              <a:t> </a:t>
            </a:r>
            <a:r>
              <a:rPr lang="en-GB" sz="2000" b="1" dirty="0" err="1" smtClean="0">
                <a:solidFill>
                  <a:srgbClr val="FF0000"/>
                </a:solidFill>
                <a:latin typeface="Arial" panose="020B0604020202020204" pitchFamily="34" charset="0"/>
                <a:cs typeface="Arial" panose="020B0604020202020204" pitchFamily="34" charset="0"/>
                <a:sym typeface="Wingdings" panose="05000000000000000000" pitchFamily="2" charset="2"/>
              </a:rPr>
              <a:t>lý</a:t>
            </a:r>
            <a:endParaRPr lang="en-GB" sz="2000" b="1" dirty="0" smtClean="0">
              <a:solidFill>
                <a:srgbClr val="FF0000"/>
              </a:solidFill>
              <a:latin typeface="Arial" panose="020B0604020202020204" pitchFamily="34" charset="0"/>
              <a:cs typeface="Arial" panose="020B0604020202020204" pitchFamily="34" charset="0"/>
              <a:sym typeface="Wingdings" panose="05000000000000000000" pitchFamily="2" charset="2"/>
            </a:endParaRPr>
          </a:p>
        </p:txBody>
      </p:sp>
      <p:sp>
        <p:nvSpPr>
          <p:cNvPr id="6" name="AutoShape 4" descr="Image result for qcvn 08-mt 2015/btnm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qcvn 08-mt 2015/btnm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402198" y="296665"/>
            <a:ext cx="8418667" cy="1077218"/>
          </a:xfrm>
          <a:prstGeom prst="rect">
            <a:avLst/>
          </a:prstGeom>
          <a:noFill/>
        </p:spPr>
        <p:txBody>
          <a:bodyPr wrap="square" rtlCol="0">
            <a:spAutoFit/>
          </a:bodyPr>
          <a:lstStyle/>
          <a:p>
            <a:pPr algn="ctr"/>
            <a:r>
              <a:rPr lang="en-US" sz="3600" b="1" dirty="0" err="1" smtClean="0">
                <a:solidFill>
                  <a:srgbClr val="FF0000"/>
                </a:solidFill>
              </a:rPr>
              <a:t>Sự</a:t>
            </a:r>
            <a:r>
              <a:rPr lang="en-US" sz="3600" b="1" dirty="0" smtClean="0">
                <a:solidFill>
                  <a:srgbClr val="FF0000"/>
                </a:solidFill>
              </a:rPr>
              <a:t> </a:t>
            </a:r>
            <a:r>
              <a:rPr lang="en-US" sz="3600" b="1" dirty="0" err="1" smtClean="0">
                <a:solidFill>
                  <a:srgbClr val="FF0000"/>
                </a:solidFill>
              </a:rPr>
              <a:t>bất</a:t>
            </a:r>
            <a:r>
              <a:rPr lang="en-US" sz="3600" b="1" dirty="0" smtClean="0">
                <a:solidFill>
                  <a:srgbClr val="FF0000"/>
                </a:solidFill>
              </a:rPr>
              <a:t> </a:t>
            </a:r>
            <a:r>
              <a:rPr lang="en-US" sz="3600" b="1" dirty="0" err="1" smtClean="0">
                <a:solidFill>
                  <a:srgbClr val="FF0000"/>
                </a:solidFill>
              </a:rPr>
              <a:t>hợp</a:t>
            </a:r>
            <a:r>
              <a:rPr lang="en-US" sz="3600" b="1" dirty="0" smtClean="0">
                <a:solidFill>
                  <a:srgbClr val="FF0000"/>
                </a:solidFill>
              </a:rPr>
              <a:t> </a:t>
            </a:r>
            <a:r>
              <a:rPr lang="en-US" sz="3600" b="1" dirty="0" err="1" smtClean="0">
                <a:solidFill>
                  <a:srgbClr val="FF0000"/>
                </a:solidFill>
              </a:rPr>
              <a:t>lý</a:t>
            </a:r>
            <a:r>
              <a:rPr lang="en-US" sz="3600" b="1" dirty="0" smtClean="0">
                <a:solidFill>
                  <a:srgbClr val="FF0000"/>
                </a:solidFill>
              </a:rPr>
              <a:t> </a:t>
            </a:r>
          </a:p>
          <a:p>
            <a:pPr algn="ctr"/>
            <a:r>
              <a:rPr lang="en-US" sz="2800" b="1" dirty="0" err="1" smtClean="0">
                <a:solidFill>
                  <a:srgbClr val="FF0000"/>
                </a:solidFill>
              </a:rPr>
              <a:t>của</a:t>
            </a:r>
            <a:r>
              <a:rPr lang="en-US" sz="2800" b="1" dirty="0" smtClean="0">
                <a:solidFill>
                  <a:srgbClr val="FF0000"/>
                </a:solidFill>
              </a:rPr>
              <a:t> </a:t>
            </a:r>
            <a:r>
              <a:rPr lang="en-US" sz="2800" b="1" dirty="0" err="1" smtClean="0">
                <a:solidFill>
                  <a:srgbClr val="FF0000"/>
                </a:solidFill>
              </a:rPr>
              <a:t>các</a:t>
            </a:r>
            <a:r>
              <a:rPr lang="en-US" sz="2800" b="1" dirty="0" smtClean="0">
                <a:solidFill>
                  <a:srgbClr val="FF0000"/>
                </a:solidFill>
              </a:rPr>
              <a:t> QCVN </a:t>
            </a:r>
            <a:r>
              <a:rPr lang="en-US" sz="2800" b="1" dirty="0" err="1" smtClean="0">
                <a:solidFill>
                  <a:srgbClr val="FF0000"/>
                </a:solidFill>
              </a:rPr>
              <a:t>về</a:t>
            </a:r>
            <a:r>
              <a:rPr lang="en-US" sz="2800" b="1" dirty="0" smtClean="0">
                <a:solidFill>
                  <a:srgbClr val="FF0000"/>
                </a:solidFill>
              </a:rPr>
              <a:t> </a:t>
            </a:r>
            <a:r>
              <a:rPr lang="en-US" sz="2800" b="1" dirty="0" err="1" smtClean="0">
                <a:solidFill>
                  <a:srgbClr val="FF0000"/>
                </a:solidFill>
              </a:rPr>
              <a:t>nước</a:t>
            </a:r>
            <a:r>
              <a:rPr lang="en-US" sz="2800" b="1" dirty="0" smtClean="0">
                <a:solidFill>
                  <a:srgbClr val="FF0000"/>
                </a:solidFill>
              </a:rPr>
              <a:t> </a:t>
            </a:r>
            <a:r>
              <a:rPr lang="en-US" sz="2800" b="1" dirty="0" err="1" smtClean="0">
                <a:solidFill>
                  <a:srgbClr val="FF0000"/>
                </a:solidFill>
              </a:rPr>
              <a:t>mặt</a:t>
            </a:r>
            <a:r>
              <a:rPr lang="en-US" sz="2800" b="1" dirty="0" smtClean="0">
                <a:solidFill>
                  <a:srgbClr val="FF0000"/>
                </a:solidFill>
              </a:rPr>
              <a:t> </a:t>
            </a:r>
            <a:r>
              <a:rPr lang="en-US" sz="2800" b="1" dirty="0" err="1" smtClean="0">
                <a:solidFill>
                  <a:srgbClr val="FF0000"/>
                </a:solidFill>
              </a:rPr>
              <a:t>và</a:t>
            </a:r>
            <a:r>
              <a:rPr lang="en-US" sz="2800" b="1" dirty="0" smtClean="0">
                <a:solidFill>
                  <a:srgbClr val="FF0000"/>
                </a:solidFill>
              </a:rPr>
              <a:t> </a:t>
            </a:r>
            <a:r>
              <a:rPr lang="en-US" sz="2800" b="1" dirty="0" err="1" smtClean="0">
                <a:solidFill>
                  <a:srgbClr val="FF0000"/>
                </a:solidFill>
              </a:rPr>
              <a:t>nước</a:t>
            </a:r>
            <a:r>
              <a:rPr lang="en-US" sz="2800" b="1" dirty="0" smtClean="0">
                <a:solidFill>
                  <a:srgbClr val="FF0000"/>
                </a:solidFill>
              </a:rPr>
              <a:t> </a:t>
            </a:r>
            <a:r>
              <a:rPr lang="en-US" sz="2800" b="1" dirty="0" err="1" smtClean="0">
                <a:solidFill>
                  <a:srgbClr val="FF0000"/>
                </a:solidFill>
              </a:rPr>
              <a:t>tưới</a:t>
            </a:r>
            <a:r>
              <a:rPr lang="en-US" sz="2800" b="1" dirty="0" smtClean="0">
                <a:solidFill>
                  <a:srgbClr val="FF0000"/>
                </a:solidFill>
              </a:rPr>
              <a:t> </a:t>
            </a:r>
            <a:r>
              <a:rPr lang="en-US" sz="2800" b="1" dirty="0" err="1" smtClean="0">
                <a:solidFill>
                  <a:srgbClr val="FF0000"/>
                </a:solidFill>
              </a:rPr>
              <a:t>tiêu</a:t>
            </a:r>
            <a:endParaRPr lang="vi-VN" sz="2800" b="1" dirty="0">
              <a:solidFill>
                <a:srgbClr val="FF0000"/>
              </a:solidFill>
            </a:endParaRPr>
          </a:p>
        </p:txBody>
      </p:sp>
    </p:spTree>
    <p:extLst>
      <p:ext uri="{BB962C8B-B14F-4D97-AF65-F5344CB8AC3E}">
        <p14:creationId xmlns:p14="http://schemas.microsoft.com/office/powerpoint/2010/main" val="19861731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198" y="1035051"/>
            <a:ext cx="8535546" cy="3719989"/>
          </a:xfrm>
        </p:spPr>
        <p:txBody>
          <a:bodyPr>
            <a:noAutofit/>
          </a:bodyPr>
          <a:lstStyle/>
          <a:p>
            <a:pPr algn="just"/>
            <a:r>
              <a:rPr lang="en-GB" sz="2000" dirty="0" err="1" smtClean="0">
                <a:latin typeface="Arial" panose="020B0604020202020204" pitchFamily="34" charset="0"/>
                <a:cs typeface="Arial" panose="020B0604020202020204" pitchFamily="34" charset="0"/>
              </a:rPr>
              <a:t>Không</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thể</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sử</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lý</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đạt</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chuẩn</a:t>
            </a:r>
            <a:r>
              <a:rPr lang="en-GB" sz="2000" dirty="0" smtClean="0">
                <a:latin typeface="Arial" panose="020B0604020202020204" pitchFamily="34" charset="0"/>
                <a:cs typeface="Arial" panose="020B0604020202020204" pitchFamily="34" charset="0"/>
              </a:rPr>
              <a:t> QCVN </a:t>
            </a:r>
            <a:r>
              <a:rPr lang="en-GB" sz="2000" dirty="0">
                <a:latin typeface="Arial" panose="020B0604020202020204" pitchFamily="34" charset="0"/>
                <a:cs typeface="Arial" panose="020B0604020202020204" pitchFamily="34" charset="0"/>
              </a:rPr>
              <a:t>08-MT:2015/BTNMT, QCVN 62-MT:2016/BTNMT</a:t>
            </a:r>
          </a:p>
          <a:p>
            <a:pPr algn="just"/>
            <a:r>
              <a:rPr lang="en-US" sz="2000" dirty="0" err="1" smtClean="0">
                <a:latin typeface="Arial" panose="020B0604020202020204" pitchFamily="34" charset="0"/>
                <a:cs typeface="Arial" panose="020B0604020202020204" pitchFamily="34" charset="0"/>
              </a:rPr>
              <a:t>Nước</a:t>
            </a:r>
            <a:r>
              <a:rPr lang="en-US" sz="2000" dirty="0" smtClean="0">
                <a:latin typeface="Arial" panose="020B0604020202020204" pitchFamily="34" charset="0"/>
                <a:cs typeface="Arial" panose="020B0604020202020204" pitchFamily="34" charset="0"/>
              </a:rPr>
              <a:t> sau Biogas (sau xử lý yếm khí) có hàm </a:t>
            </a:r>
            <a:r>
              <a:rPr lang="en-US" sz="2000" dirty="0" err="1" smtClean="0">
                <a:latin typeface="Arial" panose="020B0604020202020204" pitchFamily="34" charset="0"/>
                <a:cs typeface="Arial" panose="020B0604020202020204" pitchFamily="34" charset="0"/>
              </a:rPr>
              <a:t>lượng</a:t>
            </a:r>
            <a:r>
              <a:rPr lang="en-US" sz="2000" dirty="0" smtClean="0">
                <a:latin typeface="Arial" panose="020B0604020202020204" pitchFamily="34" charset="0"/>
                <a:cs typeface="Arial" panose="020B0604020202020204" pitchFamily="34" charset="0"/>
              </a:rPr>
              <a:t> BOD, COD, N </a:t>
            </a:r>
            <a:r>
              <a:rPr lang="en-US" sz="2000" dirty="0" err="1" smtClean="0">
                <a:latin typeface="Arial" panose="020B0604020202020204" pitchFamily="34" charset="0"/>
                <a:cs typeface="Arial" panose="020B0604020202020204" pitchFamily="34" charset="0"/>
              </a:rPr>
              <a:t>tổng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số</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vượt</a:t>
            </a:r>
            <a:r>
              <a:rPr lang="en-US" sz="2000" dirty="0" smtClean="0">
                <a:latin typeface="Arial" panose="020B0604020202020204" pitchFamily="34" charset="0"/>
                <a:cs typeface="Arial" panose="020B0604020202020204" pitchFamily="34" charset="0"/>
              </a:rPr>
              <a:t> rất nhiều lần so với các </a:t>
            </a:r>
            <a:r>
              <a:rPr lang="en-US" sz="2000" dirty="0" err="1" smtClean="0">
                <a:latin typeface="Arial" panose="020B0604020202020204" pitchFamily="34" charset="0"/>
                <a:cs typeface="Arial" panose="020B0604020202020204" pitchFamily="34" charset="0"/>
              </a:rPr>
              <a:t>Quy</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chuẩn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trên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Nếu</a:t>
            </a:r>
            <a:r>
              <a:rPr lang="en-US" sz="2000" dirty="0" smtClean="0">
                <a:latin typeface="Arial" panose="020B0604020202020204" pitchFamily="34" charset="0"/>
                <a:cs typeface="Arial" panose="020B0604020202020204" pitchFamily="34" charset="0"/>
              </a:rPr>
              <a:t> xử lý đạt các Quy chuẩn trên </a:t>
            </a:r>
            <a:r>
              <a:rPr lang="en-US" sz="2000" dirty="0" err="1" smtClean="0">
                <a:latin typeface="Arial" panose="020B0604020202020204" pitchFamily="34" charset="0"/>
                <a:cs typeface="Arial" panose="020B0604020202020204" pitchFamily="34" charset="0"/>
              </a:rPr>
              <a:t>để</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tưới</a:t>
            </a:r>
            <a:r>
              <a:rPr lang="en-US" sz="2000" dirty="0" smtClean="0">
                <a:latin typeface="Arial" panose="020B0604020202020204" pitchFamily="34" charset="0"/>
                <a:cs typeface="Arial" panose="020B0604020202020204" pitchFamily="34" charset="0"/>
              </a:rPr>
              <a:t>:</a:t>
            </a:r>
          </a:p>
          <a:p>
            <a:pPr lvl="2" algn="just"/>
            <a:r>
              <a:rPr lang="en-US" dirty="0" err="1">
                <a:latin typeface="Arial" panose="020B0604020202020204" pitchFamily="34" charset="0"/>
                <a:cs typeface="Arial" panose="020B0604020202020204" pitchFamily="34" charset="0"/>
              </a:rPr>
              <a:t>Đ</a:t>
            </a:r>
            <a:r>
              <a:rPr lang="en-US" dirty="0" err="1" smtClean="0">
                <a:latin typeface="Arial" panose="020B0604020202020204" pitchFamily="34" charset="0"/>
                <a:cs typeface="Arial" panose="020B0604020202020204" pitchFamily="34" charset="0"/>
              </a:rPr>
              <a:t>ầu</a:t>
            </a:r>
            <a:r>
              <a:rPr lang="en-US" dirty="0" smtClean="0">
                <a:latin typeface="Arial" panose="020B0604020202020204" pitchFamily="34" charset="0"/>
                <a:cs typeface="Arial" panose="020B0604020202020204" pitchFamily="34" charset="0"/>
              </a:rPr>
              <a:t> tư </a:t>
            </a:r>
            <a:r>
              <a:rPr lang="en-US" dirty="0" err="1" smtClean="0">
                <a:latin typeface="Arial" panose="020B0604020202020204" pitchFamily="34" charset="0"/>
                <a:cs typeface="Arial" panose="020B0604020202020204" pitchFamily="34" charset="0"/>
              </a:rPr>
              <a:t>công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trình</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và</a:t>
            </a:r>
            <a:r>
              <a:rPr lang="en-US" dirty="0" smtClean="0">
                <a:latin typeface="Arial" panose="020B0604020202020204" pitchFamily="34" charset="0"/>
                <a:cs typeface="Arial" panose="020B0604020202020204" pitchFamily="34" charset="0"/>
              </a:rPr>
              <a:t> chi </a:t>
            </a:r>
            <a:r>
              <a:rPr lang="en-US" dirty="0" err="1" smtClean="0">
                <a:latin typeface="Arial" panose="020B0604020202020204" pitchFamily="34" charset="0"/>
                <a:cs typeface="Arial" panose="020B0604020202020204" pitchFamily="34" charset="0"/>
              </a:rPr>
              <a:t>phí</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xử</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lý</a:t>
            </a:r>
            <a:r>
              <a:rPr lang="en-US" dirty="0" smtClean="0">
                <a:latin typeface="Arial" panose="020B0604020202020204" pitchFamily="34" charset="0"/>
                <a:cs typeface="Arial" panose="020B0604020202020204" pitchFamily="34" charset="0"/>
              </a:rPr>
              <a:t> </a:t>
            </a:r>
            <a:r>
              <a:rPr lang="en-AU" dirty="0" err="1" smtClean="0">
                <a:latin typeface="Arial" panose="020B0604020202020204" pitchFamily="34" charset="0"/>
                <a:cs typeface="Arial" panose="020B0604020202020204" pitchFamily="34" charset="0"/>
              </a:rPr>
              <a:t>khoảng</a:t>
            </a:r>
            <a:r>
              <a:rPr lang="en-AU" dirty="0" smtClean="0">
                <a:latin typeface="Arial" panose="020B0604020202020204" pitchFamily="34" charset="0"/>
                <a:cs typeface="Arial" panose="020B0604020202020204" pitchFamily="34" charset="0"/>
              </a:rPr>
              <a:t> </a:t>
            </a:r>
            <a:r>
              <a:rPr lang="en-AU" b="1" dirty="0" smtClean="0">
                <a:latin typeface="Arial" panose="020B0604020202020204" pitchFamily="34" charset="0"/>
                <a:cs typeface="Arial" panose="020B0604020202020204" pitchFamily="34" charset="0"/>
              </a:rPr>
              <a:t>11.000 </a:t>
            </a:r>
            <a:r>
              <a:rPr lang="en-AU" b="1" dirty="0" err="1" smtClean="0">
                <a:latin typeface="Arial" panose="020B0604020202020204" pitchFamily="34" charset="0"/>
                <a:cs typeface="Arial" panose="020B0604020202020204" pitchFamily="34" charset="0"/>
              </a:rPr>
              <a:t>đồng</a:t>
            </a:r>
            <a:r>
              <a:rPr lang="en-AU" b="1" dirty="0" smtClean="0">
                <a:latin typeface="Arial" panose="020B0604020202020204" pitchFamily="34" charset="0"/>
                <a:cs typeface="Arial" panose="020B0604020202020204" pitchFamily="34" charset="0"/>
              </a:rPr>
              <a:t>/m</a:t>
            </a:r>
            <a:r>
              <a:rPr lang="en-AU" b="1" baseline="30000" dirty="0" smtClean="0">
                <a:latin typeface="Arial" panose="020B0604020202020204" pitchFamily="34" charset="0"/>
                <a:cs typeface="Arial" panose="020B0604020202020204" pitchFamily="34" charset="0"/>
              </a:rPr>
              <a:t>3</a:t>
            </a:r>
          </a:p>
          <a:p>
            <a:pPr lvl="2" algn="just"/>
            <a:r>
              <a:rPr lang="en-AU" b="1" dirty="0" err="1" smtClean="0">
                <a:latin typeface="Arial" panose="020B0604020202020204" pitchFamily="34" charset="0"/>
                <a:cs typeface="Arial" panose="020B0604020202020204" pitchFamily="34" charset="0"/>
              </a:rPr>
              <a:t>Mất</a:t>
            </a:r>
            <a:r>
              <a:rPr lang="en-AU" b="1" dirty="0" smtClean="0">
                <a:latin typeface="Arial" panose="020B0604020202020204" pitchFamily="34" charset="0"/>
                <a:cs typeface="Arial" panose="020B0604020202020204" pitchFamily="34" charset="0"/>
              </a:rPr>
              <a:t> đi các </a:t>
            </a:r>
            <a:r>
              <a:rPr lang="en-US" b="1" dirty="0" smtClean="0">
                <a:latin typeface="Arial" panose="020B0604020202020204" pitchFamily="34" charset="0"/>
                <a:cs typeface="Arial" panose="020B0604020202020204" pitchFamily="34" charset="0"/>
              </a:rPr>
              <a:t>chất </a:t>
            </a:r>
            <a:r>
              <a:rPr lang="en-US" b="1" dirty="0" err="1" smtClean="0">
                <a:latin typeface="Arial" panose="020B0604020202020204" pitchFamily="34" charset="0"/>
                <a:cs typeface="Arial" panose="020B0604020202020204" pitchFamily="34" charset="0"/>
              </a:rPr>
              <a:t>dinh</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dưỡng</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mùn</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để</a:t>
            </a:r>
            <a:r>
              <a:rPr lang="en-US" b="1" dirty="0" smtClean="0">
                <a:latin typeface="Arial" panose="020B0604020202020204" pitchFamily="34" charset="0"/>
                <a:cs typeface="Arial" panose="020B0604020202020204" pitchFamily="34" charset="0"/>
              </a:rPr>
              <a:t> cải </a:t>
            </a:r>
            <a:r>
              <a:rPr lang="en-US" b="1" dirty="0" err="1" smtClean="0">
                <a:latin typeface="Arial" panose="020B0604020202020204" pitchFamily="34" charset="0"/>
                <a:cs typeface="Arial" panose="020B0604020202020204" pitchFamily="34" charset="0"/>
              </a:rPr>
              <a:t>tạo</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đất</a:t>
            </a:r>
            <a:endParaRPr lang="en-US" b="1" dirty="0" smtClean="0">
              <a:latin typeface="Arial" panose="020B0604020202020204" pitchFamily="34" charset="0"/>
              <a:cs typeface="Arial" panose="020B0604020202020204" pitchFamily="34" charset="0"/>
            </a:endParaRPr>
          </a:p>
          <a:p>
            <a:pPr marL="0" indent="0" algn="just">
              <a:buNone/>
            </a:pPr>
            <a:r>
              <a:rPr lang="en-US" sz="2000" b="1" dirty="0" smtClean="0">
                <a:solidFill>
                  <a:srgbClr val="FF0000"/>
                </a:solidFill>
                <a:latin typeface="Arial" panose="020B0604020202020204" pitchFamily="34" charset="0"/>
                <a:cs typeface="Arial" panose="020B0604020202020204" pitchFamily="34" charset="0"/>
                <a:sym typeface="Wingdings" panose="05000000000000000000" pitchFamily="2" charset="2"/>
              </a:rPr>
              <a:t> </a:t>
            </a:r>
            <a:r>
              <a:rPr lang="en-US" sz="2000" b="1" dirty="0" err="1" smtClean="0">
                <a:solidFill>
                  <a:srgbClr val="FF0000"/>
                </a:solidFill>
                <a:latin typeface="Arial" panose="020B0604020202020204" pitchFamily="34" charset="0"/>
                <a:cs typeface="Arial" panose="020B0604020202020204" pitchFamily="34" charset="0"/>
              </a:rPr>
              <a:t>Vậy</a:t>
            </a:r>
            <a:r>
              <a:rPr lang="en-US" sz="2000" b="1" dirty="0" smtClean="0">
                <a:solidFill>
                  <a:srgbClr val="FF0000"/>
                </a:solidFill>
                <a:latin typeface="Arial" panose="020B0604020202020204" pitchFamily="34" charset="0"/>
                <a:cs typeface="Arial" panose="020B0604020202020204" pitchFamily="34" charset="0"/>
              </a:rPr>
              <a:t> </a:t>
            </a:r>
            <a:r>
              <a:rPr lang="en-US" sz="2000" b="1" dirty="0" err="1" smtClean="0">
                <a:solidFill>
                  <a:srgbClr val="FF0000"/>
                </a:solidFill>
                <a:latin typeface="Arial" panose="020B0604020202020204" pitchFamily="34" charset="0"/>
                <a:cs typeface="Arial" panose="020B0604020202020204" pitchFamily="34" charset="0"/>
              </a:rPr>
              <a:t>các</a:t>
            </a:r>
            <a:r>
              <a:rPr lang="en-US" sz="2000" b="1" dirty="0" smtClean="0">
                <a:solidFill>
                  <a:srgbClr val="FF0000"/>
                </a:solidFill>
                <a:latin typeface="Arial" panose="020B0604020202020204" pitchFamily="34" charset="0"/>
                <a:cs typeface="Arial" panose="020B0604020202020204" pitchFamily="34" charset="0"/>
              </a:rPr>
              <a:t> </a:t>
            </a:r>
            <a:r>
              <a:rPr lang="en-US" sz="2000" b="1" dirty="0" err="1" smtClean="0">
                <a:solidFill>
                  <a:srgbClr val="FF0000"/>
                </a:solidFill>
                <a:latin typeface="Arial" panose="020B0604020202020204" pitchFamily="34" charset="0"/>
                <a:cs typeface="Arial" panose="020B0604020202020204" pitchFamily="34" charset="0"/>
              </a:rPr>
              <a:t>hộ</a:t>
            </a:r>
            <a:r>
              <a:rPr lang="en-US" sz="2000" b="1" dirty="0" smtClean="0">
                <a:solidFill>
                  <a:srgbClr val="FF0000"/>
                </a:solidFill>
                <a:latin typeface="Arial" panose="020B0604020202020204" pitchFamily="34" charset="0"/>
                <a:cs typeface="Arial" panose="020B0604020202020204" pitchFamily="34" charset="0"/>
              </a:rPr>
              <a:t> </a:t>
            </a:r>
            <a:r>
              <a:rPr lang="en-US" sz="2000" b="1" dirty="0" err="1" smtClean="0">
                <a:solidFill>
                  <a:srgbClr val="FF0000"/>
                </a:solidFill>
                <a:latin typeface="Arial" panose="020B0604020202020204" pitchFamily="34" charset="0"/>
                <a:cs typeface="Arial" panose="020B0604020202020204" pitchFamily="34" charset="0"/>
              </a:rPr>
              <a:t>chăn</a:t>
            </a:r>
            <a:r>
              <a:rPr lang="en-US" sz="2000" b="1" dirty="0" smtClean="0">
                <a:solidFill>
                  <a:srgbClr val="FF0000"/>
                </a:solidFill>
                <a:latin typeface="Arial" panose="020B0604020202020204" pitchFamily="34" charset="0"/>
                <a:cs typeface="Arial" panose="020B0604020202020204" pitchFamily="34" charset="0"/>
              </a:rPr>
              <a:t> </a:t>
            </a:r>
            <a:r>
              <a:rPr lang="en-US" sz="2000" b="1" dirty="0" err="1" smtClean="0">
                <a:solidFill>
                  <a:srgbClr val="FF0000"/>
                </a:solidFill>
                <a:latin typeface="Arial" panose="020B0604020202020204" pitchFamily="34" charset="0"/>
                <a:cs typeface="Arial" panose="020B0604020202020204" pitchFamily="34" charset="0"/>
              </a:rPr>
              <a:t>nuôi</a:t>
            </a:r>
            <a:r>
              <a:rPr lang="en-US" sz="2000" b="1" dirty="0" smtClean="0">
                <a:solidFill>
                  <a:srgbClr val="FF0000"/>
                </a:solidFill>
                <a:latin typeface="Arial" panose="020B0604020202020204" pitchFamily="34" charset="0"/>
                <a:cs typeface="Arial" panose="020B0604020202020204" pitchFamily="34" charset="0"/>
              </a:rPr>
              <a:t> </a:t>
            </a:r>
            <a:r>
              <a:rPr lang="en-US" sz="2000" b="1" dirty="0" err="1" smtClean="0">
                <a:solidFill>
                  <a:srgbClr val="FF0000"/>
                </a:solidFill>
                <a:latin typeface="Arial" panose="020B0604020202020204" pitchFamily="34" charset="0"/>
                <a:cs typeface="Arial" panose="020B0604020202020204" pitchFamily="34" charset="0"/>
              </a:rPr>
              <a:t>sử</a:t>
            </a:r>
            <a:r>
              <a:rPr lang="en-US" sz="2000" b="1" dirty="0" smtClean="0">
                <a:solidFill>
                  <a:srgbClr val="FF0000"/>
                </a:solidFill>
                <a:latin typeface="Arial" panose="020B0604020202020204" pitchFamily="34" charset="0"/>
                <a:cs typeface="Arial" panose="020B0604020202020204" pitchFamily="34" charset="0"/>
              </a:rPr>
              <a:t> </a:t>
            </a:r>
            <a:r>
              <a:rPr lang="en-US" sz="2000" b="1" dirty="0" err="1" smtClean="0">
                <a:solidFill>
                  <a:srgbClr val="FF0000"/>
                </a:solidFill>
                <a:latin typeface="Arial" panose="020B0604020202020204" pitchFamily="34" charset="0"/>
                <a:cs typeface="Arial" panose="020B0604020202020204" pitchFamily="34" charset="0"/>
              </a:rPr>
              <a:t>dụng</a:t>
            </a:r>
            <a:r>
              <a:rPr lang="en-US" sz="2000" b="1" dirty="0" smtClean="0">
                <a:solidFill>
                  <a:srgbClr val="FF0000"/>
                </a:solidFill>
                <a:latin typeface="Arial" panose="020B0604020202020204" pitchFamily="34" charset="0"/>
                <a:cs typeface="Arial" panose="020B0604020202020204" pitchFamily="34" charset="0"/>
              </a:rPr>
              <a:t> biogas </a:t>
            </a:r>
            <a:r>
              <a:rPr lang="en-US" sz="2000" b="1" dirty="0" err="1" smtClean="0">
                <a:solidFill>
                  <a:srgbClr val="FF0000"/>
                </a:solidFill>
                <a:latin typeface="Arial" panose="020B0604020202020204" pitchFamily="34" charset="0"/>
                <a:cs typeface="Arial" panose="020B0604020202020204" pitchFamily="34" charset="0"/>
              </a:rPr>
              <a:t>và</a:t>
            </a:r>
            <a:r>
              <a:rPr lang="en-US" sz="2000" b="1" dirty="0" smtClean="0">
                <a:solidFill>
                  <a:srgbClr val="FF0000"/>
                </a:solidFill>
                <a:latin typeface="Arial" panose="020B0604020202020204" pitchFamily="34" charset="0"/>
                <a:cs typeface="Arial" panose="020B0604020202020204" pitchFamily="34" charset="0"/>
              </a:rPr>
              <a:t> </a:t>
            </a:r>
            <a:r>
              <a:rPr lang="en-US" sz="2000" b="1" dirty="0" err="1" smtClean="0">
                <a:solidFill>
                  <a:srgbClr val="FF0000"/>
                </a:solidFill>
                <a:latin typeface="Arial" panose="020B0604020202020204" pitchFamily="34" charset="0"/>
                <a:cs typeface="Arial" panose="020B0604020202020204" pitchFamily="34" charset="0"/>
              </a:rPr>
              <a:t>nước</a:t>
            </a:r>
            <a:r>
              <a:rPr lang="en-US" sz="2000" b="1" dirty="0" smtClean="0">
                <a:solidFill>
                  <a:srgbClr val="FF0000"/>
                </a:solidFill>
                <a:latin typeface="Arial" panose="020B0604020202020204" pitchFamily="34" charset="0"/>
                <a:cs typeface="Arial" panose="020B0604020202020204" pitchFamily="34" charset="0"/>
              </a:rPr>
              <a:t> biogas </a:t>
            </a:r>
            <a:r>
              <a:rPr lang="en-US" sz="2000" b="1" dirty="0" err="1" smtClean="0">
                <a:solidFill>
                  <a:srgbClr val="FF0000"/>
                </a:solidFill>
                <a:latin typeface="Arial" panose="020B0604020202020204" pitchFamily="34" charset="0"/>
                <a:cs typeface="Arial" panose="020B0604020202020204" pitchFamily="34" charset="0"/>
              </a:rPr>
              <a:t>tưới</a:t>
            </a:r>
            <a:r>
              <a:rPr lang="en-US" sz="2000" b="1" dirty="0" smtClean="0">
                <a:solidFill>
                  <a:srgbClr val="FF0000"/>
                </a:solidFill>
                <a:latin typeface="Arial" panose="020B0604020202020204" pitchFamily="34" charset="0"/>
                <a:cs typeface="Arial" panose="020B0604020202020204" pitchFamily="34" charset="0"/>
              </a:rPr>
              <a:t> </a:t>
            </a:r>
            <a:r>
              <a:rPr lang="en-US" sz="2000" b="1" dirty="0" err="1" smtClean="0">
                <a:solidFill>
                  <a:srgbClr val="FF0000"/>
                </a:solidFill>
                <a:latin typeface="Arial" panose="020B0604020202020204" pitchFamily="34" charset="0"/>
                <a:cs typeface="Arial" panose="020B0604020202020204" pitchFamily="34" charset="0"/>
              </a:rPr>
              <a:t>cho</a:t>
            </a:r>
            <a:r>
              <a:rPr lang="en-US" sz="2000" b="1" dirty="0" smtClean="0">
                <a:solidFill>
                  <a:srgbClr val="FF0000"/>
                </a:solidFill>
                <a:latin typeface="Arial" panose="020B0604020202020204" pitchFamily="34" charset="0"/>
                <a:cs typeface="Arial" panose="020B0604020202020204" pitchFamily="34" charset="0"/>
              </a:rPr>
              <a:t> </a:t>
            </a:r>
            <a:r>
              <a:rPr lang="en-US" sz="2000" b="1" dirty="0" err="1" smtClean="0">
                <a:solidFill>
                  <a:srgbClr val="FF0000"/>
                </a:solidFill>
                <a:latin typeface="Arial" panose="020B0604020202020204" pitchFamily="34" charset="0"/>
                <a:cs typeface="Arial" panose="020B0604020202020204" pitchFamily="34" charset="0"/>
              </a:rPr>
              <a:t>cây</a:t>
            </a:r>
            <a:r>
              <a:rPr lang="en-US" sz="2000" b="1" dirty="0" smtClean="0">
                <a:solidFill>
                  <a:srgbClr val="FF0000"/>
                </a:solidFill>
                <a:latin typeface="Arial" panose="020B0604020202020204" pitchFamily="34" charset="0"/>
                <a:cs typeface="Arial" panose="020B0604020202020204" pitchFamily="34" charset="0"/>
              </a:rPr>
              <a:t> </a:t>
            </a:r>
            <a:r>
              <a:rPr lang="en-US" sz="2000" b="1" dirty="0" err="1" smtClean="0">
                <a:solidFill>
                  <a:srgbClr val="FF0000"/>
                </a:solidFill>
                <a:latin typeface="Arial" panose="020B0604020202020204" pitchFamily="34" charset="0"/>
                <a:cs typeface="Arial" panose="020B0604020202020204" pitchFamily="34" charset="0"/>
              </a:rPr>
              <a:t>trồng</a:t>
            </a:r>
            <a:r>
              <a:rPr lang="en-US" sz="2000" b="1" dirty="0" smtClean="0">
                <a:solidFill>
                  <a:srgbClr val="FF0000"/>
                </a:solidFill>
                <a:latin typeface="Arial" panose="020B0604020202020204" pitchFamily="34" charset="0"/>
                <a:cs typeface="Arial" panose="020B0604020202020204" pitchFamily="34" charset="0"/>
              </a:rPr>
              <a:t> </a:t>
            </a:r>
            <a:r>
              <a:rPr lang="en-US" sz="2000" b="1" dirty="0" err="1" smtClean="0">
                <a:solidFill>
                  <a:srgbClr val="FF0000"/>
                </a:solidFill>
                <a:latin typeface="Arial" panose="020B0604020202020204" pitchFamily="34" charset="0"/>
                <a:cs typeface="Arial" panose="020B0604020202020204" pitchFamily="34" charset="0"/>
              </a:rPr>
              <a:t>đều</a:t>
            </a:r>
            <a:r>
              <a:rPr lang="en-US" sz="2000" b="1" dirty="0" smtClean="0">
                <a:solidFill>
                  <a:srgbClr val="FF0000"/>
                </a:solidFill>
                <a:latin typeface="Arial" panose="020B0604020202020204" pitchFamily="34" charset="0"/>
                <a:cs typeface="Arial" panose="020B0604020202020204" pitchFamily="34" charset="0"/>
              </a:rPr>
              <a:t> vi </a:t>
            </a:r>
            <a:r>
              <a:rPr lang="en-US" sz="2000" b="1" dirty="0" err="1" smtClean="0">
                <a:solidFill>
                  <a:srgbClr val="FF0000"/>
                </a:solidFill>
                <a:latin typeface="Arial" panose="020B0604020202020204" pitchFamily="34" charset="0"/>
                <a:cs typeface="Arial" panose="020B0604020202020204" pitchFamily="34" charset="0"/>
              </a:rPr>
              <a:t>phạm</a:t>
            </a:r>
            <a:r>
              <a:rPr lang="en-US" sz="2000" b="1" dirty="0" smtClean="0">
                <a:solidFill>
                  <a:srgbClr val="FF0000"/>
                </a:solidFill>
                <a:latin typeface="Arial" panose="020B0604020202020204" pitchFamily="34" charset="0"/>
                <a:cs typeface="Arial" panose="020B0604020202020204" pitchFamily="34" charset="0"/>
              </a:rPr>
              <a:t>?</a:t>
            </a:r>
          </a:p>
          <a:p>
            <a:pPr marL="0" indent="0" algn="just">
              <a:buNone/>
            </a:pPr>
            <a:r>
              <a:rPr lang="en-US" sz="2000" b="1" dirty="0" smtClean="0">
                <a:latin typeface="Arial" panose="020B0604020202020204" pitchFamily="34" charset="0"/>
                <a:cs typeface="Arial" panose="020B0604020202020204" pitchFamily="34" charset="0"/>
                <a:sym typeface="Wingdings" panose="05000000000000000000" pitchFamily="2" charset="2"/>
              </a:rPr>
              <a:t> </a:t>
            </a:r>
            <a:r>
              <a:rPr lang="en-US" sz="2000" b="1" dirty="0" err="1" smtClean="0">
                <a:latin typeface="Arial" panose="020B0604020202020204" pitchFamily="34" charset="0"/>
                <a:cs typeface="Arial" panose="020B0604020202020204" pitchFamily="34" charset="0"/>
                <a:sym typeface="Wingdings" panose="05000000000000000000" pitchFamily="2" charset="2"/>
              </a:rPr>
              <a:t>Bộ</a:t>
            </a:r>
            <a:r>
              <a:rPr lang="en-US" sz="2000" b="1" dirty="0" smtClean="0">
                <a:latin typeface="Arial" panose="020B0604020202020204" pitchFamily="34" charset="0"/>
                <a:cs typeface="Arial" panose="020B0604020202020204" pitchFamily="34" charset="0"/>
                <a:sym typeface="Wingdings" panose="05000000000000000000" pitchFamily="2" charset="2"/>
              </a:rPr>
              <a:t> </a:t>
            </a:r>
            <a:r>
              <a:rPr lang="en-US" sz="2000" b="1" dirty="0" err="1" smtClean="0">
                <a:latin typeface="Arial" panose="020B0604020202020204" pitchFamily="34" charset="0"/>
                <a:cs typeface="Arial" panose="020B0604020202020204" pitchFamily="34" charset="0"/>
                <a:sym typeface="Wingdings" panose="05000000000000000000" pitchFamily="2" charset="2"/>
              </a:rPr>
              <a:t>Nông</a:t>
            </a:r>
            <a:r>
              <a:rPr lang="en-US" sz="2000" b="1" dirty="0" smtClean="0">
                <a:latin typeface="Arial" panose="020B0604020202020204" pitchFamily="34" charset="0"/>
                <a:cs typeface="Arial" panose="020B0604020202020204" pitchFamily="34" charset="0"/>
                <a:sym typeface="Wingdings" panose="05000000000000000000" pitchFamily="2" charset="2"/>
              </a:rPr>
              <a:t> </a:t>
            </a:r>
            <a:r>
              <a:rPr lang="en-US" sz="2000" b="1" dirty="0" err="1" smtClean="0">
                <a:latin typeface="Arial" panose="020B0604020202020204" pitchFamily="34" charset="0"/>
                <a:cs typeface="Arial" panose="020B0604020202020204" pitchFamily="34" charset="0"/>
                <a:sym typeface="Wingdings" panose="05000000000000000000" pitchFamily="2" charset="2"/>
              </a:rPr>
              <a:t>nghiệp</a:t>
            </a:r>
            <a:r>
              <a:rPr lang="en-US" sz="2000" b="1" dirty="0" smtClean="0">
                <a:latin typeface="Arial" panose="020B0604020202020204" pitchFamily="34" charset="0"/>
                <a:cs typeface="Arial" panose="020B0604020202020204" pitchFamily="34" charset="0"/>
                <a:sym typeface="Wingdings" panose="05000000000000000000" pitchFamily="2" charset="2"/>
              </a:rPr>
              <a:t> </a:t>
            </a:r>
            <a:r>
              <a:rPr lang="en-US" sz="2000" b="1" dirty="0" err="1" smtClean="0">
                <a:latin typeface="Arial" panose="020B0604020202020204" pitchFamily="34" charset="0"/>
                <a:cs typeface="Arial" panose="020B0604020202020204" pitchFamily="34" charset="0"/>
                <a:sym typeface="Wingdings" panose="05000000000000000000" pitchFamily="2" charset="2"/>
              </a:rPr>
              <a:t>và</a:t>
            </a:r>
            <a:r>
              <a:rPr lang="en-US" sz="2000" b="1" dirty="0" smtClean="0">
                <a:latin typeface="Arial" panose="020B0604020202020204" pitchFamily="34" charset="0"/>
                <a:cs typeface="Arial" panose="020B0604020202020204" pitchFamily="34" charset="0"/>
                <a:sym typeface="Wingdings" panose="05000000000000000000" pitchFamily="2" charset="2"/>
              </a:rPr>
              <a:t> PTNT, </a:t>
            </a:r>
            <a:r>
              <a:rPr lang="en-US" sz="2000" b="1" dirty="0" err="1" smtClean="0">
                <a:latin typeface="Arial" panose="020B0604020202020204" pitchFamily="34" charset="0"/>
                <a:cs typeface="Arial" panose="020B0604020202020204" pitchFamily="34" charset="0"/>
                <a:sym typeface="Wingdings" panose="05000000000000000000" pitchFamily="2" charset="2"/>
              </a:rPr>
              <a:t>các</a:t>
            </a:r>
            <a:r>
              <a:rPr lang="en-US" sz="2000" b="1" dirty="0" smtClean="0">
                <a:latin typeface="Arial" panose="020B0604020202020204" pitchFamily="34" charset="0"/>
                <a:cs typeface="Arial" panose="020B0604020202020204" pitchFamily="34" charset="0"/>
                <a:sym typeface="Wingdings" panose="05000000000000000000" pitchFamily="2" charset="2"/>
              </a:rPr>
              <a:t> </a:t>
            </a:r>
            <a:r>
              <a:rPr lang="en-US" sz="2000" b="1" dirty="0" err="1" smtClean="0">
                <a:latin typeface="Arial" panose="020B0604020202020204" pitchFamily="34" charset="0"/>
                <a:cs typeface="Arial" panose="020B0604020202020204" pitchFamily="34" charset="0"/>
                <a:sym typeface="Wingdings" panose="05000000000000000000" pitchFamily="2" charset="2"/>
              </a:rPr>
              <a:t>Dự</a:t>
            </a:r>
            <a:r>
              <a:rPr lang="en-US" sz="2000" b="1" dirty="0" smtClean="0">
                <a:latin typeface="Arial" panose="020B0604020202020204" pitchFamily="34" charset="0"/>
                <a:cs typeface="Arial" panose="020B0604020202020204" pitchFamily="34" charset="0"/>
                <a:sym typeface="Wingdings" panose="05000000000000000000" pitchFamily="2" charset="2"/>
              </a:rPr>
              <a:t> </a:t>
            </a:r>
            <a:r>
              <a:rPr lang="en-US" sz="2000" b="1" dirty="0" err="1" smtClean="0">
                <a:latin typeface="Arial" panose="020B0604020202020204" pitchFamily="34" charset="0"/>
                <a:cs typeface="Arial" panose="020B0604020202020204" pitchFamily="34" charset="0"/>
                <a:sym typeface="Wingdings" panose="05000000000000000000" pitchFamily="2" charset="2"/>
              </a:rPr>
              <a:t>án</a:t>
            </a:r>
            <a:r>
              <a:rPr lang="en-US" sz="2000" b="1" dirty="0" smtClean="0">
                <a:latin typeface="Arial" panose="020B0604020202020204" pitchFamily="34" charset="0"/>
                <a:cs typeface="Arial" panose="020B0604020202020204" pitchFamily="34" charset="0"/>
                <a:sym typeface="Wingdings" panose="05000000000000000000" pitchFamily="2" charset="2"/>
              </a:rPr>
              <a:t> …. </a:t>
            </a:r>
            <a:r>
              <a:rPr lang="en-US" sz="2000" b="1" dirty="0" err="1" smtClean="0">
                <a:latin typeface="Arial" panose="020B0604020202020204" pitchFamily="34" charset="0"/>
                <a:cs typeface="Arial" panose="020B0604020202020204" pitchFamily="34" charset="0"/>
                <a:sym typeface="Wingdings" panose="05000000000000000000" pitchFamily="2" charset="2"/>
              </a:rPr>
              <a:t>Về</a:t>
            </a:r>
            <a:r>
              <a:rPr lang="en-US" sz="2000" b="1" dirty="0" smtClean="0">
                <a:latin typeface="Arial" panose="020B0604020202020204" pitchFamily="34" charset="0"/>
                <a:cs typeface="Arial" panose="020B0604020202020204" pitchFamily="34" charset="0"/>
                <a:sym typeface="Wingdings" panose="05000000000000000000" pitchFamily="2" charset="2"/>
              </a:rPr>
              <a:t> </a:t>
            </a:r>
            <a:r>
              <a:rPr lang="en-US" sz="2000" b="1" dirty="0" err="1" smtClean="0">
                <a:latin typeface="Arial" panose="020B0604020202020204" pitchFamily="34" charset="0"/>
                <a:cs typeface="Arial" panose="020B0604020202020204" pitchFamily="34" charset="0"/>
                <a:sym typeface="Wingdings" panose="05000000000000000000" pitchFamily="2" charset="2"/>
              </a:rPr>
              <a:t>phân</a:t>
            </a:r>
            <a:r>
              <a:rPr lang="en-US" sz="2000" b="1" dirty="0" smtClean="0">
                <a:latin typeface="Arial" panose="020B0604020202020204" pitchFamily="34" charset="0"/>
                <a:cs typeface="Arial" panose="020B0604020202020204" pitchFamily="34" charset="0"/>
                <a:sym typeface="Wingdings" panose="05000000000000000000" pitchFamily="2" charset="2"/>
              </a:rPr>
              <a:t> </a:t>
            </a:r>
            <a:r>
              <a:rPr lang="en-US" sz="2000" b="1" dirty="0" err="1" smtClean="0">
                <a:latin typeface="Arial" panose="020B0604020202020204" pitchFamily="34" charset="0"/>
                <a:cs typeface="Arial" panose="020B0604020202020204" pitchFamily="34" charset="0"/>
                <a:sym typeface="Wingdings" panose="05000000000000000000" pitchFamily="2" charset="2"/>
              </a:rPr>
              <a:t>bón</a:t>
            </a:r>
            <a:r>
              <a:rPr lang="en-US" sz="2000" b="1" dirty="0" smtClean="0">
                <a:latin typeface="Arial" panose="020B0604020202020204" pitchFamily="34" charset="0"/>
                <a:cs typeface="Arial" panose="020B0604020202020204" pitchFamily="34" charset="0"/>
                <a:sym typeface="Wingdings" panose="05000000000000000000" pitchFamily="2" charset="2"/>
              </a:rPr>
              <a:t> </a:t>
            </a:r>
            <a:r>
              <a:rPr lang="en-US" sz="2000" b="1" dirty="0" err="1" smtClean="0">
                <a:latin typeface="Arial" panose="020B0604020202020204" pitchFamily="34" charset="0"/>
                <a:cs typeface="Arial" panose="020B0604020202020204" pitchFamily="34" charset="0"/>
                <a:sym typeface="Wingdings" panose="05000000000000000000" pitchFamily="2" charset="2"/>
              </a:rPr>
              <a:t>và</a:t>
            </a:r>
            <a:r>
              <a:rPr lang="en-US" sz="2000" b="1" dirty="0" smtClean="0">
                <a:latin typeface="Arial" panose="020B0604020202020204" pitchFamily="34" charset="0"/>
                <a:cs typeface="Arial" panose="020B0604020202020204" pitchFamily="34" charset="0"/>
                <a:sym typeface="Wingdings" panose="05000000000000000000" pitchFamily="2" charset="2"/>
              </a:rPr>
              <a:t> biogas </a:t>
            </a:r>
            <a:r>
              <a:rPr lang="en-US" sz="2000" b="1" dirty="0" err="1" smtClean="0">
                <a:latin typeface="Arial" panose="020B0604020202020204" pitchFamily="34" charset="0"/>
                <a:cs typeface="Arial" panose="020B0604020202020204" pitchFamily="34" charset="0"/>
                <a:sym typeface="Wingdings" panose="05000000000000000000" pitchFamily="2" charset="2"/>
              </a:rPr>
              <a:t>phải</a:t>
            </a:r>
            <a:r>
              <a:rPr lang="en-US" sz="2000" b="1" dirty="0" smtClean="0">
                <a:latin typeface="Arial" panose="020B0604020202020204" pitchFamily="34" charset="0"/>
                <a:cs typeface="Arial" panose="020B0604020202020204" pitchFamily="34" charset="0"/>
                <a:sym typeface="Wingdings" panose="05000000000000000000" pitchFamily="2" charset="2"/>
              </a:rPr>
              <a:t> </a:t>
            </a:r>
            <a:r>
              <a:rPr lang="en-US" sz="2000" b="1" dirty="0" err="1" smtClean="0">
                <a:latin typeface="Arial" panose="020B0604020202020204" pitchFamily="34" charset="0"/>
                <a:cs typeface="Arial" panose="020B0604020202020204" pitchFamily="34" charset="0"/>
                <a:sym typeface="Wingdings" panose="05000000000000000000" pitchFamily="2" charset="2"/>
              </a:rPr>
              <a:t>làm</a:t>
            </a:r>
            <a:r>
              <a:rPr lang="en-US" sz="2000" b="1" dirty="0" smtClean="0">
                <a:latin typeface="Arial" panose="020B0604020202020204" pitchFamily="34" charset="0"/>
                <a:cs typeface="Arial" panose="020B0604020202020204" pitchFamily="34" charset="0"/>
                <a:sym typeface="Wingdings" panose="05000000000000000000" pitchFamily="2" charset="2"/>
              </a:rPr>
              <a:t> </a:t>
            </a:r>
            <a:r>
              <a:rPr lang="en-US" sz="2000" b="1" dirty="0" err="1" smtClean="0">
                <a:latin typeface="Arial" panose="020B0604020202020204" pitchFamily="34" charset="0"/>
                <a:cs typeface="Arial" panose="020B0604020202020204" pitchFamily="34" charset="0"/>
                <a:sym typeface="Wingdings" panose="05000000000000000000" pitchFamily="2" charset="2"/>
              </a:rPr>
              <a:t>gi</a:t>
            </a:r>
            <a:r>
              <a:rPr lang="en-US" sz="2000" b="1" dirty="0" smtClean="0">
                <a:latin typeface="Arial" panose="020B0604020202020204" pitchFamily="34" charset="0"/>
                <a:cs typeface="Arial" panose="020B0604020202020204" pitchFamily="34" charset="0"/>
                <a:sym typeface="Wingdings" panose="05000000000000000000" pitchFamily="2" charset="2"/>
              </a:rPr>
              <a:t>????</a:t>
            </a:r>
            <a:endParaRPr lang="en-US" sz="2000" dirty="0" smtClean="0">
              <a:latin typeface="Arial" panose="020B0604020202020204" pitchFamily="34" charset="0"/>
              <a:cs typeface="Arial" panose="020B0604020202020204" pitchFamily="34" charset="0"/>
            </a:endParaRPr>
          </a:p>
        </p:txBody>
      </p:sp>
      <p:sp>
        <p:nvSpPr>
          <p:cNvPr id="6" name="AutoShape 4" descr="Image result for qcvn 08-mt 2015/btnm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qcvn 08-mt 2015/btnm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1512541" y="361732"/>
            <a:ext cx="6641432" cy="646331"/>
          </a:xfrm>
          <a:prstGeom prst="rect">
            <a:avLst/>
          </a:prstGeom>
          <a:noFill/>
        </p:spPr>
        <p:txBody>
          <a:bodyPr wrap="square" rtlCol="0">
            <a:spAutoFit/>
          </a:bodyPr>
          <a:lstStyle/>
          <a:p>
            <a:r>
              <a:rPr lang="en-US" sz="3600" b="1" dirty="0" err="1">
                <a:solidFill>
                  <a:srgbClr val="0070C0"/>
                </a:solidFill>
              </a:rPr>
              <a:t>S</a:t>
            </a:r>
            <a:r>
              <a:rPr lang="en-US" sz="3600" b="1" dirty="0" err="1" smtClean="0">
                <a:solidFill>
                  <a:srgbClr val="0070C0"/>
                </a:solidFill>
              </a:rPr>
              <a:t>ử</a:t>
            </a:r>
            <a:r>
              <a:rPr lang="en-US" sz="3600" b="1" dirty="0" smtClean="0">
                <a:solidFill>
                  <a:srgbClr val="0070C0"/>
                </a:solidFill>
              </a:rPr>
              <a:t> </a:t>
            </a:r>
            <a:r>
              <a:rPr lang="en-US" sz="3600" b="1" dirty="0" err="1" smtClean="0">
                <a:solidFill>
                  <a:srgbClr val="0070C0"/>
                </a:solidFill>
              </a:rPr>
              <a:t>dụng</a:t>
            </a:r>
            <a:r>
              <a:rPr lang="en-US" sz="3600" b="1" dirty="0" smtClean="0">
                <a:solidFill>
                  <a:srgbClr val="0070C0"/>
                </a:solidFill>
              </a:rPr>
              <a:t> </a:t>
            </a:r>
            <a:r>
              <a:rPr lang="en-US" sz="3600" b="1" dirty="0" err="1" smtClean="0">
                <a:solidFill>
                  <a:srgbClr val="0070C0"/>
                </a:solidFill>
              </a:rPr>
              <a:t>hệ</a:t>
            </a:r>
            <a:r>
              <a:rPr lang="en-US" sz="3600" b="1" dirty="0" smtClean="0">
                <a:solidFill>
                  <a:srgbClr val="0070C0"/>
                </a:solidFill>
              </a:rPr>
              <a:t> </a:t>
            </a:r>
            <a:r>
              <a:rPr lang="en-US" sz="3600" b="1" dirty="0" err="1" smtClean="0">
                <a:solidFill>
                  <a:srgbClr val="0070C0"/>
                </a:solidFill>
              </a:rPr>
              <a:t>thống</a:t>
            </a:r>
            <a:r>
              <a:rPr lang="en-US" sz="3600" b="1" dirty="0" smtClean="0">
                <a:solidFill>
                  <a:srgbClr val="0070C0"/>
                </a:solidFill>
              </a:rPr>
              <a:t> Biogas </a:t>
            </a:r>
            <a:r>
              <a:rPr lang="en-US" sz="3600" b="1" dirty="0" err="1" smtClean="0">
                <a:solidFill>
                  <a:srgbClr val="0070C0"/>
                </a:solidFill>
              </a:rPr>
              <a:t>hiện</a:t>
            </a:r>
            <a:r>
              <a:rPr lang="en-US" sz="3600" b="1" dirty="0" smtClean="0">
                <a:solidFill>
                  <a:srgbClr val="0070C0"/>
                </a:solidFill>
              </a:rPr>
              <a:t> </a:t>
            </a:r>
            <a:r>
              <a:rPr lang="en-US" sz="3600" b="1" dirty="0" err="1" smtClean="0">
                <a:solidFill>
                  <a:srgbClr val="0070C0"/>
                </a:solidFill>
              </a:rPr>
              <a:t>tại</a:t>
            </a:r>
            <a:r>
              <a:rPr lang="en-US" sz="3600" b="1" dirty="0" smtClean="0">
                <a:solidFill>
                  <a:srgbClr val="0070C0"/>
                </a:solidFill>
              </a:rPr>
              <a:t> </a:t>
            </a:r>
            <a:endParaRPr lang="vi-VN" sz="3600" b="1" dirty="0">
              <a:solidFill>
                <a:srgbClr val="0070C0"/>
              </a:solidFill>
            </a:endParaRPr>
          </a:p>
        </p:txBody>
      </p:sp>
    </p:spTree>
    <p:extLst>
      <p:ext uri="{BB962C8B-B14F-4D97-AF65-F5344CB8AC3E}">
        <p14:creationId xmlns:p14="http://schemas.microsoft.com/office/powerpoint/2010/main" val="4756123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975" y="1343329"/>
            <a:ext cx="8294914" cy="3469302"/>
          </a:xfrm>
        </p:spPr>
        <p:txBody>
          <a:bodyPr>
            <a:noAutofit/>
          </a:bodyPr>
          <a:lstStyle/>
          <a:p>
            <a:pPr algn="just"/>
            <a:r>
              <a:rPr lang="en-AU" sz="2400" dirty="0" err="1" smtClean="0">
                <a:latin typeface="Arial" panose="020B0604020202020204" pitchFamily="34" charset="0"/>
                <a:cs typeface="Arial" panose="020B0604020202020204" pitchFamily="34" charset="0"/>
              </a:rPr>
              <a:t>Nghị</a:t>
            </a:r>
            <a:r>
              <a:rPr lang="en-AU" sz="2400" dirty="0" smtClean="0">
                <a:latin typeface="Arial" panose="020B0604020202020204" pitchFamily="34" charset="0"/>
                <a:cs typeface="Arial" panose="020B0604020202020204" pitchFamily="34" charset="0"/>
              </a:rPr>
              <a:t> </a:t>
            </a:r>
            <a:r>
              <a:rPr lang="en-AU" sz="2400" dirty="0" err="1" smtClean="0">
                <a:latin typeface="Arial" panose="020B0604020202020204" pitchFamily="34" charset="0"/>
                <a:cs typeface="Arial" panose="020B0604020202020204" pitchFamily="34" charset="0"/>
              </a:rPr>
              <a:t>định</a:t>
            </a:r>
            <a:r>
              <a:rPr lang="vi-VN" sz="2400" dirty="0">
                <a:latin typeface="Arial" panose="020B0604020202020204" pitchFamily="34" charset="0"/>
                <a:cs typeface="Arial" panose="020B0604020202020204" pitchFamily="34" charset="0"/>
              </a:rPr>
              <a:t> </a:t>
            </a:r>
            <a:r>
              <a:rPr lang="vi-VN" sz="2400" dirty="0" smtClean="0">
                <a:latin typeface="Arial" panose="020B0604020202020204" pitchFamily="34" charset="0"/>
                <a:cs typeface="Arial" panose="020B0604020202020204" pitchFamily="34" charset="0"/>
              </a:rPr>
              <a:t>108/2017/NĐ-CP</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về</a:t>
            </a:r>
            <a:r>
              <a:rPr lang="en-US" sz="2400" dirty="0" smtClean="0">
                <a:latin typeface="Arial" panose="020B0604020202020204" pitchFamily="34" charset="0"/>
                <a:cs typeface="Arial" panose="020B0604020202020204" pitchFamily="34" charset="0"/>
              </a:rPr>
              <a:t> </a:t>
            </a:r>
            <a:r>
              <a:rPr lang="en-AU" sz="2400" dirty="0" err="1" smtClean="0">
                <a:latin typeface="Arial" panose="020B0604020202020204" pitchFamily="34" charset="0"/>
                <a:cs typeface="Arial" panose="020B0604020202020204" pitchFamily="34" charset="0"/>
              </a:rPr>
              <a:t>quản</a:t>
            </a:r>
            <a:r>
              <a:rPr lang="en-AU" sz="2400" dirty="0" smtClean="0">
                <a:latin typeface="Arial" panose="020B0604020202020204" pitchFamily="34" charset="0"/>
                <a:cs typeface="Arial" panose="020B0604020202020204" pitchFamily="34" charset="0"/>
              </a:rPr>
              <a:t> </a:t>
            </a:r>
            <a:r>
              <a:rPr lang="en-AU" sz="2400" dirty="0" err="1" smtClean="0">
                <a:latin typeface="Arial" panose="020B0604020202020204" pitchFamily="34" charset="0"/>
                <a:cs typeface="Arial" panose="020B0604020202020204" pitchFamily="34" charset="0"/>
              </a:rPr>
              <a:t>lý</a:t>
            </a:r>
            <a:r>
              <a:rPr lang="en-AU" sz="2400" dirty="0" smtClean="0">
                <a:latin typeface="Arial" panose="020B0604020202020204" pitchFamily="34" charset="0"/>
                <a:cs typeface="Arial" panose="020B0604020202020204" pitchFamily="34" charset="0"/>
              </a:rPr>
              <a:t> </a:t>
            </a:r>
            <a:r>
              <a:rPr lang="en-AU" sz="2400" dirty="0" err="1" smtClean="0">
                <a:latin typeface="Arial" panose="020B0604020202020204" pitchFamily="34" charset="0"/>
                <a:cs typeface="Arial" panose="020B0604020202020204" pitchFamily="34" charset="0"/>
              </a:rPr>
              <a:t>phân</a:t>
            </a:r>
            <a:r>
              <a:rPr lang="en-AU" sz="2400" dirty="0" smtClean="0">
                <a:latin typeface="Arial" panose="020B0604020202020204" pitchFamily="34" charset="0"/>
                <a:cs typeface="Arial" panose="020B0604020202020204" pitchFamily="34" charset="0"/>
              </a:rPr>
              <a:t> </a:t>
            </a:r>
            <a:r>
              <a:rPr lang="en-AU" sz="2400" dirty="0" err="1" smtClean="0">
                <a:latin typeface="Arial" panose="020B0604020202020204" pitchFamily="34" charset="0"/>
                <a:cs typeface="Arial" panose="020B0604020202020204" pitchFamily="34" charset="0"/>
              </a:rPr>
              <a:t>bón</a:t>
            </a:r>
            <a:r>
              <a:rPr lang="en-AU" sz="2400" dirty="0" smtClean="0">
                <a:latin typeface="Arial" panose="020B0604020202020204" pitchFamily="34" charset="0"/>
                <a:cs typeface="Arial" panose="020B0604020202020204" pitchFamily="34" charset="0"/>
              </a:rPr>
              <a:t>:</a:t>
            </a:r>
            <a:endParaRPr lang="vi-VN" sz="2400" dirty="0" smtClean="0">
              <a:latin typeface="Arial" panose="020B0604020202020204" pitchFamily="34" charset="0"/>
              <a:cs typeface="Arial" panose="020B0604020202020204" pitchFamily="34" charset="0"/>
            </a:endParaRPr>
          </a:p>
          <a:p>
            <a:pPr lvl="1" algn="just"/>
            <a:r>
              <a:rPr lang="vi-VN" sz="2000" dirty="0" smtClean="0">
                <a:latin typeface="Arial" panose="020B0604020202020204" pitchFamily="34" charset="0"/>
                <a:cs typeface="Arial" panose="020B0604020202020204" pitchFamily="34" charset="0"/>
              </a:rPr>
              <a:t>C</a:t>
            </a:r>
            <a:r>
              <a:rPr lang="en-AU" sz="2000" dirty="0" err="1" smtClean="0">
                <a:latin typeface="Arial" panose="020B0604020202020204" pitchFamily="34" charset="0"/>
                <a:cs typeface="Arial" panose="020B0604020202020204" pitchFamily="34" charset="0"/>
              </a:rPr>
              <a:t>hưa</a:t>
            </a:r>
            <a:r>
              <a:rPr lang="en-AU" sz="2000" dirty="0" smtClean="0">
                <a:latin typeface="Arial" panose="020B0604020202020204" pitchFamily="34" charset="0"/>
                <a:cs typeface="Arial" panose="020B0604020202020204" pitchFamily="34" charset="0"/>
              </a:rPr>
              <a:t> có tiêu chuẩn, quy chuẩn về phân lỏng </a:t>
            </a:r>
            <a:r>
              <a:rPr lang="en-AU" sz="2000" dirty="0" err="1" smtClean="0">
                <a:latin typeface="Arial" panose="020B0604020202020204" pitchFamily="34" charset="0"/>
                <a:cs typeface="Arial" panose="020B0604020202020204" pitchFamily="34" charset="0"/>
              </a:rPr>
              <a:t>hữu</a:t>
            </a:r>
            <a:r>
              <a:rPr lang="en-AU" sz="2000" dirty="0" smtClean="0">
                <a:latin typeface="Arial" panose="020B0604020202020204" pitchFamily="34" charset="0"/>
                <a:cs typeface="Arial" panose="020B0604020202020204" pitchFamily="34" charset="0"/>
              </a:rPr>
              <a:t> </a:t>
            </a:r>
            <a:r>
              <a:rPr lang="en-AU" sz="2000" dirty="0" err="1" smtClean="0">
                <a:latin typeface="Arial" panose="020B0604020202020204" pitchFamily="34" charset="0"/>
                <a:cs typeface="Arial" panose="020B0604020202020204" pitchFamily="34" charset="0"/>
              </a:rPr>
              <a:t>cơ</a:t>
            </a:r>
            <a:endParaRPr lang="vi-VN" sz="2000" dirty="0" smtClean="0">
              <a:latin typeface="Arial" panose="020B0604020202020204" pitchFamily="34" charset="0"/>
              <a:cs typeface="Arial" panose="020B0604020202020204" pitchFamily="34" charset="0"/>
            </a:endParaRPr>
          </a:p>
          <a:p>
            <a:pPr lvl="1" algn="just"/>
            <a:r>
              <a:rPr lang="vi-VN" sz="2000" dirty="0" smtClean="0">
                <a:latin typeface="Arial" panose="020B0604020202020204" pitchFamily="34" charset="0"/>
                <a:cs typeface="Arial" panose="020B0604020202020204" pitchFamily="34" charset="0"/>
              </a:rPr>
              <a:t>Không coi phân gia súc, nước thải từ gia súc sau xử lý là nguồn phân bón</a:t>
            </a:r>
          </a:p>
          <a:p>
            <a:pPr algn="just"/>
            <a:r>
              <a:rPr lang="vi-VN" sz="2200" b="1" dirty="0" smtClean="0">
                <a:solidFill>
                  <a:srgbClr val="FF0000"/>
                </a:solidFill>
                <a:latin typeface="Arial" panose="020B0604020202020204" pitchFamily="34" charset="0"/>
                <a:cs typeface="Arial" panose="020B0604020202020204" pitchFamily="34" charset="0"/>
              </a:rPr>
              <a:t>Dự thảo luật Trồng trọt: </a:t>
            </a:r>
            <a:r>
              <a:rPr lang="vi-VN" sz="2200" dirty="0" smtClean="0">
                <a:latin typeface="Arial" panose="020B0604020202020204" pitchFamily="34" charset="0"/>
                <a:cs typeface="Arial" panose="020B0604020202020204" pitchFamily="34" charset="0"/>
              </a:rPr>
              <a:t>Chương IV, Mục 1, 2, 3, 4, 5 từ điều 75 đến điều 92 không thấy nói về các loại phân bón hữu cơ từ chất thải chăn nuôi và nước thải chăn nuôi qua xử lý</a:t>
            </a:r>
          </a:p>
          <a:p>
            <a:pPr algn="just"/>
            <a:r>
              <a:rPr lang="vi-VN" sz="2200" b="1" dirty="0" smtClean="0">
                <a:solidFill>
                  <a:srgbClr val="FF0000"/>
                </a:solidFill>
                <a:latin typeface="Arial" panose="020B0604020202020204" pitchFamily="34" charset="0"/>
                <a:cs typeface="Arial" panose="020B0604020202020204" pitchFamily="34" charset="0"/>
              </a:rPr>
              <a:t>Câu hỏi đặt ra là bây giờ phải làm gì với nước thải sau biogas???</a:t>
            </a:r>
          </a:p>
        </p:txBody>
      </p:sp>
      <p:sp>
        <p:nvSpPr>
          <p:cNvPr id="6" name="AutoShape 4" descr="Image result for qcvn 08-mt 2015/btnm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qcvn 08-mt 2015/btnm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307975" y="187901"/>
            <a:ext cx="8294914" cy="954107"/>
          </a:xfrm>
          <a:prstGeom prst="rect">
            <a:avLst/>
          </a:prstGeom>
          <a:noFill/>
        </p:spPr>
        <p:txBody>
          <a:bodyPr wrap="square" rtlCol="0">
            <a:spAutoFit/>
          </a:bodyPr>
          <a:lstStyle/>
          <a:p>
            <a:pPr algn="ctr"/>
            <a:r>
              <a:rPr lang="vi-VN" sz="2800" b="1" dirty="0" smtClean="0">
                <a:solidFill>
                  <a:srgbClr val="0070C0"/>
                </a:solidFill>
              </a:rPr>
              <a:t>Bất cập là chúng ta không quan tâm sử dụng nguồn tài nguyên phân hữu cơ </a:t>
            </a:r>
            <a:endParaRPr lang="vi-VN" sz="2800" b="1" dirty="0">
              <a:solidFill>
                <a:srgbClr val="0070C0"/>
              </a:solidFill>
            </a:endParaRPr>
          </a:p>
        </p:txBody>
      </p:sp>
    </p:spTree>
    <p:extLst>
      <p:ext uri="{BB962C8B-B14F-4D97-AF65-F5344CB8AC3E}">
        <p14:creationId xmlns:p14="http://schemas.microsoft.com/office/powerpoint/2010/main" val="32778510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Đề</a:t>
            </a:r>
            <a:r>
              <a:rPr lang="en-US" dirty="0" smtClean="0"/>
              <a:t> </a:t>
            </a:r>
            <a:r>
              <a:rPr lang="en-US" dirty="0" err="1" smtClean="0"/>
              <a:t>nghị</a:t>
            </a:r>
            <a:endParaRPr lang="vi-VN" dirty="0"/>
          </a:p>
        </p:txBody>
      </p:sp>
      <p:sp>
        <p:nvSpPr>
          <p:cNvPr id="3" name="Content Placeholder 2"/>
          <p:cNvSpPr>
            <a:spLocks noGrp="1"/>
          </p:cNvSpPr>
          <p:nvPr>
            <p:ph idx="1"/>
          </p:nvPr>
        </p:nvSpPr>
        <p:spPr>
          <a:xfrm>
            <a:off x="457200" y="1200151"/>
            <a:ext cx="8363666" cy="3394472"/>
          </a:xfrm>
        </p:spPr>
        <p:txBody>
          <a:bodyPr>
            <a:normAutofit/>
          </a:bodyPr>
          <a:lstStyle/>
          <a:p>
            <a:r>
              <a:rPr lang="en-US" dirty="0" err="1" smtClean="0"/>
              <a:t>Bộ</a:t>
            </a:r>
            <a:r>
              <a:rPr lang="en-US" dirty="0" smtClean="0"/>
              <a:t> NN </a:t>
            </a:r>
            <a:r>
              <a:rPr lang="en-US" dirty="0" err="1" smtClean="0"/>
              <a:t>và</a:t>
            </a:r>
            <a:r>
              <a:rPr lang="en-US" dirty="0" smtClean="0"/>
              <a:t> PTNT, </a:t>
            </a:r>
            <a:r>
              <a:rPr lang="en-US" dirty="0" err="1" smtClean="0"/>
              <a:t>Bộ</a:t>
            </a:r>
            <a:r>
              <a:rPr lang="en-US" dirty="0" smtClean="0"/>
              <a:t> TNMT …. ban </a:t>
            </a:r>
            <a:r>
              <a:rPr lang="en-US" dirty="0" err="1" smtClean="0"/>
              <a:t>hành</a:t>
            </a:r>
            <a:r>
              <a:rPr lang="en-US" dirty="0" smtClean="0"/>
              <a:t> </a:t>
            </a:r>
            <a:r>
              <a:rPr lang="en-US" dirty="0" smtClean="0">
                <a:solidFill>
                  <a:srgbClr val="FF0000"/>
                </a:solidFill>
              </a:rPr>
              <a:t>QCVN </a:t>
            </a:r>
            <a:r>
              <a:rPr lang="en-US" dirty="0" err="1" smtClean="0">
                <a:solidFill>
                  <a:srgbClr val="FF0000"/>
                </a:solidFill>
              </a:rPr>
              <a:t>về</a:t>
            </a:r>
            <a:r>
              <a:rPr lang="en-US" dirty="0" smtClean="0">
                <a:solidFill>
                  <a:srgbClr val="FF0000"/>
                </a:solidFill>
              </a:rPr>
              <a:t> </a:t>
            </a:r>
            <a:r>
              <a:rPr lang="en-US" dirty="0" err="1" smtClean="0">
                <a:solidFill>
                  <a:srgbClr val="FF0000"/>
                </a:solidFill>
              </a:rPr>
              <a:t>nước</a:t>
            </a:r>
            <a:r>
              <a:rPr lang="en-US" dirty="0" smtClean="0">
                <a:solidFill>
                  <a:srgbClr val="FF0000"/>
                </a:solidFill>
              </a:rPr>
              <a:t> </a:t>
            </a:r>
            <a:r>
              <a:rPr lang="en-US" dirty="0" err="1" smtClean="0">
                <a:solidFill>
                  <a:srgbClr val="FF0000"/>
                </a:solidFill>
              </a:rPr>
              <a:t>chất</a:t>
            </a:r>
            <a:r>
              <a:rPr lang="en-US" dirty="0" smtClean="0">
                <a:solidFill>
                  <a:srgbClr val="FF0000"/>
                </a:solidFill>
              </a:rPr>
              <a:t> </a:t>
            </a:r>
            <a:r>
              <a:rPr lang="en-US" dirty="0" err="1" smtClean="0">
                <a:solidFill>
                  <a:srgbClr val="FF0000"/>
                </a:solidFill>
              </a:rPr>
              <a:t>lượng</a:t>
            </a:r>
            <a:r>
              <a:rPr lang="en-US" dirty="0" smtClean="0">
                <a:solidFill>
                  <a:srgbClr val="FF0000"/>
                </a:solidFill>
              </a:rPr>
              <a:t> </a:t>
            </a:r>
            <a:r>
              <a:rPr lang="en-US" dirty="0" err="1" smtClean="0">
                <a:solidFill>
                  <a:srgbClr val="FF0000"/>
                </a:solidFill>
              </a:rPr>
              <a:t>nước</a:t>
            </a:r>
            <a:r>
              <a:rPr lang="en-US" dirty="0" smtClean="0">
                <a:solidFill>
                  <a:srgbClr val="FF0000"/>
                </a:solidFill>
              </a:rPr>
              <a:t> </a:t>
            </a:r>
            <a:r>
              <a:rPr lang="en-US" dirty="0" err="1" smtClean="0">
                <a:solidFill>
                  <a:srgbClr val="FF0000"/>
                </a:solidFill>
              </a:rPr>
              <a:t>dùng</a:t>
            </a:r>
            <a:r>
              <a:rPr lang="en-US" dirty="0" smtClean="0">
                <a:solidFill>
                  <a:srgbClr val="FF0000"/>
                </a:solidFill>
              </a:rPr>
              <a:t> </a:t>
            </a:r>
            <a:r>
              <a:rPr lang="en-US" dirty="0" err="1" smtClean="0">
                <a:solidFill>
                  <a:srgbClr val="FF0000"/>
                </a:solidFill>
              </a:rPr>
              <a:t>cho</a:t>
            </a:r>
            <a:r>
              <a:rPr lang="en-US" dirty="0" smtClean="0">
                <a:solidFill>
                  <a:srgbClr val="FF0000"/>
                </a:solidFill>
              </a:rPr>
              <a:t> </a:t>
            </a:r>
            <a:r>
              <a:rPr lang="en-US" dirty="0" err="1" smtClean="0">
                <a:solidFill>
                  <a:srgbClr val="FF0000"/>
                </a:solidFill>
              </a:rPr>
              <a:t>tưới</a:t>
            </a:r>
            <a:r>
              <a:rPr lang="en-US" dirty="0" smtClean="0">
                <a:solidFill>
                  <a:srgbClr val="FF0000"/>
                </a:solidFill>
              </a:rPr>
              <a:t> </a:t>
            </a:r>
            <a:r>
              <a:rPr lang="en-US" dirty="0" err="1" smtClean="0">
                <a:solidFill>
                  <a:srgbClr val="FF0000"/>
                </a:solidFill>
              </a:rPr>
              <a:t>tiêu</a:t>
            </a:r>
            <a:endParaRPr lang="en-US" dirty="0" smtClean="0">
              <a:solidFill>
                <a:srgbClr val="FF0000"/>
              </a:solidFill>
            </a:endParaRPr>
          </a:p>
          <a:p>
            <a:r>
              <a:rPr lang="en-US" sz="2800" dirty="0" err="1"/>
              <a:t>Có</a:t>
            </a:r>
            <a:r>
              <a:rPr lang="en-US" sz="2800" dirty="0"/>
              <a:t> </a:t>
            </a:r>
            <a:r>
              <a:rPr lang="en-US" sz="2800" dirty="0" err="1"/>
              <a:t>nên</a:t>
            </a:r>
            <a:r>
              <a:rPr lang="en-US" sz="2800" dirty="0"/>
              <a:t> </a:t>
            </a:r>
            <a:r>
              <a:rPr lang="en-US" sz="2800" dirty="0" err="1"/>
              <a:t>coi</a:t>
            </a:r>
            <a:r>
              <a:rPr lang="en-US" sz="2800" dirty="0"/>
              <a:t> </a:t>
            </a:r>
            <a:r>
              <a:rPr lang="en-US" sz="2800" dirty="0" err="1">
                <a:solidFill>
                  <a:srgbClr val="FF0000"/>
                </a:solidFill>
              </a:rPr>
              <a:t>Phân</a:t>
            </a:r>
            <a:r>
              <a:rPr lang="en-US" sz="2800" dirty="0">
                <a:solidFill>
                  <a:srgbClr val="FF0000"/>
                </a:solidFill>
              </a:rPr>
              <a:t> </a:t>
            </a:r>
            <a:r>
              <a:rPr lang="en-US" sz="2800" dirty="0" err="1">
                <a:solidFill>
                  <a:srgbClr val="FF0000"/>
                </a:solidFill>
              </a:rPr>
              <a:t>gia</a:t>
            </a:r>
            <a:r>
              <a:rPr lang="en-US" sz="2800" dirty="0">
                <a:solidFill>
                  <a:srgbClr val="FF0000"/>
                </a:solidFill>
              </a:rPr>
              <a:t> </a:t>
            </a:r>
            <a:r>
              <a:rPr lang="en-US" sz="2800" dirty="0" err="1">
                <a:solidFill>
                  <a:srgbClr val="FF0000"/>
                </a:solidFill>
              </a:rPr>
              <a:t>súc</a:t>
            </a:r>
            <a:r>
              <a:rPr lang="en-US" sz="2800" dirty="0">
                <a:solidFill>
                  <a:srgbClr val="FF0000"/>
                </a:solidFill>
              </a:rPr>
              <a:t> </a:t>
            </a:r>
            <a:r>
              <a:rPr lang="en-US" sz="2800" dirty="0" err="1">
                <a:solidFill>
                  <a:srgbClr val="FF0000"/>
                </a:solidFill>
              </a:rPr>
              <a:t>là</a:t>
            </a:r>
            <a:r>
              <a:rPr lang="en-US" sz="2800" dirty="0">
                <a:solidFill>
                  <a:srgbClr val="FF0000"/>
                </a:solidFill>
              </a:rPr>
              <a:t> </a:t>
            </a:r>
            <a:r>
              <a:rPr lang="en-US" sz="2800" dirty="0" err="1">
                <a:solidFill>
                  <a:srgbClr val="FF0000"/>
                </a:solidFill>
              </a:rPr>
              <a:t>nguồn</a:t>
            </a:r>
            <a:r>
              <a:rPr lang="en-US" sz="2800" dirty="0">
                <a:solidFill>
                  <a:srgbClr val="FF0000"/>
                </a:solidFill>
              </a:rPr>
              <a:t> </a:t>
            </a:r>
            <a:r>
              <a:rPr lang="en-US" sz="2800" dirty="0" err="1">
                <a:solidFill>
                  <a:srgbClr val="FF0000"/>
                </a:solidFill>
              </a:rPr>
              <a:t>tài</a:t>
            </a:r>
            <a:r>
              <a:rPr lang="en-US" sz="2800" dirty="0">
                <a:solidFill>
                  <a:srgbClr val="FF0000"/>
                </a:solidFill>
              </a:rPr>
              <a:t> </a:t>
            </a:r>
            <a:r>
              <a:rPr lang="en-US" sz="2800" dirty="0" err="1">
                <a:solidFill>
                  <a:srgbClr val="FF0000"/>
                </a:solidFill>
              </a:rPr>
              <a:t>nguyên</a:t>
            </a:r>
            <a:r>
              <a:rPr lang="en-US" sz="2800" dirty="0">
                <a:solidFill>
                  <a:srgbClr val="FF0000"/>
                </a:solidFill>
              </a:rPr>
              <a:t> </a:t>
            </a:r>
            <a:r>
              <a:rPr lang="en-US" sz="2800" dirty="0" err="1">
                <a:solidFill>
                  <a:srgbClr val="FF0000"/>
                </a:solidFill>
              </a:rPr>
              <a:t>phân</a:t>
            </a:r>
            <a:r>
              <a:rPr lang="en-US" sz="2800" dirty="0">
                <a:solidFill>
                  <a:srgbClr val="FF0000"/>
                </a:solidFill>
              </a:rPr>
              <a:t> </a:t>
            </a:r>
            <a:r>
              <a:rPr lang="en-US" sz="2800" dirty="0" err="1">
                <a:solidFill>
                  <a:srgbClr val="FF0000"/>
                </a:solidFill>
              </a:rPr>
              <a:t>bón</a:t>
            </a:r>
            <a:r>
              <a:rPr lang="en-US" sz="2800" dirty="0">
                <a:solidFill>
                  <a:srgbClr val="FF0000"/>
                </a:solidFill>
              </a:rPr>
              <a:t> </a:t>
            </a:r>
            <a:r>
              <a:rPr lang="en-US" sz="2800" dirty="0" err="1"/>
              <a:t>để</a:t>
            </a:r>
            <a:r>
              <a:rPr lang="en-US" sz="2800" dirty="0"/>
              <a:t> </a:t>
            </a:r>
            <a:r>
              <a:rPr lang="en-US" sz="2800" dirty="0" err="1"/>
              <a:t>cải</a:t>
            </a:r>
            <a:r>
              <a:rPr lang="en-US" sz="2800" dirty="0"/>
              <a:t> </a:t>
            </a:r>
            <a:r>
              <a:rPr lang="en-US" sz="2800" dirty="0" err="1"/>
              <a:t>tạo</a:t>
            </a:r>
            <a:r>
              <a:rPr lang="en-US" sz="2800" dirty="0"/>
              <a:t> </a:t>
            </a:r>
            <a:r>
              <a:rPr lang="en-US" sz="2800" dirty="0" err="1"/>
              <a:t>đất</a:t>
            </a:r>
            <a:r>
              <a:rPr lang="en-US" sz="2800" dirty="0"/>
              <a:t> </a:t>
            </a:r>
            <a:r>
              <a:rPr lang="en-US" sz="2800" dirty="0" err="1"/>
              <a:t>và</a:t>
            </a:r>
            <a:r>
              <a:rPr lang="en-US" sz="2800" dirty="0"/>
              <a:t> ban </a:t>
            </a:r>
            <a:r>
              <a:rPr lang="en-US" sz="2800" dirty="0" err="1"/>
              <a:t>hành</a:t>
            </a:r>
            <a:r>
              <a:rPr lang="en-US" sz="2800" dirty="0"/>
              <a:t> </a:t>
            </a:r>
            <a:r>
              <a:rPr lang="en-US" sz="2800" dirty="0" err="1"/>
              <a:t>chính</a:t>
            </a:r>
            <a:r>
              <a:rPr lang="en-US" sz="2800" dirty="0"/>
              <a:t> </a:t>
            </a:r>
            <a:r>
              <a:rPr lang="en-US" sz="2800" dirty="0" err="1"/>
              <a:t>sách</a:t>
            </a:r>
            <a:r>
              <a:rPr lang="en-US" sz="2800" dirty="0"/>
              <a:t> </a:t>
            </a:r>
            <a:r>
              <a:rPr lang="en-US" sz="2800" dirty="0" err="1"/>
              <a:t>sử</a:t>
            </a:r>
            <a:r>
              <a:rPr lang="en-US" sz="2800" dirty="0"/>
              <a:t> </a:t>
            </a:r>
            <a:r>
              <a:rPr lang="en-US" sz="2800" dirty="0" err="1"/>
              <a:t>dụng</a:t>
            </a:r>
            <a:r>
              <a:rPr lang="en-US" sz="2800" dirty="0"/>
              <a:t> </a:t>
            </a:r>
            <a:r>
              <a:rPr lang="en-US" sz="2800" dirty="0" err="1"/>
              <a:t>hợp</a:t>
            </a:r>
            <a:r>
              <a:rPr lang="en-US" sz="2800" dirty="0"/>
              <a:t> </a:t>
            </a:r>
            <a:r>
              <a:rPr lang="en-US" sz="2800" dirty="0" err="1"/>
              <a:t>lý</a:t>
            </a:r>
            <a:r>
              <a:rPr lang="en-US" sz="2800" dirty="0"/>
              <a:t>?</a:t>
            </a:r>
          </a:p>
          <a:p>
            <a:r>
              <a:rPr lang="en-US" sz="2800" dirty="0" err="1"/>
              <a:t>Có</a:t>
            </a:r>
            <a:r>
              <a:rPr lang="en-US" sz="2800" dirty="0"/>
              <a:t> </a:t>
            </a:r>
            <a:r>
              <a:rPr lang="en-US" sz="2800" dirty="0" err="1"/>
              <a:t>nên</a:t>
            </a:r>
            <a:r>
              <a:rPr lang="en-US" sz="2800" dirty="0"/>
              <a:t> </a:t>
            </a:r>
            <a:r>
              <a:rPr lang="en-US" sz="2800" dirty="0" err="1"/>
              <a:t>để</a:t>
            </a:r>
            <a:r>
              <a:rPr lang="en-US" sz="2800" dirty="0"/>
              <a:t> 2 </a:t>
            </a:r>
            <a:r>
              <a:rPr lang="en-US" sz="2800" dirty="0" err="1"/>
              <a:t>quy</a:t>
            </a:r>
            <a:r>
              <a:rPr lang="en-US" sz="2800" dirty="0"/>
              <a:t> </a:t>
            </a:r>
            <a:r>
              <a:rPr lang="en-US" sz="2800" dirty="0" err="1"/>
              <a:t>chuẩn</a:t>
            </a:r>
            <a:r>
              <a:rPr lang="en-US" sz="2800" dirty="0"/>
              <a:t> QCVN 08:2015 – MT/BTNMT… </a:t>
            </a:r>
            <a:r>
              <a:rPr lang="en-US" sz="2800" dirty="0" err="1"/>
              <a:t>và</a:t>
            </a:r>
            <a:r>
              <a:rPr lang="en-US" sz="2800" dirty="0"/>
              <a:t> QCVN 62: 2016 –MT/BTNMT </a:t>
            </a:r>
            <a:r>
              <a:rPr lang="en-US" sz="2800" dirty="0" err="1"/>
              <a:t>để</a:t>
            </a:r>
            <a:r>
              <a:rPr lang="en-US" sz="2800" dirty="0"/>
              <a:t> </a:t>
            </a:r>
            <a:r>
              <a:rPr lang="en-US" sz="2800" dirty="0" err="1"/>
              <a:t>làm</a:t>
            </a:r>
            <a:r>
              <a:rPr lang="en-US" sz="2800" dirty="0"/>
              <a:t> </a:t>
            </a:r>
            <a:r>
              <a:rPr lang="en-US" sz="2800" dirty="0" err="1"/>
              <a:t>khó</a:t>
            </a:r>
            <a:r>
              <a:rPr lang="en-US" sz="2800" dirty="0"/>
              <a:t> </a:t>
            </a:r>
            <a:r>
              <a:rPr lang="en-US" sz="2800" dirty="0" err="1"/>
              <a:t>các</a:t>
            </a:r>
            <a:r>
              <a:rPr lang="en-US" sz="2800" dirty="0"/>
              <a:t> </a:t>
            </a:r>
            <a:r>
              <a:rPr lang="en-US" sz="2800" dirty="0" err="1"/>
              <a:t>doanh</a:t>
            </a:r>
            <a:r>
              <a:rPr lang="en-US" sz="2800" dirty="0"/>
              <a:t> </a:t>
            </a:r>
            <a:r>
              <a:rPr lang="en-US" sz="2800" dirty="0" err="1"/>
              <a:t>nghiệp</a:t>
            </a:r>
            <a:r>
              <a:rPr lang="en-US" sz="2800" dirty="0"/>
              <a:t> hay </a:t>
            </a:r>
            <a:r>
              <a:rPr lang="en-US" sz="2800" dirty="0" err="1"/>
              <a:t>không</a:t>
            </a:r>
            <a:r>
              <a:rPr lang="en-US" sz="2800" dirty="0"/>
              <a:t>? Hay </a:t>
            </a:r>
            <a:r>
              <a:rPr lang="en-US" sz="2800" dirty="0" err="1"/>
              <a:t>phải</a:t>
            </a:r>
            <a:r>
              <a:rPr lang="en-US" sz="2800" dirty="0"/>
              <a:t> </a:t>
            </a:r>
            <a:r>
              <a:rPr lang="en-US" sz="2800" dirty="0" err="1"/>
              <a:t>sửa</a:t>
            </a:r>
            <a:r>
              <a:rPr lang="en-US" sz="2800" dirty="0"/>
              <a:t> </a:t>
            </a:r>
            <a:r>
              <a:rPr lang="en-US" sz="2800" dirty="0" err="1"/>
              <a:t>đổi</a:t>
            </a:r>
            <a:r>
              <a:rPr lang="en-US" sz="2800" dirty="0"/>
              <a:t>?</a:t>
            </a:r>
            <a:endParaRPr lang="en-US" dirty="0" smtClean="0"/>
          </a:p>
          <a:p>
            <a:endParaRPr lang="vi-VN" dirty="0"/>
          </a:p>
        </p:txBody>
      </p:sp>
    </p:spTree>
    <p:extLst>
      <p:ext uri="{BB962C8B-B14F-4D97-AF65-F5344CB8AC3E}">
        <p14:creationId xmlns:p14="http://schemas.microsoft.com/office/powerpoint/2010/main" val="13039742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68" y="85419"/>
            <a:ext cx="8784800" cy="605245"/>
          </a:xfrm>
        </p:spPr>
        <p:txBody>
          <a:bodyPr>
            <a:normAutofit fontScale="90000"/>
          </a:bodyPr>
          <a:lstStyle/>
          <a:p>
            <a:r>
              <a:rPr lang="en-US" b="1" dirty="0" err="1" smtClean="0"/>
              <a:t>Đề</a:t>
            </a:r>
            <a:r>
              <a:rPr lang="en-US" b="1" dirty="0" smtClean="0"/>
              <a:t> </a:t>
            </a:r>
            <a:r>
              <a:rPr lang="en-US" b="1" dirty="0" err="1" smtClean="0"/>
              <a:t>nghị</a:t>
            </a:r>
            <a:r>
              <a:rPr lang="en-US" b="1" dirty="0" smtClean="0"/>
              <a:t>: </a:t>
            </a:r>
            <a:r>
              <a:rPr lang="en-US" b="1" dirty="0" err="1" smtClean="0"/>
              <a:t>Có</a:t>
            </a:r>
            <a:r>
              <a:rPr lang="en-US" b="1" dirty="0" smtClean="0"/>
              <a:t> </a:t>
            </a:r>
            <a:r>
              <a:rPr lang="en-US" b="1" dirty="0" err="1" smtClean="0"/>
              <a:t>nên</a:t>
            </a:r>
            <a:r>
              <a:rPr lang="en-US" b="1" dirty="0" smtClean="0"/>
              <a:t> </a:t>
            </a:r>
            <a:r>
              <a:rPr lang="en-US" b="1" dirty="0" err="1" smtClean="0"/>
              <a:t>học</a:t>
            </a:r>
            <a:r>
              <a:rPr lang="en-US" b="1" dirty="0" smtClean="0"/>
              <a:t> </a:t>
            </a:r>
            <a:r>
              <a:rPr lang="en-US" b="1" dirty="0" err="1" smtClean="0"/>
              <a:t>hỏi</a:t>
            </a:r>
            <a:r>
              <a:rPr lang="en-US" b="1" dirty="0" smtClean="0"/>
              <a:t> </a:t>
            </a:r>
            <a:r>
              <a:rPr lang="en-US" b="1" dirty="0" err="1" smtClean="0"/>
              <a:t>từ</a:t>
            </a:r>
            <a:r>
              <a:rPr lang="en-US" b="1" dirty="0" smtClean="0"/>
              <a:t> </a:t>
            </a:r>
            <a:r>
              <a:rPr lang="en-US" b="1" dirty="0" err="1" smtClean="0"/>
              <a:t>các</a:t>
            </a:r>
            <a:r>
              <a:rPr lang="en-US" b="1" dirty="0" smtClean="0"/>
              <a:t> </a:t>
            </a:r>
            <a:r>
              <a:rPr lang="en-US" b="1" dirty="0" err="1" smtClean="0"/>
              <a:t>nước</a:t>
            </a:r>
            <a:r>
              <a:rPr lang="en-US" b="1" dirty="0" smtClean="0"/>
              <a:t> </a:t>
            </a:r>
            <a:r>
              <a:rPr lang="en-US" b="1" dirty="0" err="1" smtClean="0"/>
              <a:t>khác</a:t>
            </a:r>
            <a:r>
              <a:rPr lang="en-US" b="1" dirty="0" smtClean="0"/>
              <a:t> </a:t>
            </a:r>
            <a:r>
              <a:rPr lang="en-US" b="1" dirty="0" err="1" smtClean="0"/>
              <a:t>không</a:t>
            </a:r>
            <a:r>
              <a:rPr lang="en-US" b="1" dirty="0" smtClean="0"/>
              <a:t>?</a:t>
            </a:r>
            <a:endParaRPr lang="en-US" b="1" dirty="0"/>
          </a:p>
        </p:txBody>
      </p:sp>
      <p:sp>
        <p:nvSpPr>
          <p:cNvPr id="3" name="Content Placeholder 2"/>
          <p:cNvSpPr>
            <a:spLocks noGrp="1"/>
          </p:cNvSpPr>
          <p:nvPr>
            <p:ph idx="1"/>
          </p:nvPr>
        </p:nvSpPr>
        <p:spPr>
          <a:xfrm>
            <a:off x="254382" y="862543"/>
            <a:ext cx="8648986" cy="1413143"/>
          </a:xfrm>
        </p:spPr>
        <p:txBody>
          <a:bodyPr>
            <a:noAutofit/>
          </a:bodyPr>
          <a:lstStyle/>
          <a:p>
            <a:r>
              <a:rPr lang="en-US" sz="2400" dirty="0" err="1" smtClean="0">
                <a:solidFill>
                  <a:srgbClr val="FF0000"/>
                </a:solidFill>
                <a:latin typeface="+mj-lt"/>
              </a:rPr>
              <a:t>Mỹ</a:t>
            </a:r>
            <a:r>
              <a:rPr lang="en-US" sz="2400" dirty="0" smtClean="0">
                <a:solidFill>
                  <a:srgbClr val="FF0000"/>
                </a:solidFill>
                <a:latin typeface="+mj-lt"/>
              </a:rPr>
              <a:t>, </a:t>
            </a:r>
            <a:r>
              <a:rPr lang="en-US" sz="2400" dirty="0" err="1" smtClean="0">
                <a:solidFill>
                  <a:srgbClr val="FF0000"/>
                </a:solidFill>
                <a:latin typeface="+mj-lt"/>
              </a:rPr>
              <a:t>Châu</a:t>
            </a:r>
            <a:r>
              <a:rPr lang="en-US" sz="2400" dirty="0" smtClean="0">
                <a:solidFill>
                  <a:srgbClr val="FF0000"/>
                </a:solidFill>
                <a:latin typeface="+mj-lt"/>
              </a:rPr>
              <a:t> </a:t>
            </a:r>
            <a:r>
              <a:rPr lang="en-US" sz="2400" dirty="0" err="1" smtClean="0">
                <a:solidFill>
                  <a:srgbClr val="FF0000"/>
                </a:solidFill>
                <a:latin typeface="+mj-lt"/>
              </a:rPr>
              <a:t>Âu</a:t>
            </a:r>
            <a:r>
              <a:rPr lang="en-US" sz="2400" dirty="0" smtClean="0">
                <a:solidFill>
                  <a:srgbClr val="FF0000"/>
                </a:solidFill>
                <a:latin typeface="+mj-lt"/>
              </a:rPr>
              <a:t>, </a:t>
            </a:r>
            <a:r>
              <a:rPr lang="en-US" sz="2400" dirty="0" err="1" smtClean="0">
                <a:solidFill>
                  <a:srgbClr val="FF0000"/>
                </a:solidFill>
                <a:latin typeface="+mj-lt"/>
              </a:rPr>
              <a:t>Đài</a:t>
            </a:r>
            <a:r>
              <a:rPr lang="en-US" sz="2400" dirty="0" smtClean="0">
                <a:solidFill>
                  <a:srgbClr val="FF0000"/>
                </a:solidFill>
                <a:latin typeface="+mj-lt"/>
              </a:rPr>
              <a:t> Loan, </a:t>
            </a:r>
            <a:r>
              <a:rPr lang="en-US" sz="2400" dirty="0" err="1" smtClean="0">
                <a:solidFill>
                  <a:srgbClr val="FF0000"/>
                </a:solidFill>
                <a:latin typeface="+mj-lt"/>
              </a:rPr>
              <a:t>Hàn</a:t>
            </a:r>
            <a:r>
              <a:rPr lang="en-US" sz="2400" dirty="0" smtClean="0">
                <a:solidFill>
                  <a:srgbClr val="FF0000"/>
                </a:solidFill>
                <a:latin typeface="+mj-lt"/>
              </a:rPr>
              <a:t> </a:t>
            </a:r>
            <a:r>
              <a:rPr lang="en-US" sz="2400" dirty="0" err="1" smtClean="0">
                <a:solidFill>
                  <a:srgbClr val="FF0000"/>
                </a:solidFill>
                <a:latin typeface="+mj-lt"/>
              </a:rPr>
              <a:t>Quốc</a:t>
            </a:r>
            <a:r>
              <a:rPr lang="en-US" sz="2400" dirty="0" smtClean="0">
                <a:solidFill>
                  <a:srgbClr val="FF0000"/>
                </a:solidFill>
                <a:latin typeface="+mj-lt"/>
              </a:rPr>
              <a:t>??? </a:t>
            </a:r>
            <a:r>
              <a:rPr lang="en-US" sz="2400" dirty="0" err="1" smtClean="0">
                <a:solidFill>
                  <a:srgbClr val="FF0000"/>
                </a:solidFill>
                <a:latin typeface="+mj-lt"/>
              </a:rPr>
              <a:t>Họ</a:t>
            </a:r>
            <a:r>
              <a:rPr lang="en-US" sz="2400" dirty="0" smtClean="0">
                <a:solidFill>
                  <a:srgbClr val="FF0000"/>
                </a:solidFill>
                <a:latin typeface="+mj-lt"/>
              </a:rPr>
              <a:t> </a:t>
            </a:r>
            <a:r>
              <a:rPr lang="en-US" sz="2400" dirty="0" err="1" smtClean="0">
                <a:solidFill>
                  <a:srgbClr val="FF0000"/>
                </a:solidFill>
                <a:latin typeface="+mj-lt"/>
              </a:rPr>
              <a:t>áp</a:t>
            </a:r>
            <a:r>
              <a:rPr lang="en-US" sz="2400" dirty="0" smtClean="0">
                <a:solidFill>
                  <a:srgbClr val="FF0000"/>
                </a:solidFill>
                <a:latin typeface="+mj-lt"/>
              </a:rPr>
              <a:t> </a:t>
            </a:r>
            <a:r>
              <a:rPr lang="en-US" sz="2400" dirty="0" err="1" smtClean="0">
                <a:solidFill>
                  <a:srgbClr val="FF0000"/>
                </a:solidFill>
                <a:latin typeface="+mj-lt"/>
              </a:rPr>
              <a:t>dụng</a:t>
            </a:r>
            <a:r>
              <a:rPr lang="en-US" sz="2400" dirty="0" smtClean="0">
                <a:solidFill>
                  <a:srgbClr val="FF0000"/>
                </a:solidFill>
                <a:latin typeface="+mj-lt"/>
              </a:rPr>
              <a:t> </a:t>
            </a:r>
            <a:r>
              <a:rPr lang="en-US" sz="2400" dirty="0" err="1" smtClean="0">
                <a:solidFill>
                  <a:srgbClr val="FF0000"/>
                </a:solidFill>
                <a:latin typeface="+mj-lt"/>
              </a:rPr>
              <a:t>như</a:t>
            </a:r>
            <a:r>
              <a:rPr lang="en-US" sz="2400" dirty="0" smtClean="0">
                <a:solidFill>
                  <a:srgbClr val="FF0000"/>
                </a:solidFill>
                <a:latin typeface="+mj-lt"/>
              </a:rPr>
              <a:t> </a:t>
            </a:r>
            <a:r>
              <a:rPr lang="en-US" sz="2400" dirty="0" err="1" smtClean="0">
                <a:solidFill>
                  <a:srgbClr val="FF0000"/>
                </a:solidFill>
                <a:latin typeface="+mj-lt"/>
              </a:rPr>
              <a:t>thế</a:t>
            </a:r>
            <a:r>
              <a:rPr lang="en-US" sz="2400" dirty="0" smtClean="0">
                <a:solidFill>
                  <a:srgbClr val="FF0000"/>
                </a:solidFill>
                <a:latin typeface="+mj-lt"/>
              </a:rPr>
              <a:t> </a:t>
            </a:r>
            <a:r>
              <a:rPr lang="en-US" sz="2400" dirty="0" err="1" smtClean="0">
                <a:solidFill>
                  <a:srgbClr val="FF0000"/>
                </a:solidFill>
                <a:latin typeface="+mj-lt"/>
              </a:rPr>
              <a:t>nào</a:t>
            </a:r>
            <a:r>
              <a:rPr lang="en-US" sz="2400" dirty="0" smtClean="0">
                <a:solidFill>
                  <a:srgbClr val="FF0000"/>
                </a:solidFill>
                <a:latin typeface="+mj-lt"/>
              </a:rPr>
              <a:t>?</a:t>
            </a:r>
          </a:p>
          <a:p>
            <a:r>
              <a:rPr lang="en-US" sz="2400" dirty="0" err="1" smtClean="0">
                <a:solidFill>
                  <a:srgbClr val="FF0000"/>
                </a:solidFill>
                <a:latin typeface="+mj-lt"/>
              </a:rPr>
              <a:t>Các</a:t>
            </a:r>
            <a:r>
              <a:rPr lang="en-US" sz="2400" dirty="0" smtClean="0">
                <a:solidFill>
                  <a:srgbClr val="FF0000"/>
                </a:solidFill>
                <a:latin typeface="+mj-lt"/>
              </a:rPr>
              <a:t> </a:t>
            </a:r>
            <a:r>
              <a:rPr lang="en-US" sz="2400" dirty="0" err="1" smtClean="0">
                <a:solidFill>
                  <a:srgbClr val="FF0000"/>
                </a:solidFill>
                <a:latin typeface="+mj-lt"/>
              </a:rPr>
              <a:t>nước</a:t>
            </a:r>
            <a:r>
              <a:rPr lang="en-US" sz="2400" dirty="0" smtClean="0">
                <a:solidFill>
                  <a:srgbClr val="FF0000"/>
                </a:solidFill>
                <a:latin typeface="+mj-lt"/>
              </a:rPr>
              <a:t> </a:t>
            </a:r>
            <a:r>
              <a:rPr lang="en-US" sz="2400" dirty="0" err="1" smtClean="0">
                <a:solidFill>
                  <a:srgbClr val="FF0000"/>
                </a:solidFill>
                <a:latin typeface="+mj-lt"/>
              </a:rPr>
              <a:t>thực</a:t>
            </a:r>
            <a:r>
              <a:rPr lang="en-US" sz="2400" dirty="0" smtClean="0">
                <a:solidFill>
                  <a:srgbClr val="FF0000"/>
                </a:solidFill>
                <a:latin typeface="+mj-lt"/>
              </a:rPr>
              <a:t> </a:t>
            </a:r>
            <a:r>
              <a:rPr lang="en-US" sz="2400" dirty="0" err="1" smtClean="0">
                <a:solidFill>
                  <a:srgbClr val="FF0000"/>
                </a:solidFill>
                <a:latin typeface="+mj-lt"/>
              </a:rPr>
              <a:t>hiện</a:t>
            </a:r>
            <a:r>
              <a:rPr lang="en-US" sz="2400" dirty="0" smtClean="0">
                <a:solidFill>
                  <a:srgbClr val="FF0000"/>
                </a:solidFill>
                <a:latin typeface="+mj-lt"/>
              </a:rPr>
              <a:t> </a:t>
            </a:r>
            <a:r>
              <a:rPr lang="en-US" sz="2400" dirty="0" err="1" smtClean="0">
                <a:solidFill>
                  <a:srgbClr val="FF0000"/>
                </a:solidFill>
                <a:latin typeface="+mj-lt"/>
              </a:rPr>
              <a:t>như</a:t>
            </a:r>
            <a:r>
              <a:rPr lang="en-US" sz="2400" dirty="0" smtClean="0">
                <a:solidFill>
                  <a:srgbClr val="FF0000"/>
                </a:solidFill>
                <a:latin typeface="+mj-lt"/>
              </a:rPr>
              <a:t> </a:t>
            </a:r>
            <a:r>
              <a:rPr lang="en-US" sz="2400" dirty="0" err="1" smtClean="0">
                <a:solidFill>
                  <a:srgbClr val="FF0000"/>
                </a:solidFill>
                <a:latin typeface="+mj-lt"/>
              </a:rPr>
              <a:t>ảnh</a:t>
            </a:r>
            <a:r>
              <a:rPr lang="en-US" sz="2400" dirty="0" smtClean="0">
                <a:solidFill>
                  <a:srgbClr val="FF0000"/>
                </a:solidFill>
                <a:latin typeface="+mj-lt"/>
              </a:rPr>
              <a:t> </a:t>
            </a:r>
            <a:r>
              <a:rPr lang="en-US" sz="2400" dirty="0" err="1" smtClean="0">
                <a:solidFill>
                  <a:srgbClr val="FF0000"/>
                </a:solidFill>
                <a:latin typeface="+mj-lt"/>
              </a:rPr>
              <a:t>bên</a:t>
            </a:r>
            <a:r>
              <a:rPr lang="en-US" sz="2400" dirty="0" smtClean="0">
                <a:solidFill>
                  <a:srgbClr val="FF0000"/>
                </a:solidFill>
                <a:latin typeface="+mj-lt"/>
              </a:rPr>
              <a:t> </a:t>
            </a:r>
            <a:r>
              <a:rPr lang="en-US" sz="2400" dirty="0" err="1" smtClean="0">
                <a:solidFill>
                  <a:srgbClr val="FF0000"/>
                </a:solidFill>
                <a:latin typeface="+mj-lt"/>
              </a:rPr>
              <a:t>dưới</a:t>
            </a:r>
            <a:r>
              <a:rPr lang="en-US" sz="2400" dirty="0" smtClean="0">
                <a:solidFill>
                  <a:srgbClr val="FF0000"/>
                </a:solidFill>
                <a:latin typeface="+mj-lt"/>
              </a:rPr>
              <a:t>, </a:t>
            </a:r>
            <a:r>
              <a:rPr lang="en-US" sz="2400" dirty="0" err="1" smtClean="0">
                <a:solidFill>
                  <a:srgbClr val="FF0000"/>
                </a:solidFill>
                <a:latin typeface="+mj-lt"/>
              </a:rPr>
              <a:t>Việt</a:t>
            </a:r>
            <a:r>
              <a:rPr lang="en-US" sz="2400" dirty="0" smtClean="0">
                <a:solidFill>
                  <a:srgbClr val="FF0000"/>
                </a:solidFill>
                <a:latin typeface="+mj-lt"/>
              </a:rPr>
              <a:t> Nam </a:t>
            </a:r>
            <a:r>
              <a:rPr lang="en-US" sz="2400" dirty="0" err="1" smtClean="0">
                <a:solidFill>
                  <a:srgbClr val="FF0000"/>
                </a:solidFill>
                <a:latin typeface="+mj-lt"/>
              </a:rPr>
              <a:t>có</a:t>
            </a:r>
            <a:r>
              <a:rPr lang="en-US" sz="2400" dirty="0" smtClean="0">
                <a:solidFill>
                  <a:srgbClr val="FF0000"/>
                </a:solidFill>
                <a:latin typeface="+mj-lt"/>
              </a:rPr>
              <a:t> </a:t>
            </a:r>
            <a:r>
              <a:rPr lang="en-US" sz="2400" dirty="0" err="1" smtClean="0">
                <a:solidFill>
                  <a:srgbClr val="FF0000"/>
                </a:solidFill>
                <a:latin typeface="+mj-lt"/>
              </a:rPr>
              <a:t>nên</a:t>
            </a:r>
            <a:r>
              <a:rPr lang="en-US" sz="2400" dirty="0" smtClean="0">
                <a:solidFill>
                  <a:srgbClr val="FF0000"/>
                </a:solidFill>
                <a:latin typeface="+mj-lt"/>
              </a:rPr>
              <a:t> </a:t>
            </a:r>
            <a:r>
              <a:rPr lang="en-US" sz="2400" dirty="0" err="1" smtClean="0">
                <a:solidFill>
                  <a:srgbClr val="FF0000"/>
                </a:solidFill>
                <a:latin typeface="+mj-lt"/>
              </a:rPr>
              <a:t>áp</a:t>
            </a:r>
            <a:r>
              <a:rPr lang="en-US" sz="2400" dirty="0" smtClean="0">
                <a:solidFill>
                  <a:srgbClr val="FF0000"/>
                </a:solidFill>
                <a:latin typeface="+mj-lt"/>
              </a:rPr>
              <a:t> </a:t>
            </a:r>
            <a:r>
              <a:rPr lang="en-US" sz="2400" dirty="0" err="1" smtClean="0">
                <a:solidFill>
                  <a:srgbClr val="FF0000"/>
                </a:solidFill>
                <a:latin typeface="+mj-lt"/>
              </a:rPr>
              <a:t>dụng</a:t>
            </a:r>
            <a:r>
              <a:rPr lang="en-US" sz="2400" dirty="0" smtClean="0">
                <a:solidFill>
                  <a:srgbClr val="FF0000"/>
                </a:solidFill>
                <a:latin typeface="+mj-lt"/>
              </a:rPr>
              <a:t> hay </a:t>
            </a:r>
            <a:r>
              <a:rPr lang="en-US" sz="2400" dirty="0" err="1" smtClean="0">
                <a:solidFill>
                  <a:srgbClr val="FF0000"/>
                </a:solidFill>
                <a:latin typeface="+mj-lt"/>
              </a:rPr>
              <a:t>không</a:t>
            </a:r>
            <a:r>
              <a:rPr lang="en-US" sz="2400" dirty="0">
                <a:solidFill>
                  <a:srgbClr val="FF0000"/>
                </a:solidFill>
                <a:latin typeface="+mj-lt"/>
              </a:rPr>
              <a:t>?</a:t>
            </a:r>
            <a:endParaRPr lang="en-US" sz="2400" dirty="0" smtClean="0">
              <a:solidFill>
                <a:srgbClr val="FF0000"/>
              </a:solidFill>
              <a:latin typeface="+mj-lt"/>
              <a:cs typeface="Times New Roman" pitchFamily="18" charset="0"/>
            </a:endParaRPr>
          </a:p>
          <a:p>
            <a:endParaRPr lang="en-US" sz="2400" dirty="0" smtClean="0">
              <a:latin typeface="+mj-lt"/>
              <a:cs typeface="Times New Roman" pitchFamily="18" charset="0"/>
            </a:endParaRPr>
          </a:p>
          <a:p>
            <a:endParaRPr lang="en-US" sz="2400" dirty="0">
              <a:latin typeface="+mj-lt"/>
            </a:endParaRPr>
          </a:p>
        </p:txBody>
      </p:sp>
      <p:pic>
        <p:nvPicPr>
          <p:cNvPr id="1026" name="Picture 2" descr="Kết quả hình ảnh cho liquid manure machiner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8568" y="2567857"/>
            <a:ext cx="2691717" cy="2027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ết quả hình ảnh cho liquid manure machinery john deer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50143" y="2519228"/>
            <a:ext cx="3037994" cy="21504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ết quả hình ảnh cho liquid manure machinary applicatio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2575" y="2519228"/>
            <a:ext cx="2887038" cy="20272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50143" y="4595057"/>
            <a:ext cx="3237874" cy="369332"/>
          </a:xfrm>
          <a:prstGeom prst="rect">
            <a:avLst/>
          </a:prstGeom>
          <a:noFill/>
        </p:spPr>
        <p:txBody>
          <a:bodyPr wrap="none" rtlCol="0">
            <a:spAutoFit/>
          </a:bodyPr>
          <a:lstStyle/>
          <a:p>
            <a:r>
              <a:rPr lang="en-US" sz="1800" b="1" dirty="0" err="1" smtClean="0"/>
              <a:t>Máy</a:t>
            </a:r>
            <a:r>
              <a:rPr lang="en-US" sz="1800" b="1" dirty="0" smtClean="0"/>
              <a:t> </a:t>
            </a:r>
            <a:r>
              <a:rPr lang="en-US" sz="1800" b="1" dirty="0" err="1" smtClean="0"/>
              <a:t>bón</a:t>
            </a:r>
            <a:r>
              <a:rPr lang="en-US" sz="1800" b="1" dirty="0" smtClean="0"/>
              <a:t> </a:t>
            </a:r>
            <a:r>
              <a:rPr lang="en-US" sz="1800" b="1" dirty="0" err="1" smtClean="0"/>
              <a:t>phân</a:t>
            </a:r>
            <a:r>
              <a:rPr lang="en-US" sz="1800" b="1" dirty="0" smtClean="0"/>
              <a:t> </a:t>
            </a:r>
            <a:r>
              <a:rPr lang="en-US" sz="1800" b="1" dirty="0" err="1" smtClean="0"/>
              <a:t>lỏng</a:t>
            </a:r>
            <a:r>
              <a:rPr lang="en-US" sz="1800" b="1" dirty="0" smtClean="0"/>
              <a:t> </a:t>
            </a:r>
            <a:r>
              <a:rPr lang="en-US" sz="1800" b="1" dirty="0" err="1" smtClean="0"/>
              <a:t>cho</a:t>
            </a:r>
            <a:r>
              <a:rPr lang="en-US" sz="1800" b="1" dirty="0" smtClean="0"/>
              <a:t> </a:t>
            </a:r>
            <a:r>
              <a:rPr lang="en-US" sz="1800" b="1" dirty="0" err="1" smtClean="0"/>
              <a:t>đồng</a:t>
            </a:r>
            <a:r>
              <a:rPr lang="en-US" sz="1800" b="1" dirty="0" smtClean="0"/>
              <a:t> </a:t>
            </a:r>
            <a:r>
              <a:rPr lang="en-US" sz="1800" b="1" dirty="0" err="1" smtClean="0"/>
              <a:t>cỏ</a:t>
            </a:r>
            <a:endParaRPr lang="en-US" sz="1800" b="1" dirty="0"/>
          </a:p>
        </p:txBody>
      </p:sp>
    </p:spTree>
    <p:extLst>
      <p:ext uri="{BB962C8B-B14F-4D97-AF65-F5344CB8AC3E}">
        <p14:creationId xmlns:p14="http://schemas.microsoft.com/office/powerpoint/2010/main" val="4080158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23235"/>
            <a:ext cx="5908431" cy="571129"/>
          </a:xfrm>
          <a:prstGeom prst="rect">
            <a:avLst/>
          </a:prstGeom>
        </p:spPr>
        <p:txBody>
          <a:bodyPr wrap="square" lIns="77925" tIns="38963" rIns="77925" bIns="38963">
            <a:spAutoFit/>
          </a:bodyPr>
          <a:lstStyle/>
          <a:p>
            <a:r>
              <a:rPr lang="en-US" sz="1700" b="1" dirty="0">
                <a:solidFill>
                  <a:srgbClr val="0070C0"/>
                </a:solidFill>
                <a:latin typeface="Calibri"/>
                <a:cs typeface="Calibri"/>
              </a:rPr>
              <a:t>HỆ THỐNG QUẢN TRỊ TIÊN TIẾN</a:t>
            </a:r>
          </a:p>
          <a:p>
            <a:r>
              <a:rPr lang="en-US" b="1" dirty="0" smtClean="0">
                <a:solidFill>
                  <a:srgbClr val="907E4E"/>
                </a:solidFill>
                <a:latin typeface="Calibri"/>
                <a:cs typeface="Calibri"/>
              </a:rPr>
              <a:t>TRUE HAPPINESS – VÌ HẠNH PHÚC ĐÍCH THỰC</a:t>
            </a:r>
            <a:endParaRPr lang="en-US" b="1" dirty="0">
              <a:solidFill>
                <a:srgbClr val="907E4E"/>
              </a:solidFill>
              <a:latin typeface="Calibri"/>
              <a:cs typeface="Calibri"/>
            </a:endParaRPr>
          </a:p>
        </p:txBody>
      </p:sp>
      <p:grpSp>
        <p:nvGrpSpPr>
          <p:cNvPr id="44" name="Group 43"/>
          <p:cNvGrpSpPr/>
          <p:nvPr/>
        </p:nvGrpSpPr>
        <p:grpSpPr>
          <a:xfrm>
            <a:off x="3259015" y="794364"/>
            <a:ext cx="2267577" cy="2188152"/>
            <a:chOff x="3886200" y="1284114"/>
            <a:chExt cx="1971174" cy="2320255"/>
          </a:xfrm>
        </p:grpSpPr>
        <p:sp>
          <p:nvSpPr>
            <p:cNvPr id="39" name="Rounded Rectangle 38"/>
            <p:cNvSpPr/>
            <p:nvPr/>
          </p:nvSpPr>
          <p:spPr>
            <a:xfrm>
              <a:off x="3886200" y="1284114"/>
              <a:ext cx="1971174" cy="2320255"/>
            </a:xfrm>
            <a:prstGeom prst="roundRect">
              <a:avLst>
                <a:gd name="adj" fmla="val 3432"/>
              </a:avLst>
            </a:prstGeom>
            <a:solidFill>
              <a:schemeClr val="lt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13" name="Group 27"/>
            <p:cNvGrpSpPr>
              <a:grpSpLocks/>
            </p:cNvGrpSpPr>
            <p:nvPr/>
          </p:nvGrpSpPr>
          <p:grpSpPr bwMode="auto">
            <a:xfrm>
              <a:off x="3964781" y="1362075"/>
              <a:ext cx="1803400" cy="2120900"/>
              <a:chOff x="3494813" y="1675265"/>
              <a:chExt cx="1802680" cy="2120800"/>
            </a:xfrm>
          </p:grpSpPr>
          <p:sp>
            <p:nvSpPr>
              <p:cNvPr id="15" name="Rectangle 14"/>
              <p:cNvSpPr/>
              <p:nvPr/>
            </p:nvSpPr>
            <p:spPr>
              <a:xfrm>
                <a:off x="3494813" y="1675265"/>
                <a:ext cx="1802680" cy="2120800"/>
              </a:xfrm>
              <a:prstGeom prst="rect">
                <a:avLst/>
              </a:prstGeom>
              <a:solidFill>
                <a:schemeClr val="bg1"/>
              </a:solidFill>
              <a:ln>
                <a:solidFill>
                  <a:schemeClr val="bg1">
                    <a:lumMod val="95000"/>
                  </a:schemeClr>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3585265" y="2037198"/>
                <a:ext cx="1621777" cy="825461"/>
              </a:xfrm>
              <a:prstGeom prst="rect">
                <a:avLst/>
              </a:prstGeom>
              <a:blipFill rotWithShape="1">
                <a:blip r:embed="rId3" cstate="email">
                  <a:extLst/>
                </a:blip>
                <a:stretch>
                  <a:fillRect/>
                </a:stretch>
              </a:blipFill>
              <a:effectLst/>
            </p:spPr>
            <p:style>
              <a:lnRef idx="3">
                <a:schemeClr val="lt1">
                  <a:hueOff val="0"/>
                  <a:satOff val="0"/>
                  <a:lumOff val="0"/>
                  <a:alphaOff val="0"/>
                </a:schemeClr>
              </a:lnRef>
              <a:fillRef idx="1">
                <a:scrgbClr r="0" g="0" b="0"/>
              </a:fillRef>
              <a:effectRef idx="1">
                <a:schemeClr val="accent1">
                  <a:tint val="50000"/>
                  <a:hueOff val="-3272378"/>
                  <a:satOff val="-176"/>
                  <a:lumOff val="2841"/>
                  <a:alphaOff val="0"/>
                </a:schemeClr>
              </a:effectRef>
              <a:fontRef idx="minor">
                <a:schemeClr val="lt1">
                  <a:hueOff val="0"/>
                  <a:satOff val="0"/>
                  <a:lumOff val="0"/>
                  <a:alphaOff val="0"/>
                </a:schemeClr>
              </a:fontRef>
            </p:style>
          </p:sp>
          <p:sp>
            <p:nvSpPr>
              <p:cNvPr id="17" name="Freeform 16"/>
              <p:cNvSpPr/>
              <p:nvPr/>
            </p:nvSpPr>
            <p:spPr>
              <a:xfrm>
                <a:off x="3585265" y="3349998"/>
                <a:ext cx="1621777" cy="446067"/>
              </a:xfrm>
              <a:custGeom>
                <a:avLst/>
                <a:gdLst>
                  <a:gd name="connsiteX0" fmla="*/ 0 w 1622412"/>
                  <a:gd name="connsiteY0" fmla="*/ 0 h 360519"/>
                  <a:gd name="connsiteX1" fmla="*/ 1622412 w 1622412"/>
                  <a:gd name="connsiteY1" fmla="*/ 0 h 360519"/>
                  <a:gd name="connsiteX2" fmla="*/ 1622412 w 1622412"/>
                  <a:gd name="connsiteY2" fmla="*/ 360519 h 360519"/>
                  <a:gd name="connsiteX3" fmla="*/ 0 w 1622412"/>
                  <a:gd name="connsiteY3" fmla="*/ 360519 h 360519"/>
                  <a:gd name="connsiteX4" fmla="*/ 0 w 1622412"/>
                  <a:gd name="connsiteY4" fmla="*/ 0 h 360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2412" h="360519">
                    <a:moveTo>
                      <a:pt x="0" y="0"/>
                    </a:moveTo>
                    <a:lnTo>
                      <a:pt x="1622412" y="0"/>
                    </a:lnTo>
                    <a:lnTo>
                      <a:pt x="1622412" y="360519"/>
                    </a:lnTo>
                    <a:lnTo>
                      <a:pt x="0" y="360519"/>
                    </a:lnTo>
                    <a:lnTo>
                      <a:pt x="0" y="0"/>
                    </a:lnTo>
                    <a:close/>
                  </a:path>
                </a:pathLst>
              </a:cu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1910" tIns="41910" rIns="41910" bIns="41910" spcCol="1270" anchor="ctr"/>
              <a:lstStyle/>
              <a:p>
                <a:pPr algn="ctr" defTabSz="397743" eaLnBrk="0" hangingPunct="0">
                  <a:lnSpc>
                    <a:spcPct val="90000"/>
                  </a:lnSpc>
                  <a:spcAft>
                    <a:spcPct val="35000"/>
                  </a:spcAft>
                  <a:defRPr/>
                </a:pPr>
                <a:r>
                  <a:rPr lang="en-US" sz="1000" b="1" dirty="0">
                    <a:latin typeface="+mj-lt"/>
                  </a:rPr>
                  <a:t>QUẢN LÝ THÚ Y</a:t>
                </a:r>
              </a:p>
            </p:txBody>
          </p:sp>
          <p:sp>
            <p:nvSpPr>
              <p:cNvPr id="18" name="Freeform 17"/>
              <p:cNvSpPr/>
              <p:nvPr/>
            </p:nvSpPr>
            <p:spPr>
              <a:xfrm>
                <a:off x="3585265" y="3015052"/>
                <a:ext cx="1621777" cy="212715"/>
              </a:xfrm>
              <a:custGeom>
                <a:avLst/>
                <a:gdLst>
                  <a:gd name="connsiteX0" fmla="*/ 0 w 1622412"/>
                  <a:gd name="connsiteY0" fmla="*/ 0 h 212097"/>
                  <a:gd name="connsiteX1" fmla="*/ 1622412 w 1622412"/>
                  <a:gd name="connsiteY1" fmla="*/ 0 h 212097"/>
                  <a:gd name="connsiteX2" fmla="*/ 1622412 w 1622412"/>
                  <a:gd name="connsiteY2" fmla="*/ 212097 h 212097"/>
                  <a:gd name="connsiteX3" fmla="*/ 0 w 1622412"/>
                  <a:gd name="connsiteY3" fmla="*/ 212097 h 212097"/>
                  <a:gd name="connsiteX4" fmla="*/ 0 w 1622412"/>
                  <a:gd name="connsiteY4" fmla="*/ 0 h 21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2412" h="212097">
                    <a:moveTo>
                      <a:pt x="0" y="0"/>
                    </a:moveTo>
                    <a:lnTo>
                      <a:pt x="1622412" y="0"/>
                    </a:lnTo>
                    <a:lnTo>
                      <a:pt x="1622412" y="212097"/>
                    </a:lnTo>
                    <a:lnTo>
                      <a:pt x="0" y="21209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8100" tIns="38100" rIns="38100" bIns="38100" spcCol="1270" anchor="ctr"/>
              <a:lstStyle/>
              <a:p>
                <a:pPr algn="ctr" defTabSz="378803" eaLnBrk="0" hangingPunct="0">
                  <a:lnSpc>
                    <a:spcPct val="90000"/>
                  </a:lnSpc>
                  <a:spcAft>
                    <a:spcPct val="35000"/>
                  </a:spcAft>
                  <a:defRPr/>
                </a:pPr>
                <a:r>
                  <a:rPr lang="en-US" sz="1000" b="1" dirty="0">
                    <a:solidFill>
                      <a:schemeClr val="tx2"/>
                    </a:solidFill>
                    <a:latin typeface="+mj-lt"/>
                    <a:cs typeface="Arial" pitchFamily="34" charset="0"/>
                  </a:rPr>
                  <a:t>Totally Vets - New Zealand </a:t>
                </a:r>
              </a:p>
            </p:txBody>
          </p:sp>
        </p:grpSp>
      </p:grpSp>
      <p:grpSp>
        <p:nvGrpSpPr>
          <p:cNvPr id="45" name="Group 44"/>
          <p:cNvGrpSpPr/>
          <p:nvPr/>
        </p:nvGrpSpPr>
        <p:grpSpPr>
          <a:xfrm>
            <a:off x="6049107" y="794364"/>
            <a:ext cx="2562330" cy="2188152"/>
            <a:chOff x="6553200" y="1284114"/>
            <a:chExt cx="1971174" cy="2320255"/>
          </a:xfrm>
        </p:grpSpPr>
        <p:sp>
          <p:nvSpPr>
            <p:cNvPr id="40" name="Rounded Rectangle 39"/>
            <p:cNvSpPr/>
            <p:nvPr/>
          </p:nvSpPr>
          <p:spPr>
            <a:xfrm>
              <a:off x="6553200" y="1284114"/>
              <a:ext cx="1971174" cy="2320255"/>
            </a:xfrm>
            <a:prstGeom prst="roundRect">
              <a:avLst>
                <a:gd name="adj" fmla="val 3432"/>
              </a:avLst>
            </a:prstGeom>
            <a:solidFill>
              <a:schemeClr val="lt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19" name="Group 26"/>
            <p:cNvGrpSpPr>
              <a:grpSpLocks/>
            </p:cNvGrpSpPr>
            <p:nvPr/>
          </p:nvGrpSpPr>
          <p:grpSpPr bwMode="auto">
            <a:xfrm>
              <a:off x="6634956" y="1362075"/>
              <a:ext cx="1803400" cy="2120900"/>
              <a:chOff x="5627033" y="1675265"/>
              <a:chExt cx="1802680" cy="2120800"/>
            </a:xfrm>
          </p:grpSpPr>
          <p:sp>
            <p:nvSpPr>
              <p:cNvPr id="20" name="Rectangle 19"/>
              <p:cNvSpPr/>
              <p:nvPr/>
            </p:nvSpPr>
            <p:spPr>
              <a:xfrm>
                <a:off x="5627033" y="1675265"/>
                <a:ext cx="1802680" cy="2120800"/>
              </a:xfrm>
              <a:prstGeom prst="rect">
                <a:avLst/>
              </a:prstGeom>
              <a:solidFill>
                <a:schemeClr val="lt1">
                  <a:hueOff val="0"/>
                  <a:satOff val="0"/>
                  <a:lumOff val="0"/>
                </a:schemeClr>
              </a:solidFill>
              <a:ln>
                <a:solidFill>
                  <a:schemeClr val="bg1">
                    <a:lumMod val="95000"/>
                  </a:schemeClr>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1" name="Rectangle 20"/>
              <p:cNvSpPr/>
              <p:nvPr/>
            </p:nvSpPr>
            <p:spPr>
              <a:xfrm>
                <a:off x="5717485" y="2037198"/>
                <a:ext cx="1621777" cy="825461"/>
              </a:xfrm>
              <a:prstGeom prst="rect">
                <a:avLst/>
              </a:prstGeom>
              <a:blipFill rotWithShape="1">
                <a:blip r:embed="rId4" cstate="email">
                  <a:extLst/>
                </a:blip>
                <a:stretch>
                  <a:fillRect/>
                </a:stretch>
              </a:blipFill>
              <a:ln>
                <a:noFill/>
              </a:ln>
              <a:effectLst/>
            </p:spPr>
            <p:style>
              <a:lnRef idx="3">
                <a:schemeClr val="lt1">
                  <a:hueOff val="0"/>
                  <a:satOff val="0"/>
                  <a:lumOff val="0"/>
                  <a:alphaOff val="0"/>
                </a:schemeClr>
              </a:lnRef>
              <a:fillRef idx="1">
                <a:scrgbClr r="0" g="0" b="0"/>
              </a:fillRef>
              <a:effectRef idx="1">
                <a:schemeClr val="accent1">
                  <a:tint val="50000"/>
                  <a:hueOff val="-6544756"/>
                  <a:satOff val="-351"/>
                  <a:lumOff val="5682"/>
                  <a:alphaOff val="0"/>
                </a:schemeClr>
              </a:effectRef>
              <a:fontRef idx="minor">
                <a:schemeClr val="lt1">
                  <a:hueOff val="0"/>
                  <a:satOff val="0"/>
                  <a:lumOff val="0"/>
                  <a:alphaOff val="0"/>
                </a:schemeClr>
              </a:fontRef>
            </p:style>
          </p:sp>
          <p:sp>
            <p:nvSpPr>
              <p:cNvPr id="22" name="Freeform 21"/>
              <p:cNvSpPr/>
              <p:nvPr/>
            </p:nvSpPr>
            <p:spPr>
              <a:xfrm>
                <a:off x="5717485" y="3349998"/>
                <a:ext cx="1621777" cy="446067"/>
              </a:xfrm>
              <a:custGeom>
                <a:avLst/>
                <a:gdLst>
                  <a:gd name="connsiteX0" fmla="*/ 0 w 1622412"/>
                  <a:gd name="connsiteY0" fmla="*/ 0 h 360519"/>
                  <a:gd name="connsiteX1" fmla="*/ 1622412 w 1622412"/>
                  <a:gd name="connsiteY1" fmla="*/ 0 h 360519"/>
                  <a:gd name="connsiteX2" fmla="*/ 1622412 w 1622412"/>
                  <a:gd name="connsiteY2" fmla="*/ 360519 h 360519"/>
                  <a:gd name="connsiteX3" fmla="*/ 0 w 1622412"/>
                  <a:gd name="connsiteY3" fmla="*/ 360519 h 360519"/>
                  <a:gd name="connsiteX4" fmla="*/ 0 w 1622412"/>
                  <a:gd name="connsiteY4" fmla="*/ 0 h 360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2412" h="360519">
                    <a:moveTo>
                      <a:pt x="0" y="0"/>
                    </a:moveTo>
                    <a:lnTo>
                      <a:pt x="1622412" y="0"/>
                    </a:lnTo>
                    <a:lnTo>
                      <a:pt x="1622412" y="360519"/>
                    </a:lnTo>
                    <a:lnTo>
                      <a:pt x="0" y="360519"/>
                    </a:lnTo>
                    <a:lnTo>
                      <a:pt x="0" y="0"/>
                    </a:lnTo>
                    <a:close/>
                  </a:path>
                </a:pathLst>
              </a:cu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lIns="41910" tIns="41910" rIns="41910" bIns="41910" spcCol="1270" anchor="ctr"/>
              <a:lstStyle/>
              <a:p>
                <a:pPr algn="ctr" defTabSz="397743" eaLnBrk="0" hangingPunct="0">
                  <a:lnSpc>
                    <a:spcPct val="90000"/>
                  </a:lnSpc>
                  <a:defRPr/>
                </a:pPr>
                <a:r>
                  <a:rPr lang="en-US" sz="900" b="1" dirty="0">
                    <a:latin typeface="+mj-lt"/>
                  </a:rPr>
                  <a:t>HỆ THỐNG QUẢN LÝ     </a:t>
                </a:r>
              </a:p>
              <a:p>
                <a:pPr algn="ctr" defTabSz="397743" eaLnBrk="0" hangingPunct="0">
                  <a:lnSpc>
                    <a:spcPct val="90000"/>
                  </a:lnSpc>
                  <a:spcAft>
                    <a:spcPct val="35000"/>
                  </a:spcAft>
                  <a:defRPr/>
                </a:pPr>
                <a:r>
                  <a:rPr lang="en-US" sz="900" b="1" dirty="0">
                    <a:latin typeface="+mj-lt"/>
                  </a:rPr>
                  <a:t>TÀI CHÍNH</a:t>
                </a:r>
              </a:p>
            </p:txBody>
          </p:sp>
          <p:sp>
            <p:nvSpPr>
              <p:cNvPr id="23" name="Freeform 22"/>
              <p:cNvSpPr/>
              <p:nvPr/>
            </p:nvSpPr>
            <p:spPr>
              <a:xfrm>
                <a:off x="5717485" y="3026163"/>
                <a:ext cx="1621777" cy="212715"/>
              </a:xfrm>
              <a:custGeom>
                <a:avLst/>
                <a:gdLst>
                  <a:gd name="connsiteX0" fmla="*/ 0 w 1622412"/>
                  <a:gd name="connsiteY0" fmla="*/ 0 h 212097"/>
                  <a:gd name="connsiteX1" fmla="*/ 1622412 w 1622412"/>
                  <a:gd name="connsiteY1" fmla="*/ 0 h 212097"/>
                  <a:gd name="connsiteX2" fmla="*/ 1622412 w 1622412"/>
                  <a:gd name="connsiteY2" fmla="*/ 212097 h 212097"/>
                  <a:gd name="connsiteX3" fmla="*/ 0 w 1622412"/>
                  <a:gd name="connsiteY3" fmla="*/ 212097 h 212097"/>
                  <a:gd name="connsiteX4" fmla="*/ 0 w 1622412"/>
                  <a:gd name="connsiteY4" fmla="*/ 0 h 21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2412" h="212097">
                    <a:moveTo>
                      <a:pt x="0" y="0"/>
                    </a:moveTo>
                    <a:lnTo>
                      <a:pt x="1622412" y="0"/>
                    </a:lnTo>
                    <a:lnTo>
                      <a:pt x="1622412" y="212097"/>
                    </a:lnTo>
                    <a:lnTo>
                      <a:pt x="0" y="21209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8100" tIns="38100" rIns="38100" bIns="38100" anchor="ctr"/>
              <a:lstStyle/>
              <a:p>
                <a:pPr algn="ctr" defTabSz="378803" eaLnBrk="0" hangingPunct="0">
                  <a:lnSpc>
                    <a:spcPct val="90000"/>
                  </a:lnSpc>
                  <a:spcAft>
                    <a:spcPct val="35000"/>
                  </a:spcAft>
                </a:pPr>
                <a:r>
                  <a:rPr lang="en-US" sz="1000" b="1" dirty="0" err="1">
                    <a:solidFill>
                      <a:schemeClr val="tx2"/>
                    </a:solidFill>
                    <a:latin typeface="+mj-lt"/>
                    <a:cs typeface="Arial" pitchFamily="34" charset="0"/>
                  </a:rPr>
                  <a:t>Cộng</a:t>
                </a:r>
                <a:r>
                  <a:rPr lang="en-US" sz="1000" b="1" dirty="0">
                    <a:solidFill>
                      <a:schemeClr val="tx2"/>
                    </a:solidFill>
                    <a:latin typeface="+mj-lt"/>
                    <a:cs typeface="Arial" pitchFamily="34" charset="0"/>
                  </a:rPr>
                  <a:t> </a:t>
                </a:r>
                <a:r>
                  <a:rPr lang="en-US" sz="1000" b="1" dirty="0" err="1">
                    <a:solidFill>
                      <a:schemeClr val="tx2"/>
                    </a:solidFill>
                    <a:latin typeface="+mj-lt"/>
                    <a:cs typeface="Arial" pitchFamily="34" charset="0"/>
                  </a:rPr>
                  <a:t>hòa</a:t>
                </a:r>
                <a:r>
                  <a:rPr lang="en-US" sz="1000" b="1" dirty="0">
                    <a:solidFill>
                      <a:schemeClr val="tx2"/>
                    </a:solidFill>
                    <a:latin typeface="+mj-lt"/>
                    <a:cs typeface="Arial" pitchFamily="34" charset="0"/>
                  </a:rPr>
                  <a:t> </a:t>
                </a:r>
                <a:r>
                  <a:rPr lang="en-US" sz="1000" b="1" dirty="0" err="1">
                    <a:solidFill>
                      <a:schemeClr val="tx2"/>
                    </a:solidFill>
                    <a:latin typeface="+mj-lt"/>
                    <a:cs typeface="Arial" pitchFamily="34" charset="0"/>
                  </a:rPr>
                  <a:t>liên</a:t>
                </a:r>
                <a:r>
                  <a:rPr lang="en-US" sz="1000" b="1" dirty="0">
                    <a:solidFill>
                      <a:schemeClr val="tx2"/>
                    </a:solidFill>
                    <a:latin typeface="+mj-lt"/>
                    <a:cs typeface="Arial" pitchFamily="34" charset="0"/>
                  </a:rPr>
                  <a:t> bang </a:t>
                </a:r>
                <a:r>
                  <a:rPr lang="en-US" sz="1000" b="1" dirty="0" err="1">
                    <a:solidFill>
                      <a:schemeClr val="tx2"/>
                    </a:solidFill>
                    <a:latin typeface="+mj-lt"/>
                    <a:cs typeface="Arial" pitchFamily="34" charset="0"/>
                  </a:rPr>
                  <a:t>Đức</a:t>
                </a:r>
                <a:endParaRPr lang="en-US" sz="1000" b="1" dirty="0">
                  <a:solidFill>
                    <a:schemeClr val="tx2"/>
                  </a:solidFill>
                  <a:latin typeface="+mj-lt"/>
                  <a:cs typeface="Arial" pitchFamily="34" charset="0"/>
                </a:endParaRPr>
              </a:p>
            </p:txBody>
          </p:sp>
        </p:grpSp>
      </p:grpSp>
      <p:grpSp>
        <p:nvGrpSpPr>
          <p:cNvPr id="47" name="Group 46"/>
          <p:cNvGrpSpPr/>
          <p:nvPr/>
        </p:nvGrpSpPr>
        <p:grpSpPr>
          <a:xfrm>
            <a:off x="1791009" y="2948362"/>
            <a:ext cx="2365262" cy="2105956"/>
            <a:chOff x="2531452" y="3823970"/>
            <a:chExt cx="1971174" cy="2320255"/>
          </a:xfrm>
        </p:grpSpPr>
        <p:sp>
          <p:nvSpPr>
            <p:cNvPr id="41" name="Rounded Rectangle 40"/>
            <p:cNvSpPr/>
            <p:nvPr/>
          </p:nvSpPr>
          <p:spPr>
            <a:xfrm>
              <a:off x="2531452" y="3823970"/>
              <a:ext cx="1971174" cy="2320255"/>
            </a:xfrm>
            <a:prstGeom prst="roundRect">
              <a:avLst>
                <a:gd name="adj" fmla="val 3432"/>
              </a:avLst>
            </a:prstGeom>
            <a:solidFill>
              <a:schemeClr val="bg1">
                <a:lumMod val="95000"/>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24" name="Group 25"/>
            <p:cNvGrpSpPr>
              <a:grpSpLocks/>
            </p:cNvGrpSpPr>
            <p:nvPr/>
          </p:nvGrpSpPr>
          <p:grpSpPr bwMode="auto">
            <a:xfrm>
              <a:off x="2616994" y="3892550"/>
              <a:ext cx="1801812" cy="2120900"/>
              <a:chOff x="2428702" y="3976334"/>
              <a:chExt cx="1802680" cy="2120800"/>
            </a:xfrm>
          </p:grpSpPr>
          <p:sp>
            <p:nvSpPr>
              <p:cNvPr id="25" name="Rectangle 24"/>
              <p:cNvSpPr/>
              <p:nvPr/>
            </p:nvSpPr>
            <p:spPr>
              <a:xfrm>
                <a:off x="2428702" y="3976334"/>
                <a:ext cx="1802680" cy="2120800"/>
              </a:xfrm>
              <a:prstGeom prst="rect">
                <a:avLst/>
              </a:prstGeom>
              <a:solidFill>
                <a:schemeClr val="lt1">
                  <a:hueOff val="0"/>
                  <a:satOff val="0"/>
                  <a:lumOff val="0"/>
                </a:schemeClr>
              </a:solidFill>
              <a:ln>
                <a:solidFill>
                  <a:schemeClr val="bg1">
                    <a:lumMod val="95000"/>
                  </a:schemeClr>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6" name="Rectangle 25"/>
              <p:cNvSpPr/>
              <p:nvPr/>
            </p:nvSpPr>
            <p:spPr>
              <a:xfrm>
                <a:off x="2519233" y="4060467"/>
                <a:ext cx="1621619" cy="1379473"/>
              </a:xfrm>
              <a:prstGeom prst="rect">
                <a:avLst/>
              </a:prstGeom>
              <a:blipFill rotWithShape="1">
                <a:blip r:embed="rId5" cstate="email">
                  <a:extLst/>
                </a:blip>
                <a:stretch>
                  <a:fillRect/>
                </a:stretch>
              </a:blipFill>
              <a:effectLst/>
            </p:spPr>
            <p:style>
              <a:lnRef idx="3">
                <a:schemeClr val="lt1">
                  <a:hueOff val="0"/>
                  <a:satOff val="0"/>
                  <a:lumOff val="0"/>
                  <a:alphaOff val="0"/>
                </a:schemeClr>
              </a:lnRef>
              <a:fillRef idx="1">
                <a:scrgbClr r="0" g="0" b="0"/>
              </a:fillRef>
              <a:effectRef idx="1">
                <a:schemeClr val="accent1">
                  <a:tint val="50000"/>
                  <a:hueOff val="-9817134"/>
                  <a:satOff val="-527"/>
                  <a:lumOff val="8523"/>
                  <a:alphaOff val="0"/>
                </a:schemeClr>
              </a:effectRef>
              <a:fontRef idx="minor">
                <a:schemeClr val="lt1">
                  <a:hueOff val="0"/>
                  <a:satOff val="0"/>
                  <a:lumOff val="0"/>
                  <a:alphaOff val="0"/>
                </a:schemeClr>
              </a:fontRef>
            </p:style>
          </p:sp>
          <p:sp>
            <p:nvSpPr>
              <p:cNvPr id="27" name="Freeform 26"/>
              <p:cNvSpPr/>
              <p:nvPr/>
            </p:nvSpPr>
            <p:spPr>
              <a:xfrm>
                <a:off x="2519233" y="5651067"/>
                <a:ext cx="1621619" cy="446067"/>
              </a:xfrm>
              <a:custGeom>
                <a:avLst/>
                <a:gdLst>
                  <a:gd name="connsiteX0" fmla="*/ 0 w 1622412"/>
                  <a:gd name="connsiteY0" fmla="*/ 0 h 360519"/>
                  <a:gd name="connsiteX1" fmla="*/ 1622412 w 1622412"/>
                  <a:gd name="connsiteY1" fmla="*/ 0 h 360519"/>
                  <a:gd name="connsiteX2" fmla="*/ 1622412 w 1622412"/>
                  <a:gd name="connsiteY2" fmla="*/ 360519 h 360519"/>
                  <a:gd name="connsiteX3" fmla="*/ 0 w 1622412"/>
                  <a:gd name="connsiteY3" fmla="*/ 360519 h 360519"/>
                  <a:gd name="connsiteX4" fmla="*/ 0 w 1622412"/>
                  <a:gd name="connsiteY4" fmla="*/ 0 h 360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2412" h="360519">
                    <a:moveTo>
                      <a:pt x="0" y="0"/>
                    </a:moveTo>
                    <a:lnTo>
                      <a:pt x="1622412" y="0"/>
                    </a:lnTo>
                    <a:lnTo>
                      <a:pt x="1622412" y="360519"/>
                    </a:lnTo>
                    <a:lnTo>
                      <a:pt x="0" y="360519"/>
                    </a:lnTo>
                    <a:lnTo>
                      <a:pt x="0" y="0"/>
                    </a:lnTo>
                    <a:close/>
                  </a:path>
                </a:pathLst>
              </a:cu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lIns="41910" tIns="41910" rIns="41910" bIns="41910" anchor="ctr"/>
              <a:lstStyle/>
              <a:p>
                <a:pPr algn="ctr" defTabSz="397743" eaLnBrk="0" hangingPunct="0">
                  <a:lnSpc>
                    <a:spcPct val="90000"/>
                  </a:lnSpc>
                  <a:spcAft>
                    <a:spcPct val="35000"/>
                  </a:spcAft>
                </a:pPr>
                <a:r>
                  <a:rPr lang="en-US" sz="1000" b="1" dirty="0">
                    <a:solidFill>
                      <a:srgbClr val="FFFFFF"/>
                    </a:solidFill>
                    <a:latin typeface="+mj-lt"/>
                    <a:cs typeface="Arial" pitchFamily="34" charset="0"/>
                  </a:rPr>
                  <a:t>CÔNG NGHỆ ĐÓNG GÓI</a:t>
                </a:r>
              </a:p>
            </p:txBody>
          </p:sp>
          <p:sp>
            <p:nvSpPr>
              <p:cNvPr id="28" name="Freeform 27"/>
              <p:cNvSpPr/>
              <p:nvPr/>
            </p:nvSpPr>
            <p:spPr>
              <a:xfrm>
                <a:off x="2519233" y="5424944"/>
                <a:ext cx="1621619" cy="212715"/>
              </a:xfrm>
              <a:custGeom>
                <a:avLst/>
                <a:gdLst>
                  <a:gd name="connsiteX0" fmla="*/ 0 w 1622412"/>
                  <a:gd name="connsiteY0" fmla="*/ 0 h 212097"/>
                  <a:gd name="connsiteX1" fmla="*/ 1622412 w 1622412"/>
                  <a:gd name="connsiteY1" fmla="*/ 0 h 212097"/>
                  <a:gd name="connsiteX2" fmla="*/ 1622412 w 1622412"/>
                  <a:gd name="connsiteY2" fmla="*/ 212097 h 212097"/>
                  <a:gd name="connsiteX3" fmla="*/ 0 w 1622412"/>
                  <a:gd name="connsiteY3" fmla="*/ 212097 h 212097"/>
                  <a:gd name="connsiteX4" fmla="*/ 0 w 1622412"/>
                  <a:gd name="connsiteY4" fmla="*/ 0 h 21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2412" h="212097">
                    <a:moveTo>
                      <a:pt x="0" y="0"/>
                    </a:moveTo>
                    <a:lnTo>
                      <a:pt x="1622412" y="0"/>
                    </a:lnTo>
                    <a:lnTo>
                      <a:pt x="1622412" y="212097"/>
                    </a:lnTo>
                    <a:lnTo>
                      <a:pt x="0" y="21209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8100" tIns="38100" rIns="38100" bIns="38100" spcCol="1270" anchor="ctr"/>
              <a:lstStyle/>
              <a:p>
                <a:pPr algn="ctr" defTabSz="378803" eaLnBrk="0" hangingPunct="0">
                  <a:lnSpc>
                    <a:spcPct val="90000"/>
                  </a:lnSpc>
                  <a:spcAft>
                    <a:spcPct val="35000"/>
                  </a:spcAft>
                  <a:defRPr/>
                </a:pPr>
                <a:r>
                  <a:rPr lang="en-US" sz="1000" b="1" dirty="0" err="1">
                    <a:solidFill>
                      <a:schemeClr val="tx2"/>
                    </a:solidFill>
                    <a:latin typeface="+mj-lt"/>
                    <a:cs typeface="Arial" pitchFamily="34" charset="0"/>
                  </a:rPr>
                  <a:t>TetraPak</a:t>
                </a:r>
                <a:r>
                  <a:rPr lang="en-US" sz="1000" b="1" dirty="0">
                    <a:solidFill>
                      <a:schemeClr val="tx2"/>
                    </a:solidFill>
                    <a:latin typeface="+mj-lt"/>
                    <a:cs typeface="Arial" pitchFamily="34" charset="0"/>
                  </a:rPr>
                  <a:t> (</a:t>
                </a:r>
                <a:r>
                  <a:rPr lang="en-US" sz="1000" b="1" dirty="0" err="1">
                    <a:solidFill>
                      <a:schemeClr val="tx2"/>
                    </a:solidFill>
                    <a:latin typeface="+mj-lt"/>
                    <a:cs typeface="Arial" pitchFamily="34" charset="0"/>
                  </a:rPr>
                  <a:t>Thụy</a:t>
                </a:r>
                <a:r>
                  <a:rPr lang="en-US" sz="1000" b="1" dirty="0">
                    <a:solidFill>
                      <a:schemeClr val="tx2"/>
                    </a:solidFill>
                    <a:latin typeface="+mj-lt"/>
                    <a:cs typeface="Arial" pitchFamily="34" charset="0"/>
                  </a:rPr>
                  <a:t> </a:t>
                </a:r>
                <a:r>
                  <a:rPr lang="en-US" sz="1000" b="1" dirty="0" err="1">
                    <a:solidFill>
                      <a:schemeClr val="tx2"/>
                    </a:solidFill>
                    <a:latin typeface="+mj-lt"/>
                    <a:cs typeface="Arial" pitchFamily="34" charset="0"/>
                  </a:rPr>
                  <a:t>Điển</a:t>
                </a:r>
                <a:r>
                  <a:rPr lang="en-US" sz="1000" b="1" dirty="0">
                    <a:solidFill>
                      <a:schemeClr val="tx2"/>
                    </a:solidFill>
                    <a:latin typeface="+mj-lt"/>
                    <a:cs typeface="Arial" pitchFamily="34" charset="0"/>
                  </a:rPr>
                  <a:t>)</a:t>
                </a:r>
              </a:p>
            </p:txBody>
          </p:sp>
        </p:grpSp>
      </p:grpSp>
      <p:grpSp>
        <p:nvGrpSpPr>
          <p:cNvPr id="46" name="Group 45"/>
          <p:cNvGrpSpPr/>
          <p:nvPr/>
        </p:nvGrpSpPr>
        <p:grpSpPr>
          <a:xfrm>
            <a:off x="4845238" y="2948362"/>
            <a:ext cx="2228802" cy="2105956"/>
            <a:chOff x="5249008" y="3823970"/>
            <a:chExt cx="1971174" cy="2320255"/>
          </a:xfrm>
        </p:grpSpPr>
        <p:sp>
          <p:nvSpPr>
            <p:cNvPr id="42" name="Rounded Rectangle 41"/>
            <p:cNvSpPr/>
            <p:nvPr/>
          </p:nvSpPr>
          <p:spPr>
            <a:xfrm>
              <a:off x="5249008" y="3823970"/>
              <a:ext cx="1971174" cy="2320255"/>
            </a:xfrm>
            <a:prstGeom prst="roundRect">
              <a:avLst>
                <a:gd name="adj" fmla="val 3432"/>
              </a:avLst>
            </a:prstGeom>
            <a:solidFill>
              <a:schemeClr val="bg1">
                <a:lumMod val="95000"/>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29" name="Group 24"/>
            <p:cNvGrpSpPr>
              <a:grpSpLocks/>
            </p:cNvGrpSpPr>
            <p:nvPr/>
          </p:nvGrpSpPr>
          <p:grpSpPr bwMode="auto">
            <a:xfrm>
              <a:off x="5326856" y="3892550"/>
              <a:ext cx="1803400" cy="2120900"/>
              <a:chOff x="4560923" y="3976334"/>
              <a:chExt cx="1802680" cy="2120800"/>
            </a:xfrm>
          </p:grpSpPr>
          <p:sp>
            <p:nvSpPr>
              <p:cNvPr id="30" name="Rectangle 29"/>
              <p:cNvSpPr/>
              <p:nvPr/>
            </p:nvSpPr>
            <p:spPr>
              <a:xfrm>
                <a:off x="4560923" y="3976334"/>
                <a:ext cx="1802680" cy="2120800"/>
              </a:xfrm>
              <a:prstGeom prst="rect">
                <a:avLst/>
              </a:prstGeom>
              <a:solidFill>
                <a:schemeClr val="bg1"/>
              </a:solidFill>
              <a:ln>
                <a:solidFill>
                  <a:schemeClr val="bg1">
                    <a:lumMod val="95000"/>
                  </a:schemeClr>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31" name="Rectangle 30"/>
              <p:cNvSpPr/>
              <p:nvPr/>
            </p:nvSpPr>
            <p:spPr>
              <a:xfrm>
                <a:off x="4651375" y="4255721"/>
                <a:ext cx="1621777" cy="988965"/>
              </a:xfrm>
              <a:prstGeom prst="rect">
                <a:avLst/>
              </a:prstGeom>
              <a:blipFill rotWithShape="1">
                <a:blip r:embed="rId6" cstate="email">
                  <a:extLst>
                    <a:ext uri="{28A0092B-C50C-407E-A947-70E740481C1C}">
                      <a14:useLocalDpi xmlns:a14="http://schemas.microsoft.com/office/drawing/2010/main"/>
                    </a:ext>
                  </a:extLst>
                </a:blip>
                <a:stretch>
                  <a:fillRect/>
                </a:stretch>
              </a:blipFill>
              <a:ln>
                <a:noFill/>
              </a:ln>
            </p:spPr>
            <p:style>
              <a:lnRef idx="3">
                <a:schemeClr val="lt1">
                  <a:hueOff val="0"/>
                  <a:satOff val="0"/>
                  <a:lumOff val="0"/>
                  <a:alphaOff val="0"/>
                </a:schemeClr>
              </a:lnRef>
              <a:fillRef idx="1">
                <a:scrgbClr r="0" g="0" b="0"/>
              </a:fillRef>
              <a:effectRef idx="1">
                <a:schemeClr val="accent1">
                  <a:tint val="50000"/>
                  <a:hueOff val="-13089511"/>
                  <a:satOff val="-703"/>
                  <a:lumOff val="11364"/>
                  <a:alphaOff val="0"/>
                </a:schemeClr>
              </a:effectRef>
              <a:fontRef idx="minor">
                <a:schemeClr val="lt1">
                  <a:hueOff val="0"/>
                  <a:satOff val="0"/>
                  <a:lumOff val="0"/>
                  <a:alphaOff val="0"/>
                </a:schemeClr>
              </a:fontRef>
            </p:style>
          </p:sp>
          <p:sp>
            <p:nvSpPr>
              <p:cNvPr id="32" name="Freeform 31"/>
              <p:cNvSpPr/>
              <p:nvPr/>
            </p:nvSpPr>
            <p:spPr>
              <a:xfrm>
                <a:off x="4651375" y="5651067"/>
                <a:ext cx="1621777" cy="446067"/>
              </a:xfrm>
              <a:custGeom>
                <a:avLst/>
                <a:gdLst>
                  <a:gd name="connsiteX0" fmla="*/ 0 w 1622412"/>
                  <a:gd name="connsiteY0" fmla="*/ 0 h 360519"/>
                  <a:gd name="connsiteX1" fmla="*/ 1622412 w 1622412"/>
                  <a:gd name="connsiteY1" fmla="*/ 0 h 360519"/>
                  <a:gd name="connsiteX2" fmla="*/ 1622412 w 1622412"/>
                  <a:gd name="connsiteY2" fmla="*/ 360519 h 360519"/>
                  <a:gd name="connsiteX3" fmla="*/ 0 w 1622412"/>
                  <a:gd name="connsiteY3" fmla="*/ 360519 h 360519"/>
                  <a:gd name="connsiteX4" fmla="*/ 0 w 1622412"/>
                  <a:gd name="connsiteY4" fmla="*/ 0 h 360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2412" h="360519">
                    <a:moveTo>
                      <a:pt x="0" y="0"/>
                    </a:moveTo>
                    <a:lnTo>
                      <a:pt x="1622412" y="0"/>
                    </a:lnTo>
                    <a:lnTo>
                      <a:pt x="1622412" y="360519"/>
                    </a:lnTo>
                    <a:lnTo>
                      <a:pt x="0" y="360519"/>
                    </a:lnTo>
                    <a:lnTo>
                      <a:pt x="0" y="0"/>
                    </a:lnTo>
                    <a:close/>
                  </a:path>
                </a:pathLst>
              </a:custGeom>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txBody>
              <a:bodyPr lIns="41910" tIns="41910" rIns="41910" bIns="41910" anchor="ctr"/>
              <a:lstStyle/>
              <a:p>
                <a:pPr algn="ctr" defTabSz="397743" eaLnBrk="0" hangingPunct="0">
                  <a:lnSpc>
                    <a:spcPct val="90000"/>
                  </a:lnSpc>
                  <a:spcAft>
                    <a:spcPct val="35000"/>
                  </a:spcAft>
                </a:pPr>
                <a:r>
                  <a:rPr lang="en-US" sz="1000" b="1" dirty="0">
                    <a:solidFill>
                      <a:srgbClr val="FFFFFF"/>
                    </a:solidFill>
                    <a:latin typeface="+mj-lt"/>
                    <a:cs typeface="Arial" pitchFamily="34" charset="0"/>
                  </a:rPr>
                  <a:t>CÔNG NGHỆ ĐÓNG GÓI</a:t>
                </a:r>
              </a:p>
            </p:txBody>
          </p:sp>
          <p:sp>
            <p:nvSpPr>
              <p:cNvPr id="33" name="Freeform 32"/>
              <p:cNvSpPr/>
              <p:nvPr/>
            </p:nvSpPr>
            <p:spPr>
              <a:xfrm>
                <a:off x="4651375" y="5404088"/>
                <a:ext cx="1621777" cy="211127"/>
              </a:xfrm>
              <a:custGeom>
                <a:avLst/>
                <a:gdLst>
                  <a:gd name="connsiteX0" fmla="*/ 0 w 1622412"/>
                  <a:gd name="connsiteY0" fmla="*/ 0 h 212097"/>
                  <a:gd name="connsiteX1" fmla="*/ 1622412 w 1622412"/>
                  <a:gd name="connsiteY1" fmla="*/ 0 h 212097"/>
                  <a:gd name="connsiteX2" fmla="*/ 1622412 w 1622412"/>
                  <a:gd name="connsiteY2" fmla="*/ 212097 h 212097"/>
                  <a:gd name="connsiteX3" fmla="*/ 0 w 1622412"/>
                  <a:gd name="connsiteY3" fmla="*/ 212097 h 212097"/>
                  <a:gd name="connsiteX4" fmla="*/ 0 w 1622412"/>
                  <a:gd name="connsiteY4" fmla="*/ 0 h 21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2412" h="212097">
                    <a:moveTo>
                      <a:pt x="0" y="0"/>
                    </a:moveTo>
                    <a:lnTo>
                      <a:pt x="1622412" y="0"/>
                    </a:lnTo>
                    <a:lnTo>
                      <a:pt x="1622412" y="212097"/>
                    </a:lnTo>
                    <a:lnTo>
                      <a:pt x="0" y="21209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8100" tIns="38100" rIns="38100" bIns="38100" anchor="ctr"/>
              <a:lstStyle/>
              <a:p>
                <a:pPr algn="ctr" defTabSz="378803" eaLnBrk="0" hangingPunct="0">
                  <a:lnSpc>
                    <a:spcPct val="90000"/>
                  </a:lnSpc>
                  <a:spcAft>
                    <a:spcPct val="35000"/>
                  </a:spcAft>
                </a:pPr>
                <a:r>
                  <a:rPr lang="en-US" sz="1000" b="1" dirty="0" err="1">
                    <a:solidFill>
                      <a:schemeClr val="tx2"/>
                    </a:solidFill>
                    <a:latin typeface="+mj-lt"/>
                    <a:cs typeface="Arial" pitchFamily="34" charset="0"/>
                  </a:rPr>
                  <a:t>Cộng</a:t>
                </a:r>
                <a:r>
                  <a:rPr lang="en-US" sz="1000" b="1" dirty="0">
                    <a:solidFill>
                      <a:schemeClr val="tx2"/>
                    </a:solidFill>
                    <a:latin typeface="+mj-lt"/>
                    <a:cs typeface="Arial" pitchFamily="34" charset="0"/>
                  </a:rPr>
                  <a:t> </a:t>
                </a:r>
                <a:r>
                  <a:rPr lang="en-US" sz="1000" b="1" dirty="0" err="1">
                    <a:solidFill>
                      <a:schemeClr val="tx2"/>
                    </a:solidFill>
                    <a:latin typeface="+mj-lt"/>
                    <a:cs typeface="Arial" pitchFamily="34" charset="0"/>
                  </a:rPr>
                  <a:t>hòa</a:t>
                </a:r>
                <a:r>
                  <a:rPr lang="en-US" sz="1000" b="1" dirty="0">
                    <a:solidFill>
                      <a:schemeClr val="tx2"/>
                    </a:solidFill>
                    <a:latin typeface="+mj-lt"/>
                    <a:cs typeface="Arial" pitchFamily="34" charset="0"/>
                  </a:rPr>
                  <a:t> </a:t>
                </a:r>
                <a:r>
                  <a:rPr lang="en-US" sz="1000" b="1" dirty="0" err="1">
                    <a:solidFill>
                      <a:schemeClr val="tx2"/>
                    </a:solidFill>
                    <a:latin typeface="+mj-lt"/>
                    <a:cs typeface="Arial" pitchFamily="34" charset="0"/>
                  </a:rPr>
                  <a:t>liên</a:t>
                </a:r>
                <a:r>
                  <a:rPr lang="en-US" sz="1000" b="1" dirty="0">
                    <a:solidFill>
                      <a:schemeClr val="tx2"/>
                    </a:solidFill>
                    <a:latin typeface="+mj-lt"/>
                    <a:cs typeface="Arial" pitchFamily="34" charset="0"/>
                  </a:rPr>
                  <a:t> bang </a:t>
                </a:r>
                <a:r>
                  <a:rPr lang="en-US" sz="1000" b="1" dirty="0" err="1">
                    <a:solidFill>
                      <a:schemeClr val="tx2"/>
                    </a:solidFill>
                    <a:latin typeface="+mj-lt"/>
                    <a:cs typeface="Arial" pitchFamily="34" charset="0"/>
                  </a:rPr>
                  <a:t>Đức</a:t>
                </a:r>
                <a:endParaRPr lang="en-US" sz="1000" b="1" dirty="0">
                  <a:solidFill>
                    <a:schemeClr val="tx2"/>
                  </a:solidFill>
                  <a:latin typeface="+mj-lt"/>
                  <a:cs typeface="Arial" pitchFamily="34" charset="0"/>
                </a:endParaRPr>
              </a:p>
            </p:txBody>
          </p:sp>
        </p:grpSp>
      </p:grpSp>
      <p:grpSp>
        <p:nvGrpSpPr>
          <p:cNvPr id="43" name="Group 42"/>
          <p:cNvGrpSpPr/>
          <p:nvPr/>
        </p:nvGrpSpPr>
        <p:grpSpPr>
          <a:xfrm>
            <a:off x="592854" y="963086"/>
            <a:ext cx="2412762" cy="1956327"/>
            <a:chOff x="1284909" y="1284114"/>
            <a:chExt cx="1971174" cy="2320255"/>
          </a:xfrm>
        </p:grpSpPr>
        <p:sp>
          <p:nvSpPr>
            <p:cNvPr id="38" name="Rounded Rectangle 37"/>
            <p:cNvSpPr/>
            <p:nvPr/>
          </p:nvSpPr>
          <p:spPr>
            <a:xfrm>
              <a:off x="1284909" y="1284114"/>
              <a:ext cx="1971174" cy="2320255"/>
            </a:xfrm>
            <a:prstGeom prst="roundRect">
              <a:avLst>
                <a:gd name="adj" fmla="val 3432"/>
              </a:avLst>
            </a:prstGeom>
            <a:solidFill>
              <a:schemeClr val="lt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37" name="Group 36"/>
            <p:cNvGrpSpPr/>
            <p:nvPr/>
          </p:nvGrpSpPr>
          <p:grpSpPr>
            <a:xfrm>
              <a:off x="1362869" y="1362075"/>
              <a:ext cx="1801812" cy="2120900"/>
              <a:chOff x="1362869" y="1362075"/>
              <a:chExt cx="1801812" cy="2120900"/>
            </a:xfrm>
          </p:grpSpPr>
          <p:sp>
            <p:nvSpPr>
              <p:cNvPr id="8" name="Rectangle 7"/>
              <p:cNvSpPr/>
              <p:nvPr/>
            </p:nvSpPr>
            <p:spPr bwMode="auto">
              <a:xfrm>
                <a:off x="1362869" y="1362075"/>
                <a:ext cx="1801812" cy="2120900"/>
              </a:xfrm>
              <a:prstGeom prst="rect">
                <a:avLst/>
              </a:prstGeom>
              <a:solidFill>
                <a:schemeClr val="lt1">
                  <a:hueOff val="0"/>
                  <a:satOff val="0"/>
                  <a:lumOff val="0"/>
                </a:schemeClr>
              </a:solidFill>
              <a:ln>
                <a:solidFill>
                  <a:schemeClr val="bg1">
                    <a:lumMod val="95000"/>
                  </a:schemeClr>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1" name="Freeform 10"/>
              <p:cNvSpPr/>
              <p:nvPr/>
            </p:nvSpPr>
            <p:spPr bwMode="auto">
              <a:xfrm>
                <a:off x="1453356" y="3036887"/>
                <a:ext cx="1620838" cy="446088"/>
              </a:xfrm>
              <a:custGeom>
                <a:avLst/>
                <a:gdLst>
                  <a:gd name="connsiteX0" fmla="*/ 0 w 1622412"/>
                  <a:gd name="connsiteY0" fmla="*/ 0 h 360519"/>
                  <a:gd name="connsiteX1" fmla="*/ 1622412 w 1622412"/>
                  <a:gd name="connsiteY1" fmla="*/ 0 h 360519"/>
                  <a:gd name="connsiteX2" fmla="*/ 1622412 w 1622412"/>
                  <a:gd name="connsiteY2" fmla="*/ 360519 h 360519"/>
                  <a:gd name="connsiteX3" fmla="*/ 0 w 1622412"/>
                  <a:gd name="connsiteY3" fmla="*/ 360519 h 360519"/>
                  <a:gd name="connsiteX4" fmla="*/ 0 w 1622412"/>
                  <a:gd name="connsiteY4" fmla="*/ 0 h 360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2412" h="360519">
                    <a:moveTo>
                      <a:pt x="0" y="0"/>
                    </a:moveTo>
                    <a:lnTo>
                      <a:pt x="1622412" y="0"/>
                    </a:lnTo>
                    <a:lnTo>
                      <a:pt x="1622412" y="360519"/>
                    </a:lnTo>
                    <a:lnTo>
                      <a:pt x="0" y="360519"/>
                    </a:lnTo>
                    <a:lnTo>
                      <a:pt x="0" y="0"/>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lIns="41910" tIns="41910" rIns="41910" bIns="41910" anchor="ctr"/>
              <a:lstStyle/>
              <a:p>
                <a:pPr algn="ctr" defTabSz="397743" eaLnBrk="0" hangingPunct="0">
                  <a:lnSpc>
                    <a:spcPct val="90000"/>
                  </a:lnSpc>
                  <a:spcAft>
                    <a:spcPct val="35000"/>
                  </a:spcAft>
                </a:pPr>
                <a:r>
                  <a:rPr lang="en-US" sz="900" b="1" dirty="0">
                    <a:solidFill>
                      <a:srgbClr val="FFFFFF"/>
                    </a:solidFill>
                    <a:latin typeface="+mj-lt"/>
                    <a:cs typeface="Arial" pitchFamily="34" charset="0"/>
                  </a:rPr>
                  <a:t>TƯ VẤN VÀ CHUYỂN GIAO CÔNG NGHỆ</a:t>
                </a:r>
              </a:p>
            </p:txBody>
          </p:sp>
          <p:sp>
            <p:nvSpPr>
              <p:cNvPr id="12" name="Freeform 11"/>
              <p:cNvSpPr/>
              <p:nvPr/>
            </p:nvSpPr>
            <p:spPr bwMode="auto">
              <a:xfrm>
                <a:off x="1453356" y="2635250"/>
                <a:ext cx="1620838" cy="211137"/>
              </a:xfrm>
              <a:custGeom>
                <a:avLst/>
                <a:gdLst>
                  <a:gd name="connsiteX0" fmla="*/ 0 w 1622412"/>
                  <a:gd name="connsiteY0" fmla="*/ 0 h 212097"/>
                  <a:gd name="connsiteX1" fmla="*/ 1622412 w 1622412"/>
                  <a:gd name="connsiteY1" fmla="*/ 0 h 212097"/>
                  <a:gd name="connsiteX2" fmla="*/ 1622412 w 1622412"/>
                  <a:gd name="connsiteY2" fmla="*/ 212097 h 212097"/>
                  <a:gd name="connsiteX3" fmla="*/ 0 w 1622412"/>
                  <a:gd name="connsiteY3" fmla="*/ 212097 h 212097"/>
                  <a:gd name="connsiteX4" fmla="*/ 0 w 1622412"/>
                  <a:gd name="connsiteY4" fmla="*/ 0 h 21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2412" h="212097">
                    <a:moveTo>
                      <a:pt x="0" y="0"/>
                    </a:moveTo>
                    <a:lnTo>
                      <a:pt x="1622412" y="0"/>
                    </a:lnTo>
                    <a:lnTo>
                      <a:pt x="1622412" y="212097"/>
                    </a:lnTo>
                    <a:lnTo>
                      <a:pt x="0" y="21209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8100" tIns="38100" rIns="38100" bIns="38100" spcCol="1270" anchor="ctr"/>
              <a:lstStyle/>
              <a:p>
                <a:pPr algn="ctr" defTabSz="378803" eaLnBrk="0" hangingPunct="0">
                  <a:lnSpc>
                    <a:spcPct val="90000"/>
                  </a:lnSpc>
                  <a:spcAft>
                    <a:spcPct val="35000"/>
                  </a:spcAft>
                  <a:defRPr/>
                </a:pPr>
                <a:r>
                  <a:rPr lang="en-US" sz="1000" b="1" dirty="0" err="1">
                    <a:solidFill>
                      <a:schemeClr val="tx2"/>
                    </a:solidFill>
                    <a:latin typeface="+mj-lt"/>
                    <a:cs typeface="Arial" pitchFamily="34" charset="0"/>
                  </a:rPr>
                  <a:t>Afimilk</a:t>
                </a:r>
                <a:r>
                  <a:rPr lang="en-US" sz="1000" b="1" dirty="0">
                    <a:solidFill>
                      <a:schemeClr val="tx2"/>
                    </a:solidFill>
                    <a:latin typeface="+mj-lt"/>
                    <a:cs typeface="Arial" pitchFamily="34" charset="0"/>
                  </a:rPr>
                  <a:t> - </a:t>
                </a:r>
                <a:r>
                  <a:rPr lang="en-US" sz="1000" b="1" dirty="0" err="1">
                    <a:solidFill>
                      <a:schemeClr val="tx2"/>
                    </a:solidFill>
                    <a:latin typeface="+mj-lt"/>
                    <a:cs typeface="Arial" pitchFamily="34" charset="0"/>
                  </a:rPr>
                  <a:t>công</a:t>
                </a:r>
                <a:r>
                  <a:rPr lang="en-US" sz="1000" b="1" dirty="0">
                    <a:solidFill>
                      <a:schemeClr val="tx2"/>
                    </a:solidFill>
                    <a:latin typeface="+mj-lt"/>
                    <a:cs typeface="Arial" pitchFamily="34" charset="0"/>
                  </a:rPr>
                  <a:t> </a:t>
                </a:r>
                <a:r>
                  <a:rPr lang="en-US" sz="1000" b="1" dirty="0" err="1">
                    <a:solidFill>
                      <a:schemeClr val="tx2"/>
                    </a:solidFill>
                    <a:latin typeface="+mj-lt"/>
                    <a:cs typeface="Arial" pitchFamily="34" charset="0"/>
                  </a:rPr>
                  <a:t>ty</a:t>
                </a:r>
                <a:r>
                  <a:rPr lang="en-US" sz="1000" b="1" dirty="0">
                    <a:solidFill>
                      <a:schemeClr val="tx2"/>
                    </a:solidFill>
                    <a:latin typeface="+mj-lt"/>
                    <a:cs typeface="Arial" pitchFamily="34" charset="0"/>
                  </a:rPr>
                  <a:t> </a:t>
                </a:r>
                <a:r>
                  <a:rPr lang="en-US" sz="1000" b="1" dirty="0" err="1">
                    <a:solidFill>
                      <a:schemeClr val="tx2"/>
                    </a:solidFill>
                    <a:latin typeface="+mj-lt"/>
                    <a:cs typeface="Arial" pitchFamily="34" charset="0"/>
                  </a:rPr>
                  <a:t>hàng</a:t>
                </a:r>
                <a:r>
                  <a:rPr lang="en-US" sz="1000" b="1" dirty="0">
                    <a:solidFill>
                      <a:schemeClr val="tx2"/>
                    </a:solidFill>
                    <a:latin typeface="+mj-lt"/>
                    <a:cs typeface="Arial" pitchFamily="34" charset="0"/>
                  </a:rPr>
                  <a:t> </a:t>
                </a:r>
                <a:r>
                  <a:rPr lang="en-US" sz="1000" b="1" dirty="0" err="1">
                    <a:solidFill>
                      <a:schemeClr val="tx2"/>
                    </a:solidFill>
                    <a:latin typeface="+mj-lt"/>
                    <a:cs typeface="Arial" pitchFamily="34" charset="0"/>
                  </a:rPr>
                  <a:t>đầu</a:t>
                </a:r>
                <a:r>
                  <a:rPr lang="en-US" sz="1000" b="1" dirty="0">
                    <a:solidFill>
                      <a:schemeClr val="tx2"/>
                    </a:solidFill>
                    <a:latin typeface="+mj-lt"/>
                    <a:cs typeface="Arial" pitchFamily="34" charset="0"/>
                  </a:rPr>
                  <a:t> </a:t>
                </a:r>
                <a:r>
                  <a:rPr lang="en-US" sz="1000" b="1" dirty="0" err="1">
                    <a:solidFill>
                      <a:schemeClr val="tx2"/>
                    </a:solidFill>
                    <a:latin typeface="+mj-lt"/>
                    <a:cs typeface="Arial" pitchFamily="34" charset="0"/>
                  </a:rPr>
                  <a:t>về</a:t>
                </a:r>
                <a:r>
                  <a:rPr lang="en-US" sz="1000" b="1" dirty="0">
                    <a:solidFill>
                      <a:schemeClr val="tx2"/>
                    </a:solidFill>
                    <a:latin typeface="+mj-lt"/>
                    <a:cs typeface="Arial" pitchFamily="34" charset="0"/>
                  </a:rPr>
                  <a:t> </a:t>
                </a:r>
                <a:r>
                  <a:rPr lang="en-US" sz="1000" b="1" dirty="0" err="1">
                    <a:solidFill>
                      <a:schemeClr val="tx2"/>
                    </a:solidFill>
                    <a:latin typeface="+mj-lt"/>
                    <a:cs typeface="Arial" pitchFamily="34" charset="0"/>
                  </a:rPr>
                  <a:t>công</a:t>
                </a:r>
                <a:r>
                  <a:rPr lang="en-US" sz="1000" b="1" dirty="0">
                    <a:solidFill>
                      <a:schemeClr val="tx2"/>
                    </a:solidFill>
                    <a:latin typeface="+mj-lt"/>
                    <a:cs typeface="Arial" pitchFamily="34" charset="0"/>
                  </a:rPr>
                  <a:t> </a:t>
                </a:r>
                <a:r>
                  <a:rPr lang="en-US" sz="1000" b="1" dirty="0" err="1">
                    <a:solidFill>
                      <a:schemeClr val="tx2"/>
                    </a:solidFill>
                    <a:latin typeface="+mj-lt"/>
                    <a:cs typeface="Arial" pitchFamily="34" charset="0"/>
                  </a:rPr>
                  <a:t>nghệ</a:t>
                </a:r>
                <a:r>
                  <a:rPr lang="en-US" sz="1000" b="1" dirty="0">
                    <a:solidFill>
                      <a:schemeClr val="tx2"/>
                    </a:solidFill>
                    <a:latin typeface="+mj-lt"/>
                    <a:cs typeface="Arial" pitchFamily="34" charset="0"/>
                  </a:rPr>
                  <a:t> </a:t>
                </a:r>
                <a:r>
                  <a:rPr lang="en-US" sz="1000" b="1" dirty="0" err="1">
                    <a:solidFill>
                      <a:schemeClr val="tx2"/>
                    </a:solidFill>
                    <a:latin typeface="+mj-lt"/>
                    <a:cs typeface="Arial" pitchFamily="34" charset="0"/>
                  </a:rPr>
                  <a:t>của</a:t>
                </a:r>
                <a:r>
                  <a:rPr lang="en-US" sz="1000" b="1" dirty="0">
                    <a:solidFill>
                      <a:schemeClr val="tx2"/>
                    </a:solidFill>
                    <a:latin typeface="+mj-lt"/>
                    <a:cs typeface="Arial" pitchFamily="34" charset="0"/>
                  </a:rPr>
                  <a:t> Israel</a:t>
                </a:r>
                <a:endParaRPr lang="en-US" sz="1000" b="1" dirty="0">
                  <a:solidFill>
                    <a:schemeClr val="tx2"/>
                  </a:solidFill>
                  <a:latin typeface="+mj-lt"/>
                </a:endParaRPr>
              </a:p>
            </p:txBody>
          </p:sp>
          <p:pic>
            <p:nvPicPr>
              <p:cNvPr id="36" name="Picture 5" descr="C:\Users\vmkt414\Desktop\TH intro 2015\afimilk_logo_cmyk_con.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530753" y="1887637"/>
                <a:ext cx="1543441" cy="452743"/>
              </a:xfrm>
              <a:prstGeom prst="rect">
                <a:avLst/>
              </a:prstGeom>
              <a:noFill/>
            </p:spPr>
          </p:pic>
        </p:grpSp>
      </p:grpSp>
      <p:pic>
        <p:nvPicPr>
          <p:cNvPr id="48" name="Picture 47" descr="Trang_trai_1024.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7514"/>
            <a:ext cx="9144000" cy="5128475"/>
          </a:xfrm>
          <a:prstGeom prst="rect">
            <a:avLst/>
          </a:prstGeom>
        </p:spPr>
      </p:pic>
      <p:pic>
        <p:nvPicPr>
          <p:cNvPr id="50" name="Picture 49" descr="Farm_Trai-bo.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7126" y="190811"/>
            <a:ext cx="2728160" cy="1750438"/>
          </a:xfrm>
          <a:prstGeom prst="rect">
            <a:avLst/>
          </a:prstGeom>
        </p:spPr>
      </p:pic>
      <p:pic>
        <p:nvPicPr>
          <p:cNvPr id="51" name="Picture 2" descr="C:\Users\vmkt414\Desktop\TH intro 2015\afitag.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039049" y="208238"/>
            <a:ext cx="3065901" cy="1711987"/>
          </a:xfrm>
          <a:prstGeom prst="rect">
            <a:avLst/>
          </a:prstGeom>
          <a:noFill/>
        </p:spPr>
      </p:pic>
      <p:pic>
        <p:nvPicPr>
          <p:cNvPr id="54" name="Picture 53" descr="Farm_Bo-gan-chip.jp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273008" y="190811"/>
            <a:ext cx="2585290" cy="1732128"/>
          </a:xfrm>
          <a:prstGeom prst="rect">
            <a:avLst/>
          </a:prstGeom>
        </p:spPr>
      </p:pic>
      <p:sp>
        <p:nvSpPr>
          <p:cNvPr id="2" name="TextBox 1"/>
          <p:cNvSpPr txBox="1"/>
          <p:nvPr/>
        </p:nvSpPr>
        <p:spPr>
          <a:xfrm>
            <a:off x="1491820" y="2137416"/>
            <a:ext cx="6706836" cy="369332"/>
          </a:xfrm>
          <a:prstGeom prst="rect">
            <a:avLst/>
          </a:prstGeom>
          <a:noFill/>
        </p:spPr>
        <p:txBody>
          <a:bodyPr wrap="none" rtlCol="0">
            <a:spAutoFit/>
          </a:bodyPr>
          <a:lstStyle/>
          <a:p>
            <a:r>
              <a:rPr lang="en-US" sz="1800" b="1" dirty="0" err="1" smtClean="0"/>
              <a:t>Hệ</a:t>
            </a:r>
            <a:r>
              <a:rPr lang="en-US" sz="1800" b="1" dirty="0" smtClean="0"/>
              <a:t> </a:t>
            </a:r>
            <a:r>
              <a:rPr lang="en-US" sz="1800" b="1" dirty="0" err="1" smtClean="0"/>
              <a:t>thống</a:t>
            </a:r>
            <a:r>
              <a:rPr lang="en-US" sz="1800" b="1" dirty="0" smtClean="0"/>
              <a:t> </a:t>
            </a:r>
            <a:r>
              <a:rPr lang="en-US" sz="1800" b="1" dirty="0" err="1" smtClean="0"/>
              <a:t>chuồng</a:t>
            </a:r>
            <a:r>
              <a:rPr lang="en-US" sz="1800" b="1" dirty="0" smtClean="0"/>
              <a:t> </a:t>
            </a:r>
            <a:r>
              <a:rPr lang="en-US" sz="1800" b="1" dirty="0" err="1" smtClean="0"/>
              <a:t>trại</a:t>
            </a:r>
            <a:r>
              <a:rPr lang="en-US" sz="1800" b="1" dirty="0" smtClean="0"/>
              <a:t> </a:t>
            </a:r>
            <a:r>
              <a:rPr lang="en-US" sz="1800" b="1" dirty="0" err="1" smtClean="0"/>
              <a:t>hiện</a:t>
            </a:r>
            <a:r>
              <a:rPr lang="en-US" sz="1800" b="1" dirty="0" smtClean="0"/>
              <a:t> </a:t>
            </a:r>
            <a:r>
              <a:rPr lang="en-US" sz="1800" b="1" dirty="0" err="1" smtClean="0"/>
              <a:t>đại</a:t>
            </a:r>
            <a:r>
              <a:rPr lang="en-US" sz="1800" b="1" dirty="0" smtClean="0"/>
              <a:t> </a:t>
            </a:r>
            <a:r>
              <a:rPr lang="en-US" sz="1800" b="1" dirty="0" err="1" smtClean="0"/>
              <a:t>và</a:t>
            </a:r>
            <a:r>
              <a:rPr lang="en-US" sz="1800" b="1" dirty="0" smtClean="0"/>
              <a:t> </a:t>
            </a:r>
            <a:r>
              <a:rPr lang="en-US" sz="1800" b="1" dirty="0" err="1" smtClean="0"/>
              <a:t>bò</a:t>
            </a:r>
            <a:r>
              <a:rPr lang="en-US" sz="1800" b="1" dirty="0" smtClean="0"/>
              <a:t> </a:t>
            </a:r>
            <a:r>
              <a:rPr lang="en-US" sz="1800" b="1" dirty="0" err="1" smtClean="0"/>
              <a:t>được</a:t>
            </a:r>
            <a:r>
              <a:rPr lang="en-US" sz="1800" b="1" dirty="0" smtClean="0"/>
              <a:t> </a:t>
            </a:r>
            <a:r>
              <a:rPr lang="en-US" sz="1800" b="1" dirty="0" err="1" smtClean="0"/>
              <a:t>quản</a:t>
            </a:r>
            <a:r>
              <a:rPr lang="en-US" sz="1800" b="1" dirty="0" smtClean="0"/>
              <a:t> </a:t>
            </a:r>
            <a:r>
              <a:rPr lang="en-US" sz="1800" b="1" dirty="0" err="1" smtClean="0"/>
              <a:t>lý</a:t>
            </a:r>
            <a:r>
              <a:rPr lang="en-US" sz="1800" b="1" dirty="0" smtClean="0"/>
              <a:t> </a:t>
            </a:r>
            <a:r>
              <a:rPr lang="en-US" sz="1800" b="1" dirty="0" err="1" smtClean="0"/>
              <a:t>bằng</a:t>
            </a:r>
            <a:r>
              <a:rPr lang="en-US" sz="1800" b="1" dirty="0" smtClean="0"/>
              <a:t> chip </a:t>
            </a:r>
            <a:r>
              <a:rPr lang="en-US" sz="1800" b="1" dirty="0" err="1" smtClean="0"/>
              <a:t>điện</a:t>
            </a:r>
            <a:r>
              <a:rPr lang="en-US" sz="1800" b="1" dirty="0" smtClean="0"/>
              <a:t> </a:t>
            </a:r>
            <a:r>
              <a:rPr lang="en-US" sz="1800" b="1" dirty="0" err="1" smtClean="0"/>
              <a:t>tử</a:t>
            </a:r>
            <a:r>
              <a:rPr lang="en-US" sz="1800" b="1" dirty="0" smtClean="0"/>
              <a:t> </a:t>
            </a:r>
            <a:endParaRPr lang="en-US" sz="1800" b="1" dirty="0"/>
          </a:p>
        </p:txBody>
      </p:sp>
    </p:spTree>
    <p:extLst>
      <p:ext uri="{BB962C8B-B14F-4D97-AF65-F5344CB8AC3E}">
        <p14:creationId xmlns:p14="http://schemas.microsoft.com/office/powerpoint/2010/main" val="2498347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Bo Vat Sua.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60996" y="314922"/>
            <a:ext cx="2990538" cy="173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Box 7"/>
          <p:cNvSpPr txBox="1">
            <a:spLocks noChangeArrowheads="1"/>
          </p:cNvSpPr>
          <p:nvPr/>
        </p:nvSpPr>
        <p:spPr bwMode="auto">
          <a:xfrm>
            <a:off x="38099" y="2155936"/>
            <a:ext cx="8940626" cy="707886"/>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2000" b="1" dirty="0" err="1" smtClean="0">
                <a:solidFill>
                  <a:schemeClr val="tx2"/>
                </a:solidFill>
                <a:latin typeface="Calibri" pitchFamily="34" charset="0"/>
              </a:rPr>
              <a:t>Hệ</a:t>
            </a:r>
            <a:r>
              <a:rPr lang="en-US" sz="2000" b="1" dirty="0" smtClean="0">
                <a:solidFill>
                  <a:schemeClr val="tx2"/>
                </a:solidFill>
                <a:latin typeface="Calibri" pitchFamily="34" charset="0"/>
              </a:rPr>
              <a:t> </a:t>
            </a:r>
            <a:r>
              <a:rPr lang="en-US" sz="2000" b="1" dirty="0" err="1" smtClean="0">
                <a:solidFill>
                  <a:schemeClr val="tx2"/>
                </a:solidFill>
                <a:latin typeface="Calibri" pitchFamily="34" charset="0"/>
              </a:rPr>
              <a:t>thống</a:t>
            </a:r>
            <a:r>
              <a:rPr lang="en-US" sz="2000" b="1" dirty="0" smtClean="0">
                <a:solidFill>
                  <a:schemeClr val="tx2"/>
                </a:solidFill>
                <a:latin typeface="Calibri" pitchFamily="34" charset="0"/>
              </a:rPr>
              <a:t> </a:t>
            </a:r>
            <a:r>
              <a:rPr lang="en-US" sz="2000" b="1" dirty="0" err="1" smtClean="0">
                <a:solidFill>
                  <a:schemeClr val="tx2"/>
                </a:solidFill>
                <a:latin typeface="Calibri" pitchFamily="34" charset="0"/>
              </a:rPr>
              <a:t>vắt</a:t>
            </a:r>
            <a:r>
              <a:rPr lang="en-US" sz="2000" b="1" dirty="0" smtClean="0">
                <a:solidFill>
                  <a:schemeClr val="tx2"/>
                </a:solidFill>
                <a:latin typeface="Calibri" pitchFamily="34" charset="0"/>
              </a:rPr>
              <a:t> </a:t>
            </a:r>
            <a:r>
              <a:rPr lang="en-US" sz="2000" b="1" dirty="0" err="1" smtClean="0">
                <a:solidFill>
                  <a:schemeClr val="tx2"/>
                </a:solidFill>
                <a:latin typeface="Calibri" pitchFamily="34" charset="0"/>
              </a:rPr>
              <a:t>sữa</a:t>
            </a:r>
            <a:r>
              <a:rPr lang="en-US" sz="2000" b="1" dirty="0" smtClean="0">
                <a:solidFill>
                  <a:schemeClr val="tx2"/>
                </a:solidFill>
                <a:latin typeface="Calibri" pitchFamily="34" charset="0"/>
              </a:rPr>
              <a:t> </a:t>
            </a:r>
            <a:r>
              <a:rPr lang="en-US" sz="2000" b="1" dirty="0" err="1" smtClean="0">
                <a:solidFill>
                  <a:schemeClr val="tx2"/>
                </a:solidFill>
                <a:latin typeface="Calibri" pitchFamily="34" charset="0"/>
              </a:rPr>
              <a:t>tư</a:t>
            </a:r>
            <a:r>
              <a:rPr lang="en-US" sz="2000" b="1" dirty="0" smtClean="0">
                <a:solidFill>
                  <a:schemeClr val="tx2"/>
                </a:solidFill>
                <a:latin typeface="Calibri" pitchFamily="34" charset="0"/>
              </a:rPr>
              <a:t> </a:t>
            </a:r>
            <a:r>
              <a:rPr lang="en-US" sz="2000" b="1" dirty="0" err="1">
                <a:solidFill>
                  <a:schemeClr val="tx2"/>
                </a:solidFill>
                <a:latin typeface="Calibri" pitchFamily="34" charset="0"/>
              </a:rPr>
              <a:t>đ</a:t>
            </a:r>
            <a:r>
              <a:rPr lang="en-US" sz="2000" b="1" dirty="0" err="1" smtClean="0">
                <a:solidFill>
                  <a:schemeClr val="tx2"/>
                </a:solidFill>
                <a:latin typeface="Calibri" pitchFamily="34" charset="0"/>
              </a:rPr>
              <a:t>ộng</a:t>
            </a:r>
            <a:r>
              <a:rPr lang="en-US" sz="2000" b="1" dirty="0" smtClean="0">
                <a:solidFill>
                  <a:schemeClr val="tx2"/>
                </a:solidFill>
                <a:latin typeface="Calibri" pitchFamily="34" charset="0"/>
              </a:rPr>
              <a:t> </a:t>
            </a:r>
            <a:r>
              <a:rPr lang="en-US" sz="2000" b="1" dirty="0">
                <a:solidFill>
                  <a:schemeClr val="tx2"/>
                </a:solidFill>
                <a:latin typeface="Calibri" pitchFamily="34" charset="0"/>
              </a:rPr>
              <a:t>– </a:t>
            </a:r>
            <a:r>
              <a:rPr lang="en-US" sz="2000" b="1" dirty="0" err="1">
                <a:solidFill>
                  <a:schemeClr val="tx2"/>
                </a:solidFill>
                <a:latin typeface="Calibri" pitchFamily="34" charset="0"/>
              </a:rPr>
              <a:t>k</a:t>
            </a:r>
            <a:r>
              <a:rPr lang="en-US" sz="2000" b="1" dirty="0" err="1" smtClean="0">
                <a:solidFill>
                  <a:schemeClr val="tx2"/>
                </a:solidFill>
                <a:latin typeface="Calibri" pitchFamily="34" charset="0"/>
              </a:rPr>
              <a:t>hép</a:t>
            </a:r>
            <a:r>
              <a:rPr lang="en-US" sz="2000" b="1" dirty="0" smtClean="0">
                <a:solidFill>
                  <a:schemeClr val="tx2"/>
                </a:solidFill>
                <a:latin typeface="Calibri" pitchFamily="34" charset="0"/>
              </a:rPr>
              <a:t> </a:t>
            </a:r>
            <a:r>
              <a:rPr lang="en-US" sz="2000" b="1" dirty="0" err="1" smtClean="0">
                <a:solidFill>
                  <a:schemeClr val="tx2"/>
                </a:solidFill>
                <a:latin typeface="Calibri" pitchFamily="34" charset="0"/>
              </a:rPr>
              <a:t>kín</a:t>
            </a:r>
            <a:r>
              <a:rPr lang="en-US" sz="2000" b="1" dirty="0" smtClean="0">
                <a:solidFill>
                  <a:schemeClr val="tx2"/>
                </a:solidFill>
                <a:latin typeface="Calibri" pitchFamily="34" charset="0"/>
              </a:rPr>
              <a:t> </a:t>
            </a:r>
            <a:r>
              <a:rPr lang="en-US" sz="2000" b="1" dirty="0">
                <a:solidFill>
                  <a:schemeClr val="tx2"/>
                </a:solidFill>
                <a:latin typeface="Calibri" pitchFamily="34" charset="0"/>
              </a:rPr>
              <a:t>– </a:t>
            </a:r>
            <a:r>
              <a:rPr lang="en-US" sz="2000" b="1" dirty="0" smtClean="0">
                <a:solidFill>
                  <a:schemeClr val="tx2"/>
                </a:solidFill>
                <a:latin typeface="Calibri" pitchFamily="34" charset="0"/>
              </a:rPr>
              <a:t>vi </a:t>
            </a:r>
            <a:r>
              <a:rPr lang="en-US" sz="2000" b="1" dirty="0" err="1" smtClean="0">
                <a:solidFill>
                  <a:schemeClr val="tx2"/>
                </a:solidFill>
                <a:latin typeface="Calibri" pitchFamily="34" charset="0"/>
              </a:rPr>
              <a:t>tính</a:t>
            </a:r>
            <a:r>
              <a:rPr lang="en-US" sz="2000" b="1" dirty="0" smtClean="0">
                <a:solidFill>
                  <a:schemeClr val="tx2"/>
                </a:solidFill>
                <a:latin typeface="Calibri" pitchFamily="34" charset="0"/>
              </a:rPr>
              <a:t> </a:t>
            </a:r>
            <a:r>
              <a:rPr lang="en-US" sz="2000" b="1" dirty="0" err="1" smtClean="0">
                <a:solidFill>
                  <a:schemeClr val="tx2"/>
                </a:solidFill>
                <a:latin typeface="Calibri" pitchFamily="34" charset="0"/>
              </a:rPr>
              <a:t>hóa</a:t>
            </a:r>
            <a:r>
              <a:rPr lang="en-US" sz="2000" b="1" dirty="0" smtClean="0">
                <a:solidFill>
                  <a:schemeClr val="tx2"/>
                </a:solidFill>
                <a:latin typeface="Calibri" pitchFamily="34" charset="0"/>
              </a:rPr>
              <a:t> </a:t>
            </a:r>
            <a:r>
              <a:rPr lang="en-US" sz="2000" b="1" dirty="0" err="1" smtClean="0">
                <a:solidFill>
                  <a:schemeClr val="tx2"/>
                </a:solidFill>
                <a:latin typeface="Calibri" pitchFamily="34" charset="0"/>
              </a:rPr>
              <a:t>nhằm</a:t>
            </a:r>
            <a:r>
              <a:rPr lang="en-US" sz="2000" b="1" dirty="0" smtClean="0">
                <a:solidFill>
                  <a:schemeClr val="tx2"/>
                </a:solidFill>
                <a:latin typeface="Calibri" pitchFamily="34" charset="0"/>
              </a:rPr>
              <a:t> </a:t>
            </a:r>
            <a:r>
              <a:rPr lang="en-US" sz="2000" b="1" dirty="0" err="1" smtClean="0">
                <a:solidFill>
                  <a:schemeClr val="tx2"/>
                </a:solidFill>
                <a:latin typeface="Calibri" pitchFamily="34" charset="0"/>
              </a:rPr>
              <a:t>đảm</a:t>
            </a:r>
            <a:r>
              <a:rPr lang="en-US" sz="2000" b="1" dirty="0" smtClean="0">
                <a:solidFill>
                  <a:schemeClr val="tx2"/>
                </a:solidFill>
                <a:latin typeface="Calibri" pitchFamily="34" charset="0"/>
              </a:rPr>
              <a:t> </a:t>
            </a:r>
            <a:r>
              <a:rPr lang="en-US" sz="2000" b="1" dirty="0" err="1" smtClean="0">
                <a:solidFill>
                  <a:schemeClr val="tx2"/>
                </a:solidFill>
                <a:latin typeface="Calibri" pitchFamily="34" charset="0"/>
              </a:rPr>
              <a:t>bảo</a:t>
            </a:r>
            <a:r>
              <a:rPr lang="en-US" sz="2000" b="1" dirty="0" smtClean="0">
                <a:solidFill>
                  <a:schemeClr val="tx2"/>
                </a:solidFill>
                <a:latin typeface="Calibri" pitchFamily="34" charset="0"/>
              </a:rPr>
              <a:t> </a:t>
            </a:r>
            <a:r>
              <a:rPr lang="en-US" sz="2000" b="1" dirty="0" err="1">
                <a:solidFill>
                  <a:schemeClr val="tx2"/>
                </a:solidFill>
                <a:latin typeface="Calibri" pitchFamily="34" charset="0"/>
              </a:rPr>
              <a:t>k</a:t>
            </a:r>
            <a:r>
              <a:rPr lang="en-US" sz="2000" b="1" dirty="0" err="1" smtClean="0">
                <a:solidFill>
                  <a:schemeClr val="tx2"/>
                </a:solidFill>
                <a:latin typeface="Calibri" pitchFamily="34" charset="0"/>
              </a:rPr>
              <a:t>iểm</a:t>
            </a:r>
            <a:r>
              <a:rPr lang="en-US" sz="2000" b="1" dirty="0" smtClean="0">
                <a:solidFill>
                  <a:schemeClr val="tx2"/>
                </a:solidFill>
                <a:latin typeface="Calibri" pitchFamily="34" charset="0"/>
              </a:rPr>
              <a:t> </a:t>
            </a:r>
            <a:r>
              <a:rPr lang="en-US" sz="2000" b="1" dirty="0" err="1" smtClean="0">
                <a:solidFill>
                  <a:schemeClr val="tx2"/>
                </a:solidFill>
                <a:latin typeface="Calibri" pitchFamily="34" charset="0"/>
              </a:rPr>
              <a:t>soát</a:t>
            </a:r>
            <a:r>
              <a:rPr lang="en-US" sz="2000" b="1" dirty="0" smtClean="0">
                <a:solidFill>
                  <a:schemeClr val="tx2"/>
                </a:solidFill>
                <a:latin typeface="Calibri" pitchFamily="34" charset="0"/>
              </a:rPr>
              <a:t> </a:t>
            </a:r>
            <a:r>
              <a:rPr lang="en-US" sz="2000" b="1" dirty="0" err="1" smtClean="0">
                <a:solidFill>
                  <a:schemeClr val="tx2"/>
                </a:solidFill>
                <a:latin typeface="Calibri" pitchFamily="34" charset="0"/>
              </a:rPr>
              <a:t>chất</a:t>
            </a:r>
            <a:r>
              <a:rPr lang="en-US" sz="2000" b="1" dirty="0" smtClean="0">
                <a:solidFill>
                  <a:schemeClr val="tx2"/>
                </a:solidFill>
                <a:latin typeface="Calibri" pitchFamily="34" charset="0"/>
              </a:rPr>
              <a:t> </a:t>
            </a:r>
            <a:r>
              <a:rPr lang="en-US" sz="2000" b="1" dirty="0" err="1" smtClean="0">
                <a:solidFill>
                  <a:schemeClr val="tx2"/>
                </a:solidFill>
                <a:latin typeface="Calibri" pitchFamily="34" charset="0"/>
              </a:rPr>
              <a:t>lượng</a:t>
            </a:r>
            <a:r>
              <a:rPr lang="en-US" sz="2000" b="1" dirty="0" smtClean="0">
                <a:solidFill>
                  <a:schemeClr val="tx2"/>
                </a:solidFill>
                <a:latin typeface="Calibri" pitchFamily="34" charset="0"/>
              </a:rPr>
              <a:t> </a:t>
            </a:r>
            <a:r>
              <a:rPr lang="en-US" sz="2000" b="1" dirty="0" err="1" smtClean="0">
                <a:solidFill>
                  <a:schemeClr val="tx2"/>
                </a:solidFill>
                <a:latin typeface="Calibri" pitchFamily="34" charset="0"/>
              </a:rPr>
              <a:t>sữa</a:t>
            </a:r>
            <a:r>
              <a:rPr lang="en-US" sz="2000" b="1" dirty="0" smtClean="0">
                <a:solidFill>
                  <a:schemeClr val="tx2"/>
                </a:solidFill>
                <a:latin typeface="Calibri" pitchFamily="34" charset="0"/>
              </a:rPr>
              <a:t> ở </a:t>
            </a:r>
            <a:r>
              <a:rPr lang="en-US" sz="2000" b="1" dirty="0" err="1" smtClean="0">
                <a:solidFill>
                  <a:schemeClr val="tx2"/>
                </a:solidFill>
                <a:latin typeface="Calibri" pitchFamily="34" charset="0"/>
              </a:rPr>
              <a:t>mức</a:t>
            </a:r>
            <a:r>
              <a:rPr lang="en-US" sz="2000" b="1" dirty="0" smtClean="0">
                <a:solidFill>
                  <a:schemeClr val="tx2"/>
                </a:solidFill>
                <a:latin typeface="Calibri" pitchFamily="34" charset="0"/>
              </a:rPr>
              <a:t> </a:t>
            </a:r>
            <a:r>
              <a:rPr lang="en-US" sz="2000" b="1" dirty="0" err="1" smtClean="0">
                <a:solidFill>
                  <a:schemeClr val="tx2"/>
                </a:solidFill>
                <a:latin typeface="Calibri" pitchFamily="34" charset="0"/>
              </a:rPr>
              <a:t>tốt</a:t>
            </a:r>
            <a:r>
              <a:rPr lang="en-US" sz="2000" b="1" dirty="0" smtClean="0">
                <a:solidFill>
                  <a:schemeClr val="tx2"/>
                </a:solidFill>
                <a:latin typeface="Calibri" pitchFamily="34" charset="0"/>
              </a:rPr>
              <a:t> </a:t>
            </a:r>
            <a:r>
              <a:rPr lang="en-US" sz="2000" b="1" dirty="0" err="1" smtClean="0">
                <a:solidFill>
                  <a:schemeClr val="tx2"/>
                </a:solidFill>
                <a:latin typeface="Calibri" pitchFamily="34" charset="0"/>
              </a:rPr>
              <a:t>nhất</a:t>
            </a:r>
            <a:endParaRPr lang="en-US" sz="1200" dirty="0">
              <a:solidFill>
                <a:schemeClr val="tx2"/>
              </a:solidFill>
              <a:latin typeface="Calibri" pitchFamily="34" charset="0"/>
            </a:endParaRPr>
          </a:p>
        </p:txBody>
      </p:sp>
      <p:pic>
        <p:nvPicPr>
          <p:cNvPr id="4"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34068" y="314919"/>
            <a:ext cx="3135315" cy="173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11467" y="3175374"/>
            <a:ext cx="3513630" cy="1693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_57C2512.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099" y="314922"/>
            <a:ext cx="2759518" cy="1739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471072" y="3175374"/>
            <a:ext cx="2954045" cy="168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IMG_5127.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181007" y="3162504"/>
            <a:ext cx="2166775" cy="1700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96930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_57C2566.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141776" y="147218"/>
            <a:ext cx="3004167" cy="1819593"/>
          </a:xfrm>
          <a:prstGeom prst="rect">
            <a:avLst/>
          </a:prstGeom>
          <a:noFill/>
          <a:ln w="9525">
            <a:noFill/>
            <a:miter lim="800000"/>
            <a:headEnd/>
            <a:tailEnd/>
          </a:ln>
        </p:spPr>
      </p:pic>
      <p:sp>
        <p:nvSpPr>
          <p:cNvPr id="13" name="Rectangle 12"/>
          <p:cNvSpPr/>
          <p:nvPr/>
        </p:nvSpPr>
        <p:spPr>
          <a:xfrm>
            <a:off x="0" y="0"/>
            <a:ext cx="9144000" cy="875714"/>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77925" tIns="38963" rIns="77925" bIns="38963" rtlCol="0" anchor="ctr"/>
          <a:lstStyle/>
          <a:p>
            <a:pPr algn="ctr"/>
            <a:endParaRPr lang="en-US"/>
          </a:p>
        </p:txBody>
      </p:sp>
      <p:pic>
        <p:nvPicPr>
          <p:cNvPr id="52" name="Picture 51" descr="logoTH.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51111" y="141391"/>
            <a:ext cx="1061286" cy="402895"/>
          </a:xfrm>
          <a:prstGeom prst="rect">
            <a:avLst/>
          </a:prstGeom>
        </p:spPr>
      </p:pic>
      <p:pic>
        <p:nvPicPr>
          <p:cNvPr id="7" name="Picture 2" descr="C:\Users\vmkt414\Desktop\TH intro 2015\afitag.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27900" y="147219"/>
            <a:ext cx="2688200" cy="1819592"/>
          </a:xfrm>
          <a:prstGeom prst="rect">
            <a:avLst/>
          </a:prstGeom>
          <a:noFill/>
        </p:spPr>
      </p:pic>
      <p:pic>
        <p:nvPicPr>
          <p:cNvPr id="8" name="Picture 3" descr="C:\Users\vmkt414\Desktop\TH intro 2015\afitagcom.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54028" y="147219"/>
            <a:ext cx="2983585" cy="1819592"/>
          </a:xfrm>
          <a:prstGeom prst="rect">
            <a:avLst/>
          </a:prstGeom>
          <a:noFill/>
        </p:spPr>
      </p:pic>
      <p:pic>
        <p:nvPicPr>
          <p:cNvPr id="9" name="Picture 2" descr="E:\A_Works\Brand\Pics\2015\Thu hoach co\Lowres\Thu hoach ngo_TH true MILK_15_.jpg"/>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28762" y="2948683"/>
            <a:ext cx="3149351" cy="1771510"/>
          </a:xfrm>
          <a:prstGeom prst="rect">
            <a:avLst/>
          </a:prstGeom>
          <a:noFill/>
        </p:spPr>
      </p:pic>
      <p:pic>
        <p:nvPicPr>
          <p:cNvPr id="10" name="Picture 3" descr="Lifestyle_farm_dong_co.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3227901" y="2933403"/>
            <a:ext cx="3170014" cy="1786790"/>
          </a:xfrm>
          <a:prstGeom prst="rect">
            <a:avLst/>
          </a:prstGeom>
          <a:noFill/>
          <a:ln w="9525">
            <a:noFill/>
            <a:miter lim="800000"/>
            <a:headEnd/>
            <a:tailEnd/>
          </a:ln>
        </p:spPr>
      </p:pic>
      <p:pic>
        <p:nvPicPr>
          <p:cNvPr id="11" name="Picture 2" descr="E:\A_Works\Brand\Pics\2015\Thu hoach co\Lowres\Thu hoach ngo_TH true MILK_15_.jpg"/>
          <p:cNvPicPr>
            <a:picLocks noChangeAspect="1" noChangeArrowheads="1"/>
          </p:cNvPicPr>
          <p:nvPr/>
        </p:nvPicPr>
        <p:blipFill>
          <a:blip r:embed="rId9" cstate="email">
            <a:extLst>
              <a:ext uri="{28A0092B-C50C-407E-A947-70E740481C1C}">
                <a14:useLocalDpi xmlns:a14="http://schemas.microsoft.com/office/drawing/2010/main"/>
              </a:ext>
            </a:extLst>
          </a:blip>
          <a:stretch>
            <a:fillRect/>
          </a:stretch>
        </p:blipFill>
        <p:spPr bwMode="auto">
          <a:xfrm>
            <a:off x="6453626" y="2943555"/>
            <a:ext cx="2583987" cy="1766364"/>
          </a:xfrm>
          <a:prstGeom prst="rect">
            <a:avLst/>
          </a:prstGeom>
          <a:noFill/>
        </p:spPr>
      </p:pic>
      <p:sp>
        <p:nvSpPr>
          <p:cNvPr id="2" name="TextBox 1"/>
          <p:cNvSpPr txBox="1"/>
          <p:nvPr/>
        </p:nvSpPr>
        <p:spPr>
          <a:xfrm>
            <a:off x="441789" y="2236961"/>
            <a:ext cx="7716215" cy="400110"/>
          </a:xfrm>
          <a:prstGeom prst="rect">
            <a:avLst/>
          </a:prstGeom>
          <a:noFill/>
        </p:spPr>
        <p:txBody>
          <a:bodyPr wrap="none" rtlCol="0">
            <a:spAutoFit/>
          </a:bodyPr>
          <a:lstStyle/>
          <a:p>
            <a:r>
              <a:rPr lang="en-US" sz="2000" dirty="0" err="1" smtClean="0"/>
              <a:t>Bò</a:t>
            </a:r>
            <a:r>
              <a:rPr lang="en-US" sz="2000" dirty="0" smtClean="0"/>
              <a:t> </a:t>
            </a:r>
            <a:r>
              <a:rPr lang="en-US" sz="2000" dirty="0" err="1" smtClean="0"/>
              <a:t>được</a:t>
            </a:r>
            <a:r>
              <a:rPr lang="en-US" sz="2000" dirty="0" smtClean="0"/>
              <a:t> </a:t>
            </a:r>
            <a:r>
              <a:rPr lang="en-US" sz="2000" dirty="0" err="1" smtClean="0"/>
              <a:t>tắm</a:t>
            </a:r>
            <a:r>
              <a:rPr lang="en-US" sz="2000" dirty="0" smtClean="0"/>
              <a:t> </a:t>
            </a:r>
            <a:r>
              <a:rPr lang="en-US" sz="2000" dirty="0" err="1" smtClean="0"/>
              <a:t>mát</a:t>
            </a:r>
            <a:r>
              <a:rPr lang="en-US" sz="2000" dirty="0" smtClean="0"/>
              <a:t> </a:t>
            </a:r>
            <a:r>
              <a:rPr lang="en-US" sz="2000" dirty="0" err="1" smtClean="0"/>
              <a:t>trước</a:t>
            </a:r>
            <a:r>
              <a:rPr lang="en-US" sz="2000" dirty="0" smtClean="0"/>
              <a:t> </a:t>
            </a:r>
            <a:r>
              <a:rPr lang="en-US" sz="2000" dirty="0" err="1" smtClean="0"/>
              <a:t>khi</a:t>
            </a:r>
            <a:r>
              <a:rPr lang="en-US" sz="2000" dirty="0" smtClean="0"/>
              <a:t> </a:t>
            </a:r>
            <a:r>
              <a:rPr lang="en-US" sz="2000" dirty="0" err="1" smtClean="0"/>
              <a:t>vắt</a:t>
            </a:r>
            <a:r>
              <a:rPr lang="en-US" sz="2000" dirty="0" smtClean="0"/>
              <a:t> </a:t>
            </a:r>
            <a:r>
              <a:rPr lang="en-US" sz="2000" dirty="0" err="1" smtClean="0"/>
              <a:t>sữa</a:t>
            </a:r>
            <a:r>
              <a:rPr lang="en-US" sz="2000" dirty="0" smtClean="0"/>
              <a:t> </a:t>
            </a:r>
            <a:r>
              <a:rPr lang="en-US" sz="2000" dirty="0" err="1" smtClean="0"/>
              <a:t>và</a:t>
            </a:r>
            <a:r>
              <a:rPr lang="en-US" sz="2000" dirty="0" smtClean="0"/>
              <a:t> </a:t>
            </a:r>
            <a:r>
              <a:rPr lang="en-US" sz="2000" dirty="0" err="1" smtClean="0"/>
              <a:t>cánh</a:t>
            </a:r>
            <a:r>
              <a:rPr lang="en-US" sz="2000" dirty="0" smtClean="0"/>
              <a:t> </a:t>
            </a:r>
            <a:r>
              <a:rPr lang="en-US" sz="2000" dirty="0" err="1" smtClean="0"/>
              <a:t>đồng</a:t>
            </a:r>
            <a:r>
              <a:rPr lang="en-US" sz="2000" dirty="0" smtClean="0"/>
              <a:t> </a:t>
            </a:r>
            <a:r>
              <a:rPr lang="en-US" sz="2000" dirty="0" err="1" smtClean="0"/>
              <a:t>cỏ</a:t>
            </a:r>
            <a:r>
              <a:rPr lang="en-US" sz="2000" dirty="0" smtClean="0"/>
              <a:t> </a:t>
            </a:r>
            <a:r>
              <a:rPr lang="en-US" sz="2000" dirty="0" err="1" smtClean="0"/>
              <a:t>được</a:t>
            </a:r>
            <a:r>
              <a:rPr lang="en-US" sz="2000" dirty="0" smtClean="0"/>
              <a:t> </a:t>
            </a:r>
            <a:r>
              <a:rPr lang="en-US" sz="2000" dirty="0" err="1" smtClean="0"/>
              <a:t>quản</a:t>
            </a:r>
            <a:r>
              <a:rPr lang="en-US" sz="2000" dirty="0" smtClean="0"/>
              <a:t> </a:t>
            </a:r>
            <a:r>
              <a:rPr lang="en-US" sz="2000" dirty="0" err="1" smtClean="0"/>
              <a:t>lý</a:t>
            </a:r>
            <a:r>
              <a:rPr lang="en-US" sz="2000" dirty="0" smtClean="0"/>
              <a:t> </a:t>
            </a:r>
            <a:r>
              <a:rPr lang="en-US" sz="2000" dirty="0" err="1" smtClean="0"/>
              <a:t>rất</a:t>
            </a:r>
            <a:r>
              <a:rPr lang="en-US" sz="2000" dirty="0" smtClean="0"/>
              <a:t> </a:t>
            </a:r>
            <a:r>
              <a:rPr lang="en-US" sz="2000" dirty="0" err="1" smtClean="0"/>
              <a:t>tốt</a:t>
            </a:r>
            <a:endParaRPr lang="en-US" sz="2000" dirty="0"/>
          </a:p>
        </p:txBody>
      </p:sp>
    </p:spTree>
    <p:extLst>
      <p:ext uri="{BB962C8B-B14F-4D97-AF65-F5344CB8AC3E}">
        <p14:creationId xmlns:p14="http://schemas.microsoft.com/office/powerpoint/2010/main" val="3227819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A_Works\Brand\Pics\2015\Thu hoach co\Lowres\Thu hoach ngo_TH true MILK_15_.jp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 y="0"/>
            <a:ext cx="9143999" cy="5143500"/>
          </a:xfrm>
          <a:prstGeom prst="rect">
            <a:avLst/>
          </a:prstGeom>
          <a:noFill/>
        </p:spPr>
      </p:pic>
      <p:pic>
        <p:nvPicPr>
          <p:cNvPr id="52" name="Picture 51" descr="logoTH.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51112" y="141391"/>
            <a:ext cx="1061284" cy="402894"/>
          </a:xfrm>
          <a:prstGeom prst="rect">
            <a:avLst/>
          </a:prstGeom>
        </p:spPr>
      </p:pic>
      <p:sp>
        <p:nvSpPr>
          <p:cNvPr id="12" name="Rectangle 11"/>
          <p:cNvSpPr/>
          <p:nvPr/>
        </p:nvSpPr>
        <p:spPr>
          <a:xfrm>
            <a:off x="268202" y="141391"/>
            <a:ext cx="8607596" cy="771184"/>
          </a:xfrm>
          <a:prstGeom prst="rect">
            <a:avLst/>
          </a:prstGeom>
        </p:spPr>
        <p:txBody>
          <a:bodyPr wrap="square" lIns="77925" tIns="38963" rIns="77925" bIns="38963">
            <a:spAutoFit/>
          </a:bodyPr>
          <a:lstStyle/>
          <a:p>
            <a:pPr marL="151521" indent="-151521" eaLnBrk="0" hangingPunct="0"/>
            <a:r>
              <a:rPr lang="en-US" b="1" dirty="0" smtClean="0">
                <a:solidFill>
                  <a:schemeClr val="tx2"/>
                </a:solidFill>
                <a:latin typeface="Calibri" pitchFamily="34" charset="0"/>
              </a:rPr>
              <a:t>THỨC ĂN THÔ XANH CHO BÒ: </a:t>
            </a:r>
          </a:p>
          <a:p>
            <a:pPr marL="151521" indent="-151521" eaLnBrk="0" hangingPunct="0"/>
            <a:r>
              <a:rPr lang="en-US" dirty="0" smtClean="0">
                <a:solidFill>
                  <a:schemeClr val="tx2"/>
                </a:solidFill>
                <a:latin typeface="Calibri" pitchFamily="34" charset="0"/>
              </a:rPr>
              <a:t>Cây ngô cả bắp được trồng trong điều kiện canh tác tưới phun tự động Pivot </a:t>
            </a:r>
            <a:endParaRPr lang="en-US" b="1" dirty="0" smtClean="0">
              <a:solidFill>
                <a:schemeClr val="tx2"/>
              </a:solidFill>
              <a:latin typeface="Calibri" pitchFamily="34" charset="0"/>
            </a:endParaRPr>
          </a:p>
          <a:p>
            <a:pPr marL="151521" indent="-151521" eaLnBrk="0" hangingPunct="0"/>
            <a:endParaRPr lang="en-US" b="1" dirty="0">
              <a:solidFill>
                <a:schemeClr val="tx2"/>
              </a:solidFill>
              <a:latin typeface="Calibri" pitchFamily="34" charset="0"/>
            </a:endParaRPr>
          </a:p>
        </p:txBody>
      </p:sp>
    </p:spTree>
    <p:extLst>
      <p:ext uri="{BB962C8B-B14F-4D97-AF65-F5344CB8AC3E}">
        <p14:creationId xmlns:p14="http://schemas.microsoft.com/office/powerpoint/2010/main" val="3080071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Lifestyle_farm_dong_c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5154051"/>
          </a:xfrm>
          <a:prstGeom prst="rect">
            <a:avLst/>
          </a:prstGeom>
          <a:noFill/>
          <a:ln w="9525">
            <a:noFill/>
            <a:miter lim="800000"/>
            <a:headEnd/>
            <a:tailEnd/>
          </a:ln>
        </p:spPr>
      </p:pic>
      <p:pic>
        <p:nvPicPr>
          <p:cNvPr id="52" name="Picture 51" descr="logoTH.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51112" y="141391"/>
            <a:ext cx="1061284" cy="402894"/>
          </a:xfrm>
          <a:prstGeom prst="rect">
            <a:avLst/>
          </a:prstGeom>
        </p:spPr>
      </p:pic>
      <p:sp>
        <p:nvSpPr>
          <p:cNvPr id="12" name="Rectangle 11"/>
          <p:cNvSpPr/>
          <p:nvPr/>
        </p:nvSpPr>
        <p:spPr>
          <a:xfrm>
            <a:off x="304800" y="267286"/>
            <a:ext cx="5794549" cy="355686"/>
          </a:xfrm>
          <a:prstGeom prst="rect">
            <a:avLst/>
          </a:prstGeom>
        </p:spPr>
        <p:txBody>
          <a:bodyPr wrap="square" lIns="77925" tIns="38963" rIns="77925" bIns="38963">
            <a:spAutoFit/>
          </a:bodyPr>
          <a:lstStyle/>
          <a:p>
            <a:pPr marL="151521" indent="-151521" eaLnBrk="0" hangingPunct="0"/>
            <a:r>
              <a:rPr lang="en-US" sz="1800" b="1" dirty="0" smtClean="0">
                <a:solidFill>
                  <a:schemeClr val="tx2"/>
                </a:solidFill>
                <a:latin typeface="Calibri" pitchFamily="34" charset="0"/>
              </a:rPr>
              <a:t>SẢN XUẤT CỎ KHÔ LÀM THỨC ĂN CHO BÒ</a:t>
            </a:r>
          </a:p>
        </p:txBody>
      </p:sp>
    </p:spTree>
    <p:extLst>
      <p:ext uri="{BB962C8B-B14F-4D97-AF65-F5344CB8AC3E}">
        <p14:creationId xmlns:p14="http://schemas.microsoft.com/office/powerpoint/2010/main" val="3687366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7" name="Picture 11" descr="IMG_4746.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25" y="1055077"/>
            <a:ext cx="9144000" cy="408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IMG_4719.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07055" y="139733"/>
            <a:ext cx="2274882" cy="140755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9" descr="_57C2476.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64738" y="154247"/>
            <a:ext cx="2267470" cy="1425541"/>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3" descr="IMG_4889.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3165" y="125219"/>
            <a:ext cx="2243079" cy="1425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525" y="3801439"/>
            <a:ext cx="2180175" cy="134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170650" y="4541446"/>
            <a:ext cx="4600618" cy="338554"/>
          </a:xfrm>
          <a:prstGeom prst="rect">
            <a:avLst/>
          </a:prstGeom>
          <a:noFill/>
        </p:spPr>
        <p:txBody>
          <a:bodyPr wrap="none" rtlCol="0">
            <a:spAutoFit/>
          </a:bodyPr>
          <a:lstStyle/>
          <a:p>
            <a:r>
              <a:rPr lang="en-US" sz="1600" b="1" dirty="0" err="1" smtClean="0"/>
              <a:t>Thức</a:t>
            </a:r>
            <a:r>
              <a:rPr lang="en-US" sz="1600" b="1" dirty="0" smtClean="0"/>
              <a:t> </a:t>
            </a:r>
            <a:r>
              <a:rPr lang="en-US" sz="1600" b="1" dirty="0" err="1" smtClean="0"/>
              <a:t>ăn</a:t>
            </a:r>
            <a:r>
              <a:rPr lang="en-US" sz="1600" b="1" dirty="0" smtClean="0"/>
              <a:t>, </a:t>
            </a:r>
            <a:r>
              <a:rPr lang="en-US" sz="1600" b="1" dirty="0" err="1" smtClean="0"/>
              <a:t>nước</a:t>
            </a:r>
            <a:r>
              <a:rPr lang="en-US" sz="1600" b="1" dirty="0" smtClean="0"/>
              <a:t> </a:t>
            </a:r>
            <a:r>
              <a:rPr lang="en-US" sz="1600" b="1" dirty="0" err="1" smtClean="0"/>
              <a:t>uống</a:t>
            </a:r>
            <a:r>
              <a:rPr lang="en-US" sz="1600" b="1" dirty="0" smtClean="0"/>
              <a:t> </a:t>
            </a:r>
            <a:r>
              <a:rPr lang="en-US" sz="1600" b="1" dirty="0" err="1" smtClean="0"/>
              <a:t>và</a:t>
            </a:r>
            <a:r>
              <a:rPr lang="en-US" sz="1600" b="1" dirty="0" smtClean="0"/>
              <a:t> </a:t>
            </a:r>
            <a:r>
              <a:rPr lang="en-US" sz="1600" b="1" dirty="0" err="1" smtClean="0"/>
              <a:t>chất</a:t>
            </a:r>
            <a:r>
              <a:rPr lang="en-US" sz="1600" b="1" dirty="0" smtClean="0"/>
              <a:t> </a:t>
            </a:r>
            <a:r>
              <a:rPr lang="en-US" sz="1600" b="1" dirty="0" err="1" smtClean="0"/>
              <a:t>thải</a:t>
            </a:r>
            <a:r>
              <a:rPr lang="en-US" sz="1600" b="1" dirty="0" smtClean="0"/>
              <a:t> </a:t>
            </a:r>
            <a:r>
              <a:rPr lang="en-US" sz="1600" b="1" dirty="0" err="1" smtClean="0"/>
              <a:t>được</a:t>
            </a:r>
            <a:r>
              <a:rPr lang="en-US" sz="1600" b="1" dirty="0" smtClean="0"/>
              <a:t> </a:t>
            </a:r>
            <a:r>
              <a:rPr lang="en-US" sz="1600" b="1" dirty="0" err="1" smtClean="0"/>
              <a:t>xử</a:t>
            </a:r>
            <a:r>
              <a:rPr lang="en-US" sz="1600" b="1" dirty="0" smtClean="0"/>
              <a:t> </a:t>
            </a:r>
            <a:r>
              <a:rPr lang="en-US" sz="1600" b="1" dirty="0" err="1" smtClean="0"/>
              <a:t>lý</a:t>
            </a:r>
            <a:r>
              <a:rPr lang="en-US" sz="1600" b="1" dirty="0" smtClean="0"/>
              <a:t> </a:t>
            </a:r>
            <a:r>
              <a:rPr lang="en-US" sz="1600" b="1" dirty="0" err="1" smtClean="0"/>
              <a:t>triệt</a:t>
            </a:r>
            <a:r>
              <a:rPr lang="en-US" sz="1600" b="1" dirty="0" smtClean="0"/>
              <a:t> </a:t>
            </a:r>
            <a:r>
              <a:rPr lang="en-US" sz="1600" b="1" dirty="0" err="1" smtClean="0"/>
              <a:t>để</a:t>
            </a:r>
            <a:endParaRPr lang="en-US" sz="1600" b="1" dirty="0"/>
          </a:p>
        </p:txBody>
      </p:sp>
      <p:pic>
        <p:nvPicPr>
          <p:cNvPr id="12" name="Picture 2" descr="C:\Users\Moshe B\Desktop\TH Vietnam 201401\תמונות\תמונות 20140113-1\P1130036.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814199" y="3717357"/>
            <a:ext cx="2329801" cy="1378087"/>
          </a:xfrm>
          <a:prstGeom prst="rect">
            <a:avLst/>
          </a:prstGeom>
          <a:noFill/>
          <a:ln w="3175">
            <a:solidFill>
              <a:schemeClr val="accent1">
                <a:shade val="50000"/>
              </a:schemeClr>
            </a:solidFill>
            <a:miter lim="800000"/>
            <a:headEnd/>
            <a:tailEnd/>
          </a:ln>
        </p:spPr>
      </p:pic>
    </p:spTree>
    <p:extLst>
      <p:ext uri="{BB962C8B-B14F-4D97-AF65-F5344CB8AC3E}">
        <p14:creationId xmlns:p14="http://schemas.microsoft.com/office/powerpoint/2010/main" val="197799097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6836</TotalTime>
  <Words>2269</Words>
  <Application>Microsoft Office PowerPoint</Application>
  <PresentationFormat>On-screen Show (16:9)</PresentationFormat>
  <Paragraphs>300</Paragraphs>
  <Slides>38</Slides>
  <Notes>6</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Công tác bảo vệ môi trường</vt:lpstr>
      <vt:lpstr>Thức ăn thừa</vt:lpstr>
      <vt:lpstr>Phân bò và nước thải</vt:lpstr>
      <vt:lpstr>PowerPoint Presentation</vt:lpstr>
      <vt:lpstr>Sơ đồ ủ phân Compost</vt:lpstr>
      <vt:lpstr>PowerPoint Presentation</vt:lpstr>
      <vt:lpstr>Xử lý nước thải</vt:lpstr>
      <vt:lpstr>PowerPoint Presentation</vt:lpstr>
      <vt:lpstr>PowerPoint Presentation</vt:lpstr>
      <vt:lpstr>Xử lý nước thải thông qua hệ thống Biogas</vt:lpstr>
      <vt:lpstr>PowerPoint Presentation</vt:lpstr>
      <vt:lpstr>PowerPoint Presentation</vt:lpstr>
      <vt:lpstr>Chất thải nguy hại</vt:lpstr>
      <vt:lpstr>PowerPoint Presentation</vt:lpstr>
      <vt:lpstr>….. khác</vt:lpstr>
      <vt:lpstr>Sản xuất đi đôi với bảo vệ môi trường là vấn đề sống còn đối với Tập đoàn TH – Phù hợp 5 giá trị cốt lõi của sản phẩm Tập đoàn TH</vt:lpstr>
      <vt:lpstr>Sử dụng bã, chất thải lỏng từ hầm biogas làm phân bón cho cây trồng tại 1 số tỉnh</vt:lpstr>
      <vt:lpstr>QCVN 39:2011/BTNMT  Quy chuẩn quốc gia về chất lượng nước dung cho tưới tiêu Hết hiệu lực thi hành kể từ ngày QCVN 08-MT:2015/BTNMT có hiệu lực thi hành.</vt:lpstr>
      <vt:lpstr>Giá trị giới hạn các thông số chất lượng nước xả ra môi trường (QCVN 62-MT:2016/BTNMT) và nước tưới tiêu (QCVN 08-MT:2015/BTNMT) </vt:lpstr>
      <vt:lpstr>PowerPoint Presentation</vt:lpstr>
      <vt:lpstr>PowerPoint Presentation</vt:lpstr>
      <vt:lpstr>PowerPoint Presentation</vt:lpstr>
      <vt:lpstr>Đề nghị</vt:lpstr>
      <vt:lpstr>Đề nghị: Có nên học hỏi từ các nước khác không?</vt:lpstr>
    </vt:vector>
  </TitlesOfParts>
  <Company>At 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Thai</dc:creator>
  <cp:lastModifiedBy>Cty TNHH Thien Son</cp:lastModifiedBy>
  <cp:revision>1051</cp:revision>
  <cp:lastPrinted>2016-11-07T02:52:25Z</cp:lastPrinted>
  <dcterms:created xsi:type="dcterms:W3CDTF">2015-10-31T21:10:40Z</dcterms:created>
  <dcterms:modified xsi:type="dcterms:W3CDTF">2017-12-18T10:06:52Z</dcterms:modified>
</cp:coreProperties>
</file>